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s/slide14.xml" ContentType="application/vnd.openxmlformats-officedocument.presentationml.slide+xml"/>
  <Default Extension="xlsx" ContentType="application/vnd.openxmlformats-officedocument.spreadsheetml.sheet"/>
  <Default Extension="xml" ContentType="application/xml"/>
  <Override PartName="/ppt/tableStyles.xml" ContentType="application/vnd.openxmlformats-officedocument.presentationml.tableStyles+xml"/>
  <Override PartName="/ppt/notesSlides/notesSlide1.xml" ContentType="application/vnd.openxmlformats-officedocument.presentationml.notesSlide+xml"/>
  <Override PartName="/ppt/slideLayouts/slideLayout16.xml" ContentType="application/vnd.openxmlformats-officedocument.presentationml.slideLayout+xml"/>
  <Override PartName="/ppt/slides/slide28.xml" ContentType="application/vnd.openxmlformats-officedocument.presentationml.slide+xml"/>
  <Override PartName="/ppt/slides/slide21.xml" ContentType="application/vnd.openxmlformats-officedocument.presentationml.slide+xml"/>
  <Override PartName="/ppt/slides/slide37.xml" ContentType="application/vnd.openxmlformats-officedocument.presentationml.slide+xml"/>
  <Override PartName="/ppt/slides/slide5.xml" ContentType="application/vnd.openxmlformats-officedocument.presentationml.slide+xml"/>
  <Override PartName="/ppt/notesSlides/notesSlide9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s/slide30.xml" ContentType="application/vnd.openxmlformats-officedocument.presentationml.slide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docProps/core.xml" ContentType="application/vnd.openxmlformats-package.core-properties+xml"/>
  <Override PartName="/ppt/notesSlides/notesSlide7.xml" ContentType="application/vnd.openxmlformats-officedocument.presentationml.notesSlide+xml"/>
  <Override PartName="/ppt/slideLayouts/slideLayout15.xml" ContentType="application/vnd.openxmlformats-officedocument.presentationml.slideLayout+xml"/>
  <Override PartName="/ppt/slides/slide27.xml" ContentType="application/vnd.openxmlformats-officedocument.presentationml.slide+xml"/>
  <Default Extension="vml" ContentType="application/vnd.openxmlformats-officedocument.vmlDrawing"/>
  <Override PartName="/ppt/slides/slide20.xml" ContentType="application/vnd.openxmlformats-officedocument.presentationml.slide+xml"/>
  <Override PartName="/ppt/slides/slide36.xml" ContentType="application/vnd.openxmlformats-officedocument.presentationml.slide+xml"/>
  <Default Extension="emf" ContentType="image/x-emf"/>
  <Override PartName="/ppt/slides/slide4.xml" ContentType="application/vnd.openxmlformats-officedocument.presentationml.slide+xml"/>
  <Override PartName="/ppt/slides/slide19.xml" ContentType="application/vnd.openxmlformats-officedocument.presentationml.slide+xml"/>
  <Override PartName="/ppt/notesSlides/notesSlide8.xml" ContentType="application/vnd.openxmlformats-officedocument.presentationml.notesSlide+xml"/>
  <Default Extension="png" ContentType="image/png"/>
  <Override PartName="/ppt/slideLayouts/slideLayout4.xml" ContentType="application/vnd.openxmlformats-officedocument.presentationml.slideLayout+xml"/>
  <Override PartName="/ppt/slides/slide12.xml" ContentType="application/vnd.openxmlformats-officedocument.presentationml.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slides/slide26.xml" ContentType="application/vnd.openxmlformats-officedocument.presentationml.slide+xml"/>
  <Override PartName="/ppt/slideLayouts/slideLayout14.xml" ContentType="application/vnd.openxmlformats-officedocument.presentationml.slideLayout+xml"/>
  <Override PartName="/ppt/charts/chart3.xml" ContentType="application/vnd.openxmlformats-officedocument.drawingml.chart+xml"/>
  <Override PartName="/ppt/slides/slide35.xml" ContentType="application/vnd.openxmlformats-officedocument.presentationml.slide+xml"/>
  <Override PartName="/ppt/slides/slide3.xml" ContentType="application/vnd.openxmlformats-officedocument.presentationml.slide+xml"/>
  <Override PartName="/ppt/slides/slide1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11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5.xml" ContentType="application/vnd.openxmlformats-officedocument.presentationml.notesSlide+xml"/>
  <Override PartName="/ppt/slideLayouts/slideLayout13.xml" ContentType="application/vnd.openxmlformats-officedocument.presentationml.slideLayout+xml"/>
  <Override PartName="/ppt/charts/chart2.xml" ContentType="application/vnd.openxmlformats-officedocument.drawingml.chart+xml"/>
  <Override PartName="/ppt/slides/slide25.xml" ContentType="application/vnd.openxmlformats-officedocument.presentationml.slide+xml"/>
  <Override PartName="/ppt/slides/slide9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34.xml" ContentType="application/vnd.openxmlformats-officedocument.presentationml.slide+xml"/>
  <Override PartName="/ppt/slides/slide2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17.xml" ContentType="application/vnd.openxmlformats-officedocument.presentationml.slide+xml"/>
  <Override PartName="/ppt/slides/slide10.xml" ContentType="application/vnd.openxmlformats-officedocument.presentationml.slide+xml"/>
  <Override PartName="/ppt/notesSlides/notesSlide12.xml" ContentType="application/vnd.openxmlformats-officedocument.presentationml.notesSlide+xml"/>
  <Override PartName="/docProps/app.xml" ContentType="application/vnd.openxmlformats-officedocument.extended-properties+xml"/>
  <Override PartName="/ppt/notesSlides/notesSlide4.xml" ContentType="application/vnd.openxmlformats-officedocument.presentationml.notesSlide+xml"/>
  <Override PartName="/ppt/slideLayouts/slideLayout12.xml" ContentType="application/vnd.openxmlformats-officedocument.presentationml.slideLayout+xml"/>
  <Override PartName="/ppt/charts/chart1.xml" ContentType="application/vnd.openxmlformats-officedocument.drawingml.chart+xml"/>
  <Override PartName="/ppt/slides/slide24.xml" ContentType="application/vnd.openxmlformats-officedocument.presentationml.slide+xml"/>
  <Override PartName="/ppt/slides/slide8.xml" ContentType="application/vnd.openxmlformats-officedocument.presentationml.slide+xml"/>
  <Override PartName="/ppt/notesSlides/notesSlide10.xml" ContentType="application/vnd.openxmlformats-officedocument.presentationml.notesSlide+xml"/>
  <Override PartName="/ppt/slideLayouts/slideLayout8.xml" ContentType="application/vnd.openxmlformats-officedocument.presentationml.slideLayout+xml"/>
  <Override PartName="/ppt/slides/slide33.xml" ContentType="application/vnd.openxmlformats-officedocument.presentationml.slide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16.xml" ContentType="application/vnd.openxmlformats-officedocument.presentationml.slide+xml"/>
  <Default Extension="jpeg" ContentType="image/jpeg"/>
  <Override PartName="/ppt/viewProps.xml" ContentType="application/vnd.openxmlformats-officedocument.presentationml.viewProps+xml"/>
  <Override PartName="/ppt/notesSlides/notesSlide11.xml" ContentType="application/vnd.openxmlformats-officedocument.presentationml.notesSlide+xml"/>
  <Override PartName="/ppt/notesSlides/notesSlide3.xml" ContentType="application/vnd.openxmlformats-officedocument.presentationml.notesSlide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s/slide39.xml" ContentType="application/vnd.openxmlformats-officedocument.presentationml.slide+xml"/>
  <Override PartName="/ppt/slides/slide23.xml" ContentType="application/vnd.openxmlformats-officedocument.presentationml.slide+xml"/>
  <Override PartName="/ppt/slides/slide7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5.xml" ContentType="application/vnd.openxmlformats-officedocument.presentationml.slide+xml"/>
  <Override PartName="/ppt/drawings/drawing1.xml" ContentType="application/vnd.openxmlformats-officedocument.drawingml.chartshapes+xml"/>
  <Override PartName="/ppt/notesSlides/notesSlide2.xml" ContentType="application/vnd.openxmlformats-officedocument.presentationml.notesSlide+xml"/>
  <Override PartName="/ppt/slideLayouts/slideLayout17.xml" ContentType="application/vnd.openxmlformats-officedocument.presentationml.slideLayout+xml"/>
  <Override PartName="/ppt/slides/slide29.xml" ContentType="application/vnd.openxmlformats-officedocument.presentationml.slide+xml"/>
  <Override PartName="/ppt/theme/theme1.xml" ContentType="application/vnd.openxmlformats-officedocument.theme+xml"/>
  <Override PartName="/ppt/slides/slide22.xml" ContentType="application/vnd.openxmlformats-officedocument.presentationml.slide+xml"/>
  <Override PartName="/ppt/slides/slide38.xml" ContentType="application/vnd.openxmlformats-officedocument.presentationml.slide+xml"/>
  <Override PartName="/ppt/presentation.xml" ContentType="application/vnd.openxmlformats-officedocument.presentationml.presentation.main+xml"/>
  <Override PartName="/ppt/slides/slide6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31.xml" ContentType="application/vnd.openxmlformats-officedocument.presentationml.slide+xml"/>
  <Default Extension="bin" ContentType="application/vnd.openxmlformats-officedocument.presentationml.printerSettings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41"/>
  </p:notesMasterIdLst>
  <p:sldIdLst>
    <p:sldId id="257" r:id="rId2"/>
    <p:sldId id="525" r:id="rId3"/>
    <p:sldId id="592" r:id="rId4"/>
    <p:sldId id="423" r:id="rId5"/>
    <p:sldId id="289" r:id="rId6"/>
    <p:sldId id="593" r:id="rId7"/>
    <p:sldId id="613" r:id="rId8"/>
    <p:sldId id="291" r:id="rId9"/>
    <p:sldId id="433" r:id="rId10"/>
    <p:sldId id="435" r:id="rId11"/>
    <p:sldId id="604" r:id="rId12"/>
    <p:sldId id="605" r:id="rId13"/>
    <p:sldId id="614" r:id="rId14"/>
    <p:sldId id="292" r:id="rId15"/>
    <p:sldId id="602" r:id="rId16"/>
    <p:sldId id="294" r:id="rId17"/>
    <p:sldId id="611" r:id="rId18"/>
    <p:sldId id="612" r:id="rId19"/>
    <p:sldId id="624" r:id="rId20"/>
    <p:sldId id="295" r:id="rId21"/>
    <p:sldId id="298" r:id="rId22"/>
    <p:sldId id="301" r:id="rId23"/>
    <p:sldId id="591" r:id="rId24"/>
    <p:sldId id="537" r:id="rId25"/>
    <p:sldId id="588" r:id="rId26"/>
    <p:sldId id="538" r:id="rId27"/>
    <p:sldId id="539" r:id="rId28"/>
    <p:sldId id="632" r:id="rId29"/>
    <p:sldId id="633" r:id="rId30"/>
    <p:sldId id="634" r:id="rId31"/>
    <p:sldId id="635" r:id="rId32"/>
    <p:sldId id="629" r:id="rId33"/>
    <p:sldId id="631" r:id="rId34"/>
    <p:sldId id="618" r:id="rId35"/>
    <p:sldId id="615" r:id="rId36"/>
    <p:sldId id="616" r:id="rId37"/>
    <p:sldId id="630" r:id="rId38"/>
    <p:sldId id="589" r:id="rId39"/>
    <p:sldId id="305" r:id="rId40"/>
  </p:sldIdLst>
  <p:sldSz cx="9144000" cy="5143500" type="screen16x9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DCF7E0"/>
    <a:srgbClr val="DBFEFF"/>
    <a:srgbClr val="9D37BB"/>
    <a:srgbClr val="E6FDD8"/>
    <a:srgbClr val="FF742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Comments="0">
  <p:normalViewPr snapVertSplitter="1" vertBarState="minimized">
    <p:restoredLeft sz="15620"/>
    <p:restoredTop sz="98741" autoAdjust="0"/>
  </p:normalViewPr>
  <p:slideViewPr>
    <p:cSldViewPr snapToGrid="0" snapToObjects="1">
      <p:cViewPr varScale="1">
        <p:scale>
          <a:sx n="128" d="100"/>
          <a:sy n="128" d="100"/>
        </p:scale>
        <p:origin x="-328" y="-11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993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notesMaster" Target="notesMasters/notesMaster1.xml"/><Relationship Id="rId42" Type="http://schemas.openxmlformats.org/officeDocument/2006/relationships/printerSettings" Target="printerSettings/printerSettings1.bin"/><Relationship Id="rId43" Type="http://schemas.openxmlformats.org/officeDocument/2006/relationships/presProps" Target="presProps.xml"/><Relationship Id="rId44" Type="http://schemas.openxmlformats.org/officeDocument/2006/relationships/viewProps" Target="viewProps.xml"/><Relationship Id="rId4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Microsoft_Excel2.xlsx"/><Relationship Id="rId2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Microsoft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style val="18"/>
  <c:chart>
    <c:plotArea>
      <c:layout>
        <c:manualLayout>
          <c:layoutTarget val="inner"/>
          <c:xMode val="edge"/>
          <c:yMode val="edge"/>
          <c:x val="0.0745304083758242"/>
          <c:y val="0.045626705515838"/>
          <c:w val="0.796651781552139"/>
          <c:h val="0.829968327799205"/>
        </c:manualLayout>
      </c:layout>
      <c:barChart>
        <c:barDir val="col"/>
        <c:grouping val="clustered"/>
        <c:ser>
          <c:idx val="0"/>
          <c:order val="0"/>
          <c:tx>
            <c:strRef>
              <c:f>Foglio1!$B$1</c:f>
              <c:strCache>
                <c:ptCount val="1"/>
                <c:pt idx="0">
                  <c:v>Healed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</c:spPr>
          <c:dPt>
            <c:idx val="0"/>
            <c:spPr>
              <a:solidFill>
                <a:srgbClr val="3E8EA9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B61-4AC6-9E28-465D23C2A299}"/>
              </c:ext>
            </c:extLst>
          </c:dPt>
          <c:dPt>
            <c:idx val="1"/>
            <c:spPr>
              <a:solidFill>
                <a:schemeClr val="accent3">
                  <a:lumMod val="7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B61-4AC6-9E28-465D23C2A299}"/>
              </c:ext>
            </c:extLst>
          </c:dPt>
          <c:dLbls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Foglio1!$A$2:$A$3</c:f>
              <c:strCache>
                <c:ptCount val="2"/>
                <c:pt idx="0">
                  <c:v>Treatment</c:v>
                </c:pt>
                <c:pt idx="1">
                  <c:v>Control</c:v>
                </c:pt>
              </c:strCache>
            </c:strRef>
          </c:cat>
          <c:val>
            <c:numRef>
              <c:f>Foglio1!$B$2:$B$3</c:f>
              <c:numCache>
                <c:formatCode>General</c:formatCode>
                <c:ptCount val="2"/>
                <c:pt idx="0">
                  <c:v>57.6</c:v>
                </c:pt>
                <c:pt idx="1">
                  <c:v>18.2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9B61-4AC6-9E28-465D23C2A299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Not Healed</c:v>
                </c:pt>
              </c:strCache>
            </c:strRef>
          </c:tx>
          <c:spPr>
            <a:solidFill>
              <a:srgbClr val="FF6600"/>
            </a:solidFill>
          </c:spPr>
          <c:dLbls>
            <c:dLbl>
              <c:idx val="0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B61-4AC6-9E28-465D23C2A299}"/>
                </c:ext>
              </c:extLst>
            </c:dLbl>
            <c:dLbl>
              <c:idx val="1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B61-4AC6-9E28-465D23C2A299}"/>
                </c:ext>
              </c:extLst>
            </c:dLbl>
            <c:delete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Foglio1!$A$2:$A$3</c:f>
              <c:strCache>
                <c:ptCount val="2"/>
                <c:pt idx="0">
                  <c:v>Treatment</c:v>
                </c:pt>
                <c:pt idx="1">
                  <c:v>Control</c:v>
                </c:pt>
              </c:strCache>
            </c:strRef>
          </c:cat>
          <c:val>
            <c:numRef>
              <c:f>Foglio1!$C$2:$C$3</c:f>
              <c:numCache>
                <c:formatCode>General</c:formatCode>
                <c:ptCount val="2"/>
                <c:pt idx="0">
                  <c:v>42.4</c:v>
                </c:pt>
                <c:pt idx="1">
                  <c:v>81.8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9B61-4AC6-9E28-465D23C2A299}"/>
            </c:ext>
          </c:extLst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Colonna2</c:v>
                </c:pt>
              </c:strCache>
            </c:strRef>
          </c:tx>
          <c:cat>
            <c:strRef>
              <c:f>Foglio1!$A$2:$A$3</c:f>
              <c:strCache>
                <c:ptCount val="2"/>
                <c:pt idx="0">
                  <c:v>Treatment</c:v>
                </c:pt>
                <c:pt idx="1">
                  <c:v>Control</c:v>
                </c:pt>
              </c:strCache>
            </c:strRef>
          </c:cat>
          <c:val>
            <c:numRef>
              <c:f>Foglio1!$D$2:$D$3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9B61-4AC6-9E28-465D23C2A299}"/>
            </c:ext>
          </c:extLst>
        </c:ser>
        <c:axId val="611367192"/>
        <c:axId val="611370328"/>
      </c:barChart>
      <c:catAx>
        <c:axId val="611367192"/>
        <c:scaling>
          <c:orientation val="minMax"/>
        </c:scaling>
        <c:axPos val="b"/>
        <c:numFmt formatCode="General" sourceLinked="0"/>
        <c:tickLblPos val="nextTo"/>
        <c:crossAx val="611370328"/>
        <c:crossesAt val="0.0"/>
        <c:auto val="1"/>
        <c:lblAlgn val="ctr"/>
        <c:lblOffset val="100"/>
      </c:catAx>
      <c:valAx>
        <c:axId val="611370328"/>
        <c:scaling>
          <c:orientation val="minMax"/>
        </c:scaling>
        <c:delete val="1"/>
        <c:axPos val="l"/>
        <c:numFmt formatCode="General" sourceLinked="1"/>
        <c:tickLblPos val="nextTo"/>
        <c:crossAx val="611367192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794896716331397"/>
          <c:y val="0.436959537282899"/>
          <c:w val="0.203745829207079"/>
          <c:h val="0.29778994740483"/>
        </c:manualLayout>
      </c:layout>
      <c:txPr>
        <a:bodyPr/>
        <a:lstStyle/>
        <a:p>
          <a:pPr>
            <a:defRPr sz="1400"/>
          </a:pPr>
          <a:endParaRPr lang="it-IT"/>
        </a:p>
      </c:txPr>
    </c:legend>
    <c:plotVisOnly val="1"/>
    <c:dispBlanksAs val="gap"/>
  </c:chart>
  <c:txPr>
    <a:bodyPr/>
    <a:lstStyle/>
    <a:p>
      <a:pPr>
        <a:defRPr sz="1600" baseline="0"/>
      </a:pPr>
      <a:endParaRPr lang="it-IT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style val="18"/>
  <c:chart>
    <c:plotArea>
      <c:layout>
        <c:manualLayout>
          <c:layoutTarget val="inner"/>
          <c:xMode val="edge"/>
          <c:yMode val="edge"/>
          <c:x val="0.00472157897387935"/>
          <c:y val="0.0"/>
          <c:w val="0.796651781552139"/>
          <c:h val="0.829968327799205"/>
        </c:manualLayout>
      </c:layout>
      <c:barChart>
        <c:barDir val="col"/>
        <c:grouping val="clustered"/>
        <c:ser>
          <c:idx val="0"/>
          <c:order val="0"/>
          <c:tx>
            <c:strRef>
              <c:f>Foglio1!$B$1</c:f>
              <c:strCache>
                <c:ptCount val="1"/>
                <c:pt idx="0">
                  <c:v>Remission</c:v>
                </c:pt>
              </c:strCache>
            </c:strRef>
          </c:tx>
          <c:spPr>
            <a:solidFill>
              <a:srgbClr val="3E8EA9"/>
            </a:solidFill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it-IT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Foglio1!$A$2:$A$3</c:f>
              <c:strCache>
                <c:ptCount val="2"/>
                <c:pt idx="0">
                  <c:v>Treatment</c:v>
                </c:pt>
                <c:pt idx="1">
                  <c:v>Control</c:v>
                </c:pt>
              </c:strCache>
            </c:strRef>
          </c:cat>
          <c:val>
            <c:numRef>
              <c:f>Foglio1!$B$2:$B$3</c:f>
              <c:numCache>
                <c:formatCode>General</c:formatCode>
                <c:ptCount val="2"/>
                <c:pt idx="0">
                  <c:v>78.8</c:v>
                </c:pt>
                <c:pt idx="1">
                  <c:v>54.5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13E-4398-AE22-ECBD233EB331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Not Remission</c:v>
                </c:pt>
              </c:strCache>
            </c:strRef>
          </c:tx>
          <c:spPr>
            <a:solidFill>
              <a:srgbClr val="FF6600"/>
            </a:solidFill>
          </c:spPr>
          <c:dLbls>
            <c:dLbl>
              <c:idx val="0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13E-4398-AE22-ECBD233EB331}"/>
                </c:ext>
              </c:extLst>
            </c:dLbl>
            <c:dLbl>
              <c:idx val="1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13E-4398-AE22-ECBD233EB331}"/>
                </c:ext>
              </c:extLst>
            </c:dLbl>
            <c:delete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Foglio1!$A$2:$A$3</c:f>
              <c:strCache>
                <c:ptCount val="2"/>
                <c:pt idx="0">
                  <c:v>Treatment</c:v>
                </c:pt>
                <c:pt idx="1">
                  <c:v>Control</c:v>
                </c:pt>
              </c:strCache>
            </c:strRef>
          </c:cat>
          <c:val>
            <c:numRef>
              <c:f>Foglio1!$C$2:$C$3</c:f>
              <c:numCache>
                <c:formatCode>General</c:formatCode>
                <c:ptCount val="2"/>
                <c:pt idx="0">
                  <c:v>21.2</c:v>
                </c:pt>
                <c:pt idx="1">
                  <c:v>45.5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013E-4398-AE22-ECBD233EB331}"/>
            </c:ext>
          </c:extLst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Colonna2</c:v>
                </c:pt>
              </c:strCache>
            </c:strRef>
          </c:tx>
          <c:cat>
            <c:strRef>
              <c:f>Foglio1!$A$2:$A$3</c:f>
              <c:strCache>
                <c:ptCount val="2"/>
                <c:pt idx="0">
                  <c:v>Treatment</c:v>
                </c:pt>
                <c:pt idx="1">
                  <c:v>Control</c:v>
                </c:pt>
              </c:strCache>
            </c:strRef>
          </c:cat>
          <c:val>
            <c:numRef>
              <c:f>Foglio1!$D$2:$D$3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013E-4398-AE22-ECBD233EB331}"/>
            </c:ext>
          </c:extLst>
        </c:ser>
        <c:axId val="712579160"/>
        <c:axId val="712618696"/>
      </c:barChart>
      <c:catAx>
        <c:axId val="712579160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sz="1200"/>
            </a:pPr>
            <a:endParaRPr lang="it-IT"/>
          </a:p>
        </c:txPr>
        <c:crossAx val="712618696"/>
        <c:crossesAt val="0.0"/>
        <c:auto val="1"/>
        <c:lblAlgn val="ctr"/>
        <c:lblOffset val="100"/>
      </c:catAx>
      <c:valAx>
        <c:axId val="712618696"/>
        <c:scaling>
          <c:orientation val="minMax"/>
        </c:scaling>
        <c:delete val="1"/>
        <c:axPos val="l"/>
        <c:numFmt formatCode="General" sourceLinked="1"/>
        <c:tickLblPos val="nextTo"/>
        <c:crossAx val="712579160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645164829396325"/>
          <c:y val="0.000969014583162454"/>
          <c:w val="0.341434908136483"/>
          <c:h val="0.180575405064816"/>
        </c:manualLayout>
      </c:layout>
      <c:txPr>
        <a:bodyPr/>
        <a:lstStyle/>
        <a:p>
          <a:pPr>
            <a:defRPr sz="1200"/>
          </a:pPr>
          <a:endParaRPr lang="it-IT"/>
        </a:p>
      </c:txPr>
    </c:legend>
    <c:plotVisOnly val="1"/>
    <c:dispBlanksAs val="gap"/>
  </c:chart>
  <c:spPr>
    <a:solidFill>
      <a:schemeClr val="bg1"/>
    </a:solidFill>
    <a:ln>
      <a:solidFill>
        <a:srgbClr val="FF0000"/>
      </a:solidFill>
    </a:ln>
  </c:spPr>
  <c:txPr>
    <a:bodyPr/>
    <a:lstStyle/>
    <a:p>
      <a:pPr>
        <a:defRPr sz="1800"/>
      </a:pPr>
      <a:endParaRPr lang="it-IT"/>
    </a:p>
  </c:txPr>
  <c:externalData r:id="rId1"/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style val="2"/>
  <c:chart>
    <c:title/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Outcomes (%)</c:v>
                </c:pt>
              </c:strCache>
            </c:strRef>
          </c:tx>
          <c:cat>
            <c:strRef>
              <c:f>Sheet1!$A$2:$A$3</c:f>
              <c:strCache>
                <c:ptCount val="2"/>
                <c:pt idx="0">
                  <c:v>Healing</c:v>
                </c:pt>
                <c:pt idx="1">
                  <c:v>Clinical Response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57.0</c:v>
                </c:pt>
                <c:pt idx="1">
                  <c:v>86.0</c:v>
                </c:pt>
              </c:numCache>
            </c:numRef>
          </c:val>
        </c:ser>
        <c:axId val="441877080"/>
        <c:axId val="441557160"/>
      </c:barChart>
      <c:catAx>
        <c:axId val="441877080"/>
        <c:scaling>
          <c:orientation val="minMax"/>
        </c:scaling>
        <c:axPos val="b"/>
        <c:tickLblPos val="nextTo"/>
        <c:crossAx val="441557160"/>
        <c:crosses val="autoZero"/>
        <c:auto val="1"/>
        <c:lblAlgn val="ctr"/>
        <c:lblOffset val="100"/>
      </c:catAx>
      <c:valAx>
        <c:axId val="441557160"/>
        <c:scaling>
          <c:orientation val="minMax"/>
        </c:scaling>
        <c:axPos val="l"/>
        <c:majorGridlines/>
        <c:numFmt formatCode="General" sourceLinked="0"/>
        <c:tickLblPos val="nextTo"/>
        <c:crossAx val="441877080"/>
        <c:crosses val="autoZero"/>
        <c:crossBetween val="between"/>
      </c:valAx>
    </c:plotArea>
    <c:dispBlanksAs val="gap"/>
  </c:chart>
  <c:txPr>
    <a:bodyPr/>
    <a:lstStyle/>
    <a:p>
      <a:pPr>
        <a:defRPr sz="1800"/>
      </a:pPr>
      <a:endParaRPr lang="it-IT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0.06395</cdr:x>
      <cdr:y>0.06086</cdr:y>
    </cdr:from>
    <cdr:to>
      <cdr:x>0.23486</cdr:x>
      <cdr:y>0.17807</cdr:y>
    </cdr:to>
    <cdr:sp macro="" textlink="">
      <cdr:nvSpPr>
        <cdr:cNvPr id="2" name="Ovale 1"/>
        <cdr:cNvSpPr/>
      </cdr:nvSpPr>
      <cdr:spPr>
        <a:xfrm xmlns:a="http://schemas.openxmlformats.org/drawingml/2006/main">
          <a:off x="182750" y="152335"/>
          <a:ext cx="488375" cy="293401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 w="28575" cap="flat" cmpd="sng" algn="ctr">
          <a:solidFill>
            <a:srgbClr val="008000"/>
          </a:solidFill>
          <a:prstDash val="solid"/>
          <a:miter lim="800000"/>
          <a:headEnd type="none" w="med" len="med"/>
          <a:tailEnd type="none" w="med" len="med"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ysClr val="window" lastClr="FFFFFF"/>
              </a:solidFill>
              <a:latin typeface="Aptos"/>
            </a:defRPr>
          </a:lvl1pPr>
          <a:lvl2pPr marL="457200" algn="l" defTabSz="914400" rtl="0" eaLnBrk="1" latinLnBrk="0" hangingPunct="1">
            <a:defRPr sz="1800" kern="1200">
              <a:solidFill>
                <a:sysClr val="window" lastClr="FFFFFF"/>
              </a:solidFill>
              <a:latin typeface="Aptos"/>
            </a:defRPr>
          </a:lvl2pPr>
          <a:lvl3pPr marL="914400" algn="l" defTabSz="914400" rtl="0" eaLnBrk="1" latinLnBrk="0" hangingPunct="1">
            <a:defRPr sz="1800" kern="1200">
              <a:solidFill>
                <a:sysClr val="window" lastClr="FFFFFF"/>
              </a:solidFill>
              <a:latin typeface="Aptos"/>
            </a:defRPr>
          </a:lvl3pPr>
          <a:lvl4pPr marL="1371600" algn="l" defTabSz="914400" rtl="0" eaLnBrk="1" latinLnBrk="0" hangingPunct="1">
            <a:defRPr sz="1800" kern="1200">
              <a:solidFill>
                <a:sysClr val="window" lastClr="FFFFFF"/>
              </a:solidFill>
              <a:latin typeface="Aptos"/>
            </a:defRPr>
          </a:lvl4pPr>
          <a:lvl5pPr marL="1828800" algn="l" defTabSz="914400" rtl="0" eaLnBrk="1" latinLnBrk="0" hangingPunct="1">
            <a:defRPr sz="1800" kern="1200">
              <a:solidFill>
                <a:sysClr val="window" lastClr="FFFFFF"/>
              </a:solidFill>
              <a:latin typeface="Aptos"/>
            </a:defRPr>
          </a:lvl5pPr>
          <a:lvl6pPr marL="2286000" algn="l" defTabSz="914400" rtl="0" eaLnBrk="1" latinLnBrk="0" hangingPunct="1">
            <a:defRPr sz="1800" kern="1200">
              <a:solidFill>
                <a:sysClr val="window" lastClr="FFFFFF"/>
              </a:solidFill>
              <a:latin typeface="Aptos"/>
            </a:defRPr>
          </a:lvl6pPr>
          <a:lvl7pPr marL="2743200" algn="l" defTabSz="914400" rtl="0" eaLnBrk="1" latinLnBrk="0" hangingPunct="1">
            <a:defRPr sz="1800" kern="1200">
              <a:solidFill>
                <a:sysClr val="window" lastClr="FFFFFF"/>
              </a:solidFill>
              <a:latin typeface="Aptos"/>
            </a:defRPr>
          </a:lvl7pPr>
          <a:lvl8pPr marL="3200400" algn="l" defTabSz="914400" rtl="0" eaLnBrk="1" latinLnBrk="0" hangingPunct="1">
            <a:defRPr sz="1800" kern="1200">
              <a:solidFill>
                <a:sysClr val="window" lastClr="FFFFFF"/>
              </a:solidFill>
              <a:latin typeface="Aptos"/>
            </a:defRPr>
          </a:lvl8pPr>
          <a:lvl9pPr marL="3657600" algn="l" defTabSz="914400" rtl="0" eaLnBrk="1" latinLnBrk="0" hangingPunct="1">
            <a:defRPr sz="1800" kern="1200">
              <a:solidFill>
                <a:sysClr val="window" lastClr="FFFFFF"/>
              </a:solidFill>
              <a:latin typeface="Aptos"/>
            </a:defRPr>
          </a:lvl9pPr>
        </a:lstStyle>
        <a:p xmlns:a="http://schemas.openxmlformats.org/drawingml/2006/main">
          <a:pPr algn="ctr"/>
          <a:endParaRPr lang="it-IT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9629FD-08F6-AD4B-A9C4-09BF4C880BC5}" type="datetimeFigureOut">
              <a:rPr lang="it-IT" smtClean="0"/>
              <a:pPr/>
              <a:t>11-05-2026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B93B0B-C26D-344D-BB2E-9F3C6D923CEA}" type="slidenum">
              <a:rPr lang="it-IT" smtClean="0"/>
              <a:pPr/>
              <a:t>‹n.›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>
            <a:normAutofit lnSpcReduction="10000"/>
          </a:bodyPr>
          <a:lstStyle/>
          <a:p>
            <a:r>
              <a:rPr lang="it-IT" sz="1600" dirty="0"/>
              <a:t>PARLIAMO </a:t>
            </a:r>
            <a:r>
              <a:rPr lang="it-IT" sz="1600" dirty="0" err="1"/>
              <a:t>DI</a:t>
            </a:r>
            <a:r>
              <a:rPr lang="it-IT" sz="1600" dirty="0"/>
              <a:t> OLTRE 150.000 PAZIENTI IN EUROPA E STATI UNITI, circa 12000 in </a:t>
            </a:r>
            <a:r>
              <a:rPr lang="it-IT" sz="1600" dirty="0" err="1"/>
              <a:t>italia</a:t>
            </a:r>
            <a:r>
              <a:rPr lang="it-IT" sz="1600" dirty="0"/>
              <a:t>, IL 10 % DEI QUALI IN Età PEDIATRICA,  CHE RIFERISCONO UN SIGNIFICATIVO SCADIMENTO DELLA QUALITA’ </a:t>
            </a:r>
            <a:r>
              <a:rPr lang="it-IT" sz="1600" dirty="0" err="1"/>
              <a:t>DI</a:t>
            </a:r>
            <a:r>
              <a:rPr lang="it-IT" sz="1600" dirty="0"/>
              <a:t> VITA, LEGATO AL DOLORE, AL CONTINUO ED INCONTROLLABILE DRENAGGIO </a:t>
            </a:r>
            <a:r>
              <a:rPr lang="it-IT" sz="1600" dirty="0" err="1"/>
              <a:t>DI</a:t>
            </a:r>
            <a:r>
              <a:rPr lang="it-IT" sz="1600" dirty="0"/>
              <a:t> MATERIALE PURULENTO E FECALE, AI CONSEGUENTI LIMITI </a:t>
            </a:r>
            <a:r>
              <a:rPr lang="it-IT" sz="1600" dirty="0" err="1"/>
              <a:t>DI</a:t>
            </a:r>
            <a:r>
              <a:rPr lang="it-IT" sz="1600" dirty="0"/>
              <a:t> RELAZIONE SOCIALE, VITA SESSUALE E LAVORATIVA. IL FARDELLO DERIVA ANCHE DAI COSTI, QUANTIFICABILI IN CIRCA 25.000 EURO ALL’ANNO PER PAZIENTE PER SPESE DIRETTE ED INDIRETTE. </a:t>
            </a:r>
          </a:p>
          <a:p>
            <a:r>
              <a:rPr lang="it-IT" sz="1600" dirty="0"/>
              <a:t>STORICAMENTE IL TRATTAMENTO CHIRURGICO DA SOLO MOLTO RARAMENTE PORTA ALLA GUARIGIONE, QUESTI PAZIENTI PER VARI MOTIVI HANNO UNA RIDOTTA CAPACITA’ </a:t>
            </a:r>
            <a:r>
              <a:rPr lang="it-IT" sz="1600" dirty="0" err="1"/>
              <a:t>DI</a:t>
            </a:r>
            <a:r>
              <a:rPr lang="it-IT" sz="1600" dirty="0"/>
              <a:t> RIPARARE IL DANNO TISSUTALE COSI CHE QUELLO CHE PUO FARE IL CHIRURGO E’ RISOLVERE LA SEPSI PER MIGLIORARE LA QUALITA’ DELLA VITA E CERCARE </a:t>
            </a:r>
            <a:r>
              <a:rPr lang="it-IT" sz="1600" dirty="0" err="1"/>
              <a:t>DI</a:t>
            </a:r>
            <a:r>
              <a:rPr lang="it-IT" sz="1600" dirty="0"/>
              <a:t> EVITARE O QUANTOMENO PROCRASTINARE LA NECESSITA’ </a:t>
            </a:r>
            <a:r>
              <a:rPr lang="it-IT" sz="1600" dirty="0" err="1"/>
              <a:t>DI</a:t>
            </a:r>
            <a:r>
              <a:rPr lang="it-IT" sz="1600" dirty="0"/>
              <a:t> CONFEZIONARE UNA STOMIA DEFINITIVA, RICHIO ANCORA OGGI QUANTIFICABILE ANCHE FINO AL 40 % DEI PAZIENTI. </a:t>
            </a:r>
          </a:p>
          <a:p>
            <a:pPr>
              <a:lnSpc>
                <a:spcPct val="90000"/>
              </a:lnSpc>
            </a:pPr>
            <a:endParaRPr lang="it-IT" sz="1600" dirty="0">
              <a:latin typeface="Times New Roman" pitchFamily="-93" charset="0"/>
              <a:ea typeface="MS PGothic" charset="0"/>
              <a:cs typeface="MS PGothic" charset="0"/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4268148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 err="1" smtClean="0"/>
              <a:t>Post-hoc</a:t>
            </a:r>
            <a:r>
              <a:rPr lang="it-IT" dirty="0" smtClean="0"/>
              <a:t>  </a:t>
            </a:r>
            <a:r>
              <a:rPr lang="it-IT" dirty="0" err="1" smtClean="0"/>
              <a:t>unvariate</a:t>
            </a:r>
            <a:r>
              <a:rPr lang="it-IT" dirty="0" smtClean="0"/>
              <a:t> </a:t>
            </a:r>
            <a:r>
              <a:rPr lang="it-IT" dirty="0" err="1" smtClean="0"/>
              <a:t>analysis</a:t>
            </a:r>
            <a:r>
              <a:rPr lang="it-IT" baseline="0" dirty="0" smtClean="0"/>
              <a:t> </a:t>
            </a:r>
            <a:r>
              <a:rPr lang="it-IT" baseline="0" dirty="0" err="1" smtClean="0"/>
              <a:t>showed</a:t>
            </a:r>
            <a:r>
              <a:rPr lang="it-IT" baseline="0" dirty="0" smtClean="0"/>
              <a:t> </a:t>
            </a:r>
            <a:r>
              <a:rPr lang="it-IT" baseline="0" dirty="0" err="1" smtClean="0"/>
              <a:t>significantly</a:t>
            </a:r>
            <a:r>
              <a:rPr lang="it-IT" baseline="0" dirty="0" smtClean="0"/>
              <a:t> </a:t>
            </a:r>
            <a:r>
              <a:rPr lang="it-IT" baseline="0" dirty="0" err="1" smtClean="0"/>
              <a:t>worse</a:t>
            </a:r>
            <a:r>
              <a:rPr lang="it-IT" baseline="0" dirty="0" smtClean="0"/>
              <a:t> </a:t>
            </a:r>
            <a:r>
              <a:rPr lang="it-IT" baseline="0" dirty="0" err="1" smtClean="0"/>
              <a:t>outcomes</a:t>
            </a:r>
            <a:r>
              <a:rPr lang="it-IT" baseline="0" dirty="0" smtClean="0"/>
              <a:t> in</a:t>
            </a:r>
            <a:r>
              <a:rPr lang="it-IT" dirty="0" smtClean="0"/>
              <a:t> </a:t>
            </a:r>
            <a:r>
              <a:rPr lang="it-IT" dirty="0" err="1" smtClean="0"/>
              <a:t>patients</a:t>
            </a:r>
            <a:r>
              <a:rPr lang="it-IT" dirty="0" smtClean="0"/>
              <a:t> </a:t>
            </a:r>
            <a:r>
              <a:rPr lang="it-IT" dirty="0" err="1" smtClean="0"/>
              <a:t>older</a:t>
            </a:r>
            <a:r>
              <a:rPr lang="it-IT" dirty="0" smtClean="0"/>
              <a:t> </a:t>
            </a:r>
            <a:r>
              <a:rPr lang="it-IT" dirty="0" err="1" smtClean="0"/>
              <a:t>than</a:t>
            </a:r>
            <a:r>
              <a:rPr lang="it-IT" dirty="0" smtClean="0"/>
              <a:t> 45 </a:t>
            </a:r>
            <a:r>
              <a:rPr lang="it-IT" dirty="0" err="1" smtClean="0"/>
              <a:t>yrs</a:t>
            </a:r>
            <a:r>
              <a:rPr lang="it-IT" dirty="0" smtClean="0"/>
              <a:t> and in </a:t>
            </a:r>
            <a:r>
              <a:rPr lang="it-IT" dirty="0" err="1" smtClean="0"/>
              <a:t>patients</a:t>
            </a:r>
            <a:r>
              <a:rPr lang="it-IT" dirty="0" smtClean="0"/>
              <a:t> obese and </a:t>
            </a:r>
            <a:r>
              <a:rPr lang="it-IT" dirty="0" err="1" smtClean="0"/>
              <a:t>underweight</a:t>
            </a:r>
            <a:r>
              <a:rPr lang="it-IT" baseline="0" dirty="0" smtClean="0"/>
              <a:t>, </a:t>
            </a:r>
            <a:r>
              <a:rPr lang="it-IT" baseline="0" dirty="0" err="1" smtClean="0"/>
              <a:t>while</a:t>
            </a:r>
            <a:r>
              <a:rPr lang="it-IT" baseline="0" dirty="0" smtClean="0"/>
              <a:t> </a:t>
            </a:r>
            <a:r>
              <a:rPr lang="it-IT" baseline="0" dirty="0" err="1" smtClean="0"/>
              <a:t>age</a:t>
            </a:r>
            <a:r>
              <a:rPr lang="it-IT" baseline="0" dirty="0" smtClean="0"/>
              <a:t> </a:t>
            </a:r>
            <a:r>
              <a:rPr lang="it-IT" baseline="0" dirty="0" err="1" smtClean="0"/>
              <a:t>was</a:t>
            </a:r>
            <a:r>
              <a:rPr lang="it-IT" baseline="0" dirty="0" smtClean="0"/>
              <a:t> the </a:t>
            </a:r>
            <a:r>
              <a:rPr lang="it-IT" baseline="0" dirty="0" err="1" smtClean="0"/>
              <a:t>only</a:t>
            </a:r>
            <a:r>
              <a:rPr lang="it-IT" baseline="0" dirty="0" smtClean="0"/>
              <a:t> </a:t>
            </a:r>
            <a:r>
              <a:rPr lang="it-IT" baseline="0" dirty="0" err="1" smtClean="0"/>
              <a:t>independent</a:t>
            </a:r>
            <a:r>
              <a:rPr lang="it-IT" baseline="0" dirty="0" smtClean="0"/>
              <a:t> </a:t>
            </a:r>
            <a:r>
              <a:rPr lang="it-IT" baseline="0" dirty="0" err="1" smtClean="0"/>
              <a:t>predictor</a:t>
            </a:r>
            <a:r>
              <a:rPr lang="it-IT" baseline="0" dirty="0" smtClean="0"/>
              <a:t> </a:t>
            </a:r>
            <a:r>
              <a:rPr lang="it-IT" baseline="0" dirty="0" err="1" smtClean="0"/>
              <a:t>of</a:t>
            </a:r>
            <a:r>
              <a:rPr lang="it-IT" baseline="0" dirty="0" smtClean="0"/>
              <a:t> </a:t>
            </a:r>
            <a:r>
              <a:rPr lang="it-IT" baseline="0" dirty="0" err="1" smtClean="0"/>
              <a:t>outcome</a:t>
            </a:r>
            <a:r>
              <a:rPr lang="it-IT" baseline="0" dirty="0" smtClean="0"/>
              <a:t> in </a:t>
            </a:r>
            <a:r>
              <a:rPr lang="it-IT" dirty="0" smtClean="0"/>
              <a:t>multivariate </a:t>
            </a:r>
            <a:r>
              <a:rPr lang="it-IT" dirty="0" err="1" smtClean="0"/>
              <a:t>analysis</a:t>
            </a:r>
            <a:r>
              <a:rPr lang="it-IT" dirty="0" smtClean="0"/>
              <a:t> 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10C070-8118-4843-A7DB-8B20C0E64DE8}" type="slidenum">
              <a:rPr lang="en-GB" smtClean="0"/>
              <a:pPr/>
              <a:t>29</a:t>
            </a:fld>
            <a:endParaRPr lang="en-GB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4880655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err="1" smtClean="0"/>
              <a:t>Regarding</a:t>
            </a:r>
            <a:r>
              <a:rPr lang="it-IT" dirty="0" smtClean="0"/>
              <a:t> </a:t>
            </a:r>
            <a:r>
              <a:rPr lang="it-IT" dirty="0" err="1"/>
              <a:t>secondary</a:t>
            </a:r>
            <a:r>
              <a:rPr lang="it-IT" dirty="0"/>
              <a:t> </a:t>
            </a:r>
            <a:r>
              <a:rPr lang="it-IT" dirty="0" err="1"/>
              <a:t>outcomes</a:t>
            </a:r>
            <a:r>
              <a:rPr lang="it-IT" dirty="0" smtClean="0"/>
              <a:t>, </a:t>
            </a:r>
            <a:r>
              <a:rPr lang="it-IT" dirty="0" err="1" smtClean="0"/>
              <a:t>clinical</a:t>
            </a:r>
            <a:r>
              <a:rPr lang="it-IT" dirty="0" smtClean="0"/>
              <a:t> </a:t>
            </a:r>
            <a:r>
              <a:rPr lang="it-IT" dirty="0" err="1" smtClean="0"/>
              <a:t>remission</a:t>
            </a:r>
            <a:r>
              <a:rPr lang="it-IT" dirty="0" smtClean="0"/>
              <a:t> </a:t>
            </a:r>
            <a:r>
              <a:rPr lang="it-IT" dirty="0" err="1" smtClean="0"/>
              <a:t>rates</a:t>
            </a:r>
            <a:r>
              <a:rPr lang="it-IT" dirty="0" smtClean="0"/>
              <a:t> </a:t>
            </a:r>
            <a:r>
              <a:rPr lang="it-IT" dirty="0" err="1" smtClean="0"/>
              <a:t>were</a:t>
            </a:r>
            <a:r>
              <a:rPr lang="it-IT" dirty="0" smtClean="0"/>
              <a:t> </a:t>
            </a:r>
            <a:r>
              <a:rPr lang="it-IT" dirty="0" err="1" smtClean="0"/>
              <a:t>also</a:t>
            </a:r>
            <a:r>
              <a:rPr lang="it-IT" dirty="0" smtClean="0"/>
              <a:t> </a:t>
            </a:r>
            <a:r>
              <a:rPr lang="it-IT" dirty="0" err="1" smtClean="0"/>
              <a:t>significantly</a:t>
            </a:r>
            <a:r>
              <a:rPr lang="it-IT" baseline="0" dirty="0" smtClean="0"/>
              <a:t> </a:t>
            </a:r>
            <a:r>
              <a:rPr lang="it-IT" baseline="0" dirty="0" err="1"/>
              <a:t>higher</a:t>
            </a:r>
            <a:r>
              <a:rPr lang="it-IT" baseline="0" dirty="0"/>
              <a:t> </a:t>
            </a:r>
            <a:r>
              <a:rPr lang="it-IT" baseline="0" dirty="0" smtClean="0"/>
              <a:t>in the </a:t>
            </a:r>
            <a:r>
              <a:rPr lang="it-IT" baseline="0" dirty="0"/>
              <a:t>treatment group .</a:t>
            </a:r>
            <a:r>
              <a:rPr lang="it-IT" baseline="0" dirty="0" smtClean="0"/>
              <a:t> </a:t>
            </a:r>
            <a:r>
              <a:rPr lang="it-IT" baseline="0" dirty="0" err="1" smtClean="0"/>
              <a:t>Quality</a:t>
            </a:r>
            <a:r>
              <a:rPr lang="it-IT" baseline="0" dirty="0" smtClean="0"/>
              <a:t> </a:t>
            </a:r>
            <a:r>
              <a:rPr lang="it-IT" baseline="0" dirty="0" err="1"/>
              <a:t>of</a:t>
            </a:r>
            <a:r>
              <a:rPr lang="it-IT" baseline="0" dirty="0"/>
              <a:t> </a:t>
            </a:r>
            <a:r>
              <a:rPr lang="it-IT" baseline="0" dirty="0" smtClean="0"/>
              <a:t>life, </a:t>
            </a:r>
            <a:r>
              <a:rPr lang="it-IT" baseline="0" dirty="0" err="1" smtClean="0"/>
              <a:t>disease-related</a:t>
            </a:r>
            <a:r>
              <a:rPr lang="it-IT" baseline="0" dirty="0" smtClean="0"/>
              <a:t> </a:t>
            </a:r>
            <a:r>
              <a:rPr lang="it-IT" baseline="0" dirty="0" err="1" smtClean="0"/>
              <a:t>scores</a:t>
            </a:r>
            <a:r>
              <a:rPr lang="it-IT" baseline="0" dirty="0" smtClean="0"/>
              <a:t> and </a:t>
            </a:r>
            <a:r>
              <a:rPr lang="it-IT" baseline="0" dirty="0"/>
              <a:t>CRP</a:t>
            </a:r>
            <a:r>
              <a:rPr lang="it-IT" baseline="0" dirty="0" smtClean="0"/>
              <a:t> </a:t>
            </a:r>
            <a:r>
              <a:rPr lang="it-IT" baseline="0" dirty="0" err="1" smtClean="0"/>
              <a:t>levels</a:t>
            </a:r>
            <a:r>
              <a:rPr lang="it-IT" baseline="0" dirty="0" smtClean="0"/>
              <a:t> </a:t>
            </a:r>
            <a:r>
              <a:rPr lang="it-IT" baseline="0" dirty="0" err="1" smtClean="0"/>
              <a:t>significantly</a:t>
            </a:r>
            <a:r>
              <a:rPr lang="it-IT" baseline="0" dirty="0" smtClean="0"/>
              <a:t> </a:t>
            </a:r>
            <a:r>
              <a:rPr lang="it-IT" baseline="0" dirty="0" err="1" smtClean="0"/>
              <a:t>improved</a:t>
            </a:r>
            <a:r>
              <a:rPr lang="it-IT" baseline="0" dirty="0" smtClean="0"/>
              <a:t> </a:t>
            </a:r>
            <a:r>
              <a:rPr lang="it-IT" baseline="0" dirty="0"/>
              <a:t>from the </a:t>
            </a:r>
            <a:r>
              <a:rPr lang="it-IT" baseline="0" dirty="0" err="1"/>
              <a:t>baseline</a:t>
            </a:r>
            <a:r>
              <a:rPr lang="it-IT" baseline="0" dirty="0" smtClean="0"/>
              <a:t> in </a:t>
            </a:r>
            <a:r>
              <a:rPr lang="it-IT" baseline="0" dirty="0" err="1" smtClean="0"/>
              <a:t>both</a:t>
            </a:r>
            <a:r>
              <a:rPr lang="it-IT" baseline="0" dirty="0" smtClean="0"/>
              <a:t> </a:t>
            </a:r>
            <a:r>
              <a:rPr lang="it-IT" baseline="0" dirty="0" err="1" smtClean="0"/>
              <a:t>groups</a:t>
            </a:r>
            <a:r>
              <a:rPr lang="it-IT" baseline="0" dirty="0" smtClean="0"/>
              <a:t>, </a:t>
            </a:r>
            <a:r>
              <a:rPr lang="it-IT" baseline="0" dirty="0" err="1"/>
              <a:t>without</a:t>
            </a:r>
            <a:r>
              <a:rPr lang="it-IT" baseline="0" dirty="0"/>
              <a:t> </a:t>
            </a:r>
            <a:r>
              <a:rPr lang="it-IT" baseline="0" dirty="0" err="1"/>
              <a:t>significant</a:t>
            </a:r>
            <a:r>
              <a:rPr lang="it-IT" baseline="0" dirty="0"/>
              <a:t> </a:t>
            </a:r>
            <a:r>
              <a:rPr lang="it-IT" baseline="0" dirty="0" err="1"/>
              <a:t>differences</a:t>
            </a:r>
            <a:r>
              <a:rPr lang="it-IT" baseline="0" dirty="0" smtClean="0"/>
              <a:t> </a:t>
            </a:r>
            <a:r>
              <a:rPr lang="it-IT" baseline="0" dirty="0" err="1" smtClean="0"/>
              <a:t>between-group</a:t>
            </a:r>
            <a:r>
              <a:rPr lang="it-IT" baseline="0" dirty="0" smtClean="0"/>
              <a:t> at 24 </a:t>
            </a:r>
            <a:r>
              <a:rPr lang="it-IT" baseline="0" dirty="0" err="1" smtClean="0"/>
              <a:t>weeks</a:t>
            </a:r>
            <a:r>
              <a:rPr lang="it-IT" baseline="0" dirty="0" smtClean="0"/>
              <a:t>.</a:t>
            </a:r>
            <a:endParaRPr lang="it-IT" baseline="0" dirty="0"/>
          </a:p>
          <a:p>
            <a:r>
              <a:rPr lang="it-IT" baseline="0" dirty="0"/>
              <a:t> In</a:t>
            </a:r>
            <a:r>
              <a:rPr lang="it-IT" baseline="0" dirty="0" smtClean="0"/>
              <a:t> the WPAI </a:t>
            </a:r>
            <a:r>
              <a:rPr lang="it-IT" baseline="0" dirty="0" err="1" smtClean="0"/>
              <a:t>assessment</a:t>
            </a:r>
            <a:r>
              <a:rPr lang="it-IT" baseline="0" dirty="0" smtClean="0"/>
              <a:t>, </a:t>
            </a:r>
            <a:r>
              <a:rPr lang="it-IT" baseline="0" dirty="0" err="1" smtClean="0"/>
              <a:t>presenteisms</a:t>
            </a:r>
            <a:r>
              <a:rPr lang="it-IT" baseline="0" dirty="0" smtClean="0"/>
              <a:t> </a:t>
            </a:r>
            <a:r>
              <a:rPr lang="it-IT" baseline="0" dirty="0" err="1" smtClean="0"/>
              <a:t>showed</a:t>
            </a:r>
            <a:r>
              <a:rPr lang="it-IT" baseline="0" dirty="0" smtClean="0"/>
              <a:t> a </a:t>
            </a:r>
            <a:r>
              <a:rPr lang="it-IT" baseline="0" dirty="0" err="1" smtClean="0"/>
              <a:t>significant</a:t>
            </a:r>
            <a:r>
              <a:rPr lang="it-IT" baseline="0" dirty="0" smtClean="0"/>
              <a:t> </a:t>
            </a:r>
            <a:r>
              <a:rPr lang="it-IT" baseline="0" dirty="0" err="1" smtClean="0"/>
              <a:t>impprovement</a:t>
            </a:r>
            <a:r>
              <a:rPr lang="it-IT" baseline="0" dirty="0" smtClean="0"/>
              <a:t> </a:t>
            </a:r>
            <a:r>
              <a:rPr lang="it-IT" baseline="0" dirty="0"/>
              <a:t>in </a:t>
            </a:r>
            <a:r>
              <a:rPr lang="it-IT" baseline="0" dirty="0" err="1"/>
              <a:t>patients</a:t>
            </a:r>
            <a:r>
              <a:rPr lang="it-IT" baseline="0" dirty="0"/>
              <a:t> </a:t>
            </a:r>
            <a:r>
              <a:rPr lang="it-IT" baseline="0" dirty="0" err="1"/>
              <a:t>treated</a:t>
            </a:r>
            <a:r>
              <a:rPr lang="it-IT" baseline="0" dirty="0"/>
              <a:t> with </a:t>
            </a:r>
            <a:r>
              <a:rPr lang="it-IT" baseline="0" dirty="0" err="1"/>
              <a:t>fat</a:t>
            </a:r>
            <a:r>
              <a:rPr lang="it-IT" baseline="0" dirty="0"/>
              <a:t> injection</a:t>
            </a:r>
            <a:endParaRPr lang="it-IT" dirty="0"/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10C070-8118-4843-A7DB-8B20C0E64DE8}" type="slidenum">
              <a:rPr lang="en-GB" smtClean="0"/>
              <a:pPr/>
              <a:t>30</a:t>
            </a:fld>
            <a:endParaRPr lang="en-GB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8219321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/>
              <a:t>4</a:t>
            </a:r>
            <a:r>
              <a:rPr lang="it-IT" baseline="0" dirty="0"/>
              <a:t> </a:t>
            </a:r>
            <a:r>
              <a:rPr lang="it-IT" baseline="0" dirty="0" err="1"/>
              <a:t>patients</a:t>
            </a:r>
            <a:r>
              <a:rPr lang="it-IT" baseline="0" dirty="0"/>
              <a:t> in the treatment group and 3 in the control </a:t>
            </a:r>
            <a:r>
              <a:rPr lang="it-IT" baseline="0" dirty="0" err="1"/>
              <a:t>group</a:t>
            </a:r>
            <a:r>
              <a:rPr lang="it-IT" baseline="0" dirty="0" smtClean="0"/>
              <a:t> </a:t>
            </a:r>
            <a:r>
              <a:rPr lang="it-IT" baseline="0" dirty="0" err="1" smtClean="0"/>
              <a:t>experienced</a:t>
            </a:r>
            <a:r>
              <a:rPr lang="it-IT" baseline="0" dirty="0" smtClean="0"/>
              <a:t> </a:t>
            </a:r>
            <a:r>
              <a:rPr lang="it-IT" baseline="0" dirty="0" err="1" smtClean="0"/>
              <a:t>adverse</a:t>
            </a:r>
            <a:r>
              <a:rPr lang="it-IT" baseline="0" dirty="0" smtClean="0"/>
              <a:t> </a:t>
            </a:r>
            <a:r>
              <a:rPr lang="it-IT" baseline="0" dirty="0" err="1"/>
              <a:t>events</a:t>
            </a:r>
            <a:r>
              <a:rPr lang="it-IT" baseline="0" dirty="0"/>
              <a:t>, </a:t>
            </a:r>
            <a:r>
              <a:rPr lang="it-IT" baseline="0" dirty="0" err="1"/>
              <a:t>Only</a:t>
            </a:r>
            <a:r>
              <a:rPr lang="it-IT" baseline="0" dirty="0"/>
              <a:t> 1 </a:t>
            </a:r>
            <a:r>
              <a:rPr lang="it-IT" baseline="0" dirty="0" err="1"/>
              <a:t>was</a:t>
            </a:r>
            <a:r>
              <a:rPr lang="it-IT" baseline="0" dirty="0"/>
              <a:t> </a:t>
            </a:r>
            <a:r>
              <a:rPr lang="it-IT" baseline="0" dirty="0" err="1"/>
              <a:t>serious</a:t>
            </a:r>
            <a:r>
              <a:rPr lang="it-IT" baseline="0" dirty="0"/>
              <a:t> in treatment group </a:t>
            </a:r>
            <a:r>
              <a:rPr lang="it-IT" baseline="0" dirty="0" err="1"/>
              <a:t>represented</a:t>
            </a:r>
            <a:r>
              <a:rPr lang="it-IT" baseline="0" dirty="0"/>
              <a:t> </a:t>
            </a:r>
            <a:r>
              <a:rPr lang="it-IT" baseline="0" dirty="0" err="1" smtClean="0"/>
              <a:t>by</a:t>
            </a:r>
            <a:r>
              <a:rPr lang="it-IT" baseline="0" dirty="0" smtClean="0"/>
              <a:t> a case </a:t>
            </a:r>
            <a:r>
              <a:rPr lang="it-IT" baseline="0" dirty="0" err="1" smtClean="0"/>
              <a:t>of</a:t>
            </a:r>
            <a:r>
              <a:rPr lang="it-IT" baseline="0" dirty="0" smtClean="0"/>
              <a:t> </a:t>
            </a:r>
            <a:r>
              <a:rPr lang="it-IT" baseline="0" dirty="0" err="1"/>
              <a:t>hemianopsia</a:t>
            </a:r>
            <a:r>
              <a:rPr lang="it-IT" baseline="0" dirty="0"/>
              <a:t> </a:t>
            </a:r>
            <a:r>
              <a:rPr lang="it-IT" baseline="0" dirty="0" smtClean="0"/>
              <a:t> in a </a:t>
            </a:r>
            <a:r>
              <a:rPr lang="it-IT" baseline="0" dirty="0" err="1" smtClean="0"/>
              <a:t>female</a:t>
            </a:r>
            <a:r>
              <a:rPr lang="it-IT" baseline="0" dirty="0" smtClean="0"/>
              <a:t> </a:t>
            </a:r>
            <a:r>
              <a:rPr lang="it-IT" baseline="0" dirty="0" err="1" smtClean="0"/>
              <a:t>patient</a:t>
            </a:r>
            <a:r>
              <a:rPr lang="it-IT" baseline="0" dirty="0" smtClean="0"/>
              <a:t> </a:t>
            </a:r>
            <a:r>
              <a:rPr lang="it-IT" baseline="0" dirty="0" err="1" smtClean="0"/>
              <a:t>with</a:t>
            </a:r>
            <a:r>
              <a:rPr lang="it-IT" baseline="0" dirty="0" smtClean="0"/>
              <a:t> </a:t>
            </a:r>
            <a:r>
              <a:rPr lang="it-IT" baseline="0" dirty="0"/>
              <a:t>a  </a:t>
            </a:r>
            <a:r>
              <a:rPr lang="it-IT" baseline="0" dirty="0" err="1"/>
              <a:t>cerebral</a:t>
            </a:r>
            <a:r>
              <a:rPr lang="it-IT" baseline="0" dirty="0"/>
              <a:t> </a:t>
            </a:r>
            <a:r>
              <a:rPr lang="it-IT" baseline="0" dirty="0" err="1"/>
              <a:t>arterovenous</a:t>
            </a:r>
            <a:r>
              <a:rPr lang="it-IT" baseline="0" dirty="0"/>
              <a:t> </a:t>
            </a:r>
            <a:r>
              <a:rPr lang="it-IT" baseline="0" dirty="0" err="1"/>
              <a:t>malformation</a:t>
            </a:r>
            <a:endParaRPr lang="it-IT" dirty="0"/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10C070-8118-4843-A7DB-8B20C0E64DE8}" type="slidenum">
              <a:rPr lang="en-GB" smtClean="0"/>
              <a:pPr/>
              <a:t>31</a:t>
            </a:fld>
            <a:endParaRPr lang="en-GB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34387780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</a:t>
            </a:r>
            <a:r>
              <a:rPr lang="it-IT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conclusion</a:t>
            </a:r>
            <a:r>
              <a:rPr lang="it-IT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it-IT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our</a:t>
            </a:r>
            <a:r>
              <a:rPr lang="it-IT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findings</a:t>
            </a:r>
            <a:r>
              <a:rPr lang="it-IT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confirm</a:t>
            </a:r>
            <a:r>
              <a:rPr lang="it-IT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that</a:t>
            </a:r>
            <a:r>
              <a:rPr lang="it-IT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combining</a:t>
            </a:r>
            <a:r>
              <a:rPr lang="it-IT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surgical</a:t>
            </a:r>
            <a:r>
              <a:rPr lang="it-IT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drainage</a:t>
            </a:r>
            <a:r>
              <a:rPr lang="it-IT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with</a:t>
            </a:r>
            <a:r>
              <a:rPr lang="it-IT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TAAM </a:t>
            </a:r>
            <a:r>
              <a:rPr lang="it-IT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administration</a:t>
            </a:r>
            <a:r>
              <a:rPr lang="it-IT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</a:t>
            </a:r>
            <a:r>
              <a:rPr lang="it-IT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</a:t>
            </a:r>
            <a:r>
              <a:rPr lang="it-IT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effective</a:t>
            </a:r>
            <a:r>
              <a:rPr lang="it-IT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treatment </a:t>
            </a:r>
            <a:r>
              <a:rPr lang="it-IT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</a:t>
            </a:r>
            <a:r>
              <a:rPr lang="it-IT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complex</a:t>
            </a:r>
            <a:r>
              <a:rPr lang="it-IT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perianal</a:t>
            </a:r>
            <a:r>
              <a:rPr lang="it-IT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fistulas</a:t>
            </a:r>
            <a:r>
              <a:rPr lang="it-IT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</a:t>
            </a:r>
            <a:r>
              <a:rPr lang="it-IT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Crohn</a:t>
            </a:r>
            <a:r>
              <a:rPr lang="it-IT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’</a:t>
            </a:r>
            <a:r>
              <a:rPr lang="it-IT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</a:t>
            </a:r>
            <a:r>
              <a:rPr lang="it-IT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disease</a:t>
            </a:r>
            <a:r>
              <a:rPr lang="it-IT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patients</a:t>
            </a:r>
            <a:r>
              <a:rPr lang="it-IT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who</a:t>
            </a:r>
            <a:r>
              <a:rPr lang="it-IT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did</a:t>
            </a:r>
            <a:r>
              <a:rPr lang="it-IT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not</a:t>
            </a:r>
            <a:r>
              <a:rPr lang="it-IT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respond</a:t>
            </a:r>
            <a:r>
              <a:rPr lang="it-IT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</a:t>
            </a:r>
            <a:r>
              <a:rPr lang="it-IT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conventional</a:t>
            </a:r>
            <a:r>
              <a:rPr lang="it-IT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therapy</a:t>
            </a:r>
            <a:r>
              <a:rPr lang="it-IT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it-IT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Importantly</a:t>
            </a:r>
            <a:r>
              <a:rPr lang="it-IT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TAAM </a:t>
            </a:r>
            <a:r>
              <a:rPr lang="it-IT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showed</a:t>
            </a:r>
            <a:r>
              <a:rPr lang="it-IT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no </a:t>
            </a:r>
            <a:r>
              <a:rPr lang="it-IT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safety</a:t>
            </a:r>
            <a:r>
              <a:rPr lang="it-IT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concerns</a:t>
            </a:r>
            <a:r>
              <a:rPr lang="it-IT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</a:t>
            </a:r>
            <a:r>
              <a:rPr lang="it-IT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</a:t>
            </a:r>
            <a:r>
              <a:rPr lang="it-IT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study</a:t>
            </a:r>
            <a:r>
              <a:rPr lang="it-IT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it-IT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</a:t>
            </a:r>
            <a:r>
              <a:rPr lang="it-IT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should</a:t>
            </a:r>
            <a:r>
              <a:rPr lang="it-IT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acknowledge</a:t>
            </a:r>
            <a:r>
              <a:rPr lang="it-IT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some </a:t>
            </a:r>
            <a:r>
              <a:rPr lang="it-IT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limitations</a:t>
            </a:r>
            <a:r>
              <a:rPr lang="it-IT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it-IT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including</a:t>
            </a:r>
            <a:r>
              <a:rPr lang="it-IT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the </a:t>
            </a:r>
            <a:r>
              <a:rPr lang="it-IT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absence</a:t>
            </a:r>
            <a:r>
              <a:rPr lang="it-IT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</a:t>
            </a:r>
            <a:r>
              <a:rPr lang="it-IT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certain</a:t>
            </a:r>
            <a:r>
              <a:rPr lang="it-IT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fistula</a:t>
            </a:r>
            <a:r>
              <a:rPr lang="it-IT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types</a:t>
            </a:r>
            <a:r>
              <a:rPr lang="it-IT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the </a:t>
            </a:r>
            <a:r>
              <a:rPr lang="it-IT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presence</a:t>
            </a:r>
            <a:r>
              <a:rPr lang="it-IT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</a:t>
            </a:r>
            <a:r>
              <a:rPr lang="it-IT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ongoing</a:t>
            </a:r>
            <a:r>
              <a:rPr lang="it-IT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biologic</a:t>
            </a:r>
            <a:r>
              <a:rPr lang="it-IT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therapy</a:t>
            </a:r>
            <a:r>
              <a:rPr lang="it-IT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it-IT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Looking</a:t>
            </a:r>
            <a:r>
              <a:rPr lang="it-IT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ahead</a:t>
            </a:r>
            <a:r>
              <a:rPr lang="it-IT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future </a:t>
            </a:r>
            <a:r>
              <a:rPr lang="it-IT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research</a:t>
            </a:r>
            <a:r>
              <a:rPr lang="it-IT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should</a:t>
            </a:r>
            <a:r>
              <a:rPr lang="it-IT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explore</a:t>
            </a:r>
            <a:r>
              <a:rPr lang="it-IT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the </a:t>
            </a:r>
            <a:r>
              <a:rPr lang="it-IT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effect</a:t>
            </a:r>
            <a:r>
              <a:rPr lang="it-IT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</a:t>
            </a:r>
            <a:r>
              <a:rPr lang="it-IT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repeated</a:t>
            </a:r>
            <a:r>
              <a:rPr lang="it-IT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injections</a:t>
            </a:r>
            <a:r>
              <a:rPr lang="it-IT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the </a:t>
            </a:r>
            <a:r>
              <a:rPr lang="it-IT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potential</a:t>
            </a:r>
            <a:r>
              <a:rPr lang="it-IT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</a:t>
            </a:r>
            <a:r>
              <a:rPr lang="it-IT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banking </a:t>
            </a:r>
            <a:r>
              <a:rPr lang="it-IT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microfractured</a:t>
            </a:r>
            <a:r>
              <a:rPr lang="it-IT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lipoaspirate</a:t>
            </a:r>
            <a:r>
              <a:rPr lang="it-IT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the </a:t>
            </a:r>
            <a:r>
              <a:rPr lang="it-IT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long-term</a:t>
            </a:r>
            <a:r>
              <a:rPr lang="it-IT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efficacy</a:t>
            </a:r>
            <a:r>
              <a:rPr lang="it-IT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</a:t>
            </a:r>
            <a:r>
              <a:rPr lang="it-IT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safety</a:t>
            </a:r>
            <a:r>
              <a:rPr lang="it-IT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with</a:t>
            </a:r>
            <a:r>
              <a:rPr lang="it-IT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respect</a:t>
            </a:r>
            <a:r>
              <a:rPr lang="it-IT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</a:t>
            </a:r>
            <a:r>
              <a:rPr lang="it-IT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tumorigenicity</a:t>
            </a:r>
            <a:r>
              <a:rPr lang="it-IT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 </a:t>
            </a:r>
            <a:r>
              <a:rPr lang="it-IT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extension</a:t>
            </a:r>
            <a:r>
              <a:rPr lang="it-IT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</a:t>
            </a:r>
            <a:r>
              <a:rPr lang="it-IT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indications</a:t>
            </a:r>
            <a:r>
              <a:rPr lang="it-IT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</a:t>
            </a:r>
            <a:r>
              <a:rPr lang="it-IT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naïve</a:t>
            </a:r>
            <a:r>
              <a:rPr lang="it-IT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patients</a:t>
            </a:r>
            <a:r>
              <a:rPr lang="it-IT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</a:t>
            </a:r>
            <a:r>
              <a:rPr lang="it-IT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rectovaginal</a:t>
            </a:r>
            <a:r>
              <a:rPr lang="it-IT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fistulas</a:t>
            </a:r>
            <a:r>
              <a:rPr lang="it-IT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it-IT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</a:t>
            </a:r>
            <a:r>
              <a:rPr lang="it-IT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well</a:t>
            </a:r>
            <a:r>
              <a:rPr lang="it-IT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</a:t>
            </a:r>
            <a:r>
              <a:rPr lang="it-IT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the </a:t>
            </a:r>
            <a:r>
              <a:rPr lang="it-IT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possibility</a:t>
            </a:r>
            <a:r>
              <a:rPr lang="it-IT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</a:t>
            </a:r>
            <a:r>
              <a:rPr lang="it-IT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using</a:t>
            </a:r>
            <a:r>
              <a:rPr lang="it-IT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</a:t>
            </a:r>
            <a:r>
              <a:rPr lang="it-IT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approach</a:t>
            </a:r>
            <a:r>
              <a:rPr lang="it-IT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</a:t>
            </a:r>
            <a:r>
              <a:rPr lang="it-IT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</a:t>
            </a:r>
            <a:r>
              <a:rPr lang="it-IT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first-line</a:t>
            </a:r>
            <a:r>
              <a:rPr lang="it-IT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treatment.</a:t>
            </a:r>
            <a:endParaRPr lang="it-IT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4FA685-5367-7F41-90E9-BC3A29D0534E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2588" y="685800"/>
            <a:ext cx="6092825" cy="3427413"/>
          </a:xfrm>
          <a:prstGeom prst="rect">
            <a:avLst/>
          </a:prstGeom>
          <a:ln/>
        </p:spPr>
      </p:sp>
      <p:sp>
        <p:nvSpPr>
          <p:cNvPr id="20483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>
              <a:latin typeface="Times New Roman" pitchFamily="4" charset="0"/>
              <a:ea typeface="ＭＳ Ｐゴシック" pitchFamily="4" charset="-128"/>
            </a:endParaRPr>
          </a:p>
        </p:txBody>
      </p:sp>
      <p:sp>
        <p:nvSpPr>
          <p:cNvPr id="20484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C14AC74-CA82-C24E-B627-D44FAB23C226}" type="slidenum">
              <a:rPr lang="it-IT">
                <a:ea typeface="DejaVu Sans" charset="0"/>
                <a:cs typeface="DejaVu Sans" charset="0"/>
              </a:rPr>
              <a:pPr/>
              <a:t>3</a:t>
            </a:fld>
            <a:endParaRPr lang="it-IT">
              <a:ea typeface="DejaVu Sans" charset="0"/>
              <a:cs typeface="DejaVu Sans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7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88068" name="Segnaposto numero diapositiva 3"/>
          <p:cNvSpPr txBox="1">
            <a:spLocks noGrp="1"/>
          </p:cNvSpPr>
          <p:nvPr/>
        </p:nvSpPr>
        <p:spPr bwMode="auto">
          <a:xfrm>
            <a:off x="3886201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8" tIns="45715" rIns="91428" bIns="45715" anchor="b">
            <a:prstTxWarp prst="textNoShape">
              <a:avLst/>
            </a:prstTxWarp>
          </a:bodyPr>
          <a:lstStyle/>
          <a:p>
            <a:pPr algn="r" eaLnBrk="0" hangingPunct="0">
              <a:spcBef>
                <a:spcPct val="20000"/>
              </a:spcBef>
            </a:pPr>
            <a:fld id="{E29790E2-9F4C-3D49-BF7D-D9B1FC549963}" type="slidenum">
              <a:rPr lang="it-IT" sz="1200">
                <a:latin typeface="Calibri" pitchFamily="-99" charset="0"/>
              </a:rPr>
              <a:pPr algn="r" eaLnBrk="0" hangingPunct="0">
                <a:spcBef>
                  <a:spcPct val="20000"/>
                </a:spcBef>
              </a:pPr>
              <a:t>21</a:t>
            </a:fld>
            <a:endParaRPr lang="it-IT" sz="1200" dirty="0">
              <a:latin typeface="Calibri" pitchFamily="-99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4FA685-5367-7F41-90E9-BC3A29D0534E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14287"/>
            <a:r>
              <a:rPr lang="it-IT" dirty="0" err="1" smtClean="0"/>
              <a:t>Based</a:t>
            </a:r>
            <a:r>
              <a:rPr lang="it-IT" baseline="0" dirty="0" smtClean="0"/>
              <a:t> on </a:t>
            </a:r>
            <a:r>
              <a:rPr lang="it-IT" baseline="0" dirty="0" err="1" smtClean="0"/>
              <a:t>these</a:t>
            </a:r>
            <a:r>
              <a:rPr lang="it-IT" baseline="0" dirty="0" smtClean="0"/>
              <a:t> </a:t>
            </a:r>
            <a:r>
              <a:rPr lang="it-IT" baseline="0" dirty="0" err="1" smtClean="0"/>
              <a:t>results</a:t>
            </a:r>
            <a:r>
              <a:rPr lang="it-IT" baseline="0" dirty="0" smtClean="0"/>
              <a:t> </a:t>
            </a:r>
            <a:r>
              <a:rPr lang="it-IT" baseline="0" dirty="0" err="1" smtClean="0"/>
              <a:t>we</a:t>
            </a:r>
            <a:r>
              <a:rPr lang="it-IT" baseline="0" dirty="0" smtClean="0"/>
              <a:t> </a:t>
            </a:r>
            <a:r>
              <a:rPr lang="it-IT" baseline="0" dirty="0" err="1" smtClean="0"/>
              <a:t>then</a:t>
            </a:r>
            <a:r>
              <a:rPr lang="it-IT" baseline="0" dirty="0" smtClean="0"/>
              <a:t> </a:t>
            </a:r>
            <a:r>
              <a:rPr lang="it-IT" baseline="0" dirty="0" err="1" smtClean="0"/>
              <a:t>completed</a:t>
            </a:r>
            <a:r>
              <a:rPr lang="it-IT" baseline="0" dirty="0" smtClean="0"/>
              <a:t> </a:t>
            </a:r>
            <a:r>
              <a:rPr lang="it-IT" baseline="0" dirty="0" err="1" smtClean="0"/>
              <a:t>this</a:t>
            </a:r>
            <a:r>
              <a:rPr lang="it-IT" baseline="0" dirty="0" smtClean="0"/>
              <a:t> </a:t>
            </a:r>
            <a:r>
              <a:rPr lang="it-IT" baseline="0" dirty="0" err="1" smtClean="0"/>
              <a:t>prospective</a:t>
            </a:r>
            <a:r>
              <a:rPr lang="it-IT" baseline="0" dirty="0" smtClean="0"/>
              <a:t> </a:t>
            </a:r>
            <a:r>
              <a:rPr lang="it-IT" baseline="0" dirty="0" err="1" smtClean="0"/>
              <a:t>randomized</a:t>
            </a:r>
            <a:r>
              <a:rPr lang="it-IT" baseline="0" dirty="0" smtClean="0"/>
              <a:t> </a:t>
            </a:r>
            <a:r>
              <a:rPr lang="it-IT" baseline="0" dirty="0" err="1" smtClean="0"/>
              <a:t>double</a:t>
            </a:r>
            <a:r>
              <a:rPr lang="it-IT" baseline="0" dirty="0" smtClean="0"/>
              <a:t> </a:t>
            </a:r>
            <a:r>
              <a:rPr lang="it-IT" baseline="0" dirty="0" err="1" smtClean="0"/>
              <a:t>blind</a:t>
            </a:r>
            <a:r>
              <a:rPr lang="it-IT" baseline="0" dirty="0" smtClean="0"/>
              <a:t> </a:t>
            </a:r>
            <a:r>
              <a:rPr lang="it-IT" baseline="0" dirty="0" err="1" smtClean="0"/>
              <a:t>controlled</a:t>
            </a:r>
            <a:r>
              <a:rPr lang="it-IT" baseline="0" dirty="0" smtClean="0"/>
              <a:t> trial </a:t>
            </a:r>
            <a:r>
              <a:rPr lang="it-IT" baseline="0" dirty="0" err="1" smtClean="0"/>
              <a:t>together</a:t>
            </a:r>
            <a:r>
              <a:rPr lang="it-IT" baseline="0" dirty="0" smtClean="0"/>
              <a:t> </a:t>
            </a:r>
            <a:r>
              <a:rPr lang="it-IT" baseline="0" dirty="0" err="1" smtClean="0"/>
              <a:t>with</a:t>
            </a:r>
            <a:r>
              <a:rPr lang="it-IT" baseline="0" dirty="0" smtClean="0"/>
              <a:t> </a:t>
            </a:r>
            <a:r>
              <a:rPr lang="it-IT" baseline="0" dirty="0" err="1" smtClean="0"/>
              <a:t>other</a:t>
            </a:r>
            <a:r>
              <a:rPr lang="it-IT" baseline="0" dirty="0" smtClean="0"/>
              <a:t> </a:t>
            </a:r>
            <a:r>
              <a:rPr lang="it-IT" baseline="0" dirty="0" err="1" smtClean="0"/>
              <a:t>5</a:t>
            </a:r>
            <a:r>
              <a:rPr lang="it-IT" baseline="0" dirty="0" smtClean="0"/>
              <a:t> high volume </a:t>
            </a:r>
            <a:r>
              <a:rPr lang="it-IT" baseline="0" dirty="0" err="1" smtClean="0"/>
              <a:t>italian</a:t>
            </a:r>
            <a:r>
              <a:rPr lang="it-IT" baseline="0" dirty="0" smtClean="0"/>
              <a:t> </a:t>
            </a:r>
            <a:r>
              <a:rPr lang="it-IT" baseline="0" dirty="0" err="1" smtClean="0"/>
              <a:t>centers</a:t>
            </a:r>
            <a:r>
              <a:rPr lang="it-IT" baseline="0" dirty="0" smtClean="0"/>
              <a:t>, The </a:t>
            </a:r>
            <a:r>
              <a:rPr lang="it-IT" baseline="0" dirty="0" err="1" smtClean="0"/>
              <a:t>primary</a:t>
            </a:r>
            <a:r>
              <a:rPr lang="it-IT" baseline="0" dirty="0" smtClean="0"/>
              <a:t> </a:t>
            </a:r>
            <a:r>
              <a:rPr lang="it-IT" baseline="0" dirty="0" err="1" smtClean="0"/>
              <a:t>ouctome</a:t>
            </a:r>
            <a:r>
              <a:rPr lang="it-IT" baseline="0" dirty="0" smtClean="0"/>
              <a:t> </a:t>
            </a:r>
            <a:r>
              <a:rPr lang="it-IT" baseline="0" dirty="0" err="1" smtClean="0"/>
              <a:t>was</a:t>
            </a:r>
            <a:r>
              <a:rPr lang="it-IT" baseline="0" dirty="0" smtClean="0"/>
              <a:t> rate </a:t>
            </a:r>
            <a:r>
              <a:rPr lang="it-IT" baseline="0" dirty="0" err="1" smtClean="0"/>
              <a:t>of</a:t>
            </a:r>
            <a:r>
              <a:rPr lang="it-IT" baseline="0" dirty="0" smtClean="0"/>
              <a:t> </a:t>
            </a:r>
            <a:r>
              <a:rPr lang="it-IT" baseline="0" dirty="0" err="1" smtClean="0"/>
              <a:t>combined</a:t>
            </a:r>
            <a:r>
              <a:rPr lang="it-IT" baseline="0" dirty="0" smtClean="0"/>
              <a:t> </a:t>
            </a:r>
            <a:r>
              <a:rPr lang="it-IT" baseline="0" dirty="0" err="1" smtClean="0"/>
              <a:t>remission</a:t>
            </a:r>
            <a:r>
              <a:rPr lang="it-IT" baseline="0" dirty="0" smtClean="0"/>
              <a:t> </a:t>
            </a:r>
            <a:r>
              <a:rPr lang="it-IT" baseline="0" dirty="0" err="1" smtClean="0"/>
              <a:t>defined</a:t>
            </a:r>
            <a:r>
              <a:rPr lang="it-IT" baseline="0" dirty="0" smtClean="0"/>
              <a:t> </a:t>
            </a:r>
            <a:r>
              <a:rPr lang="it-IT" baseline="0" dirty="0" err="1" smtClean="0"/>
              <a:t>as</a:t>
            </a:r>
            <a:r>
              <a:rPr lang="it-IT" baseline="0" dirty="0" smtClean="0"/>
              <a:t> </a:t>
            </a:r>
            <a:r>
              <a:rPr lang="it-IT" baseline="0" dirty="0" err="1" smtClean="0"/>
              <a:t>combination</a:t>
            </a:r>
            <a:r>
              <a:rPr lang="it-IT" baseline="0" dirty="0" smtClean="0"/>
              <a:t> </a:t>
            </a:r>
            <a:r>
              <a:rPr lang="it-IT" baseline="0" dirty="0" err="1" smtClean="0"/>
              <a:t>of</a:t>
            </a:r>
            <a:r>
              <a:rPr lang="it-IT" baseline="0" dirty="0" smtClean="0"/>
              <a:t> </a:t>
            </a:r>
            <a:r>
              <a:rPr lang="it-IT" baseline="0" dirty="0" err="1" smtClean="0"/>
              <a:t>clinical</a:t>
            </a:r>
            <a:r>
              <a:rPr lang="it-IT" baseline="0" dirty="0" smtClean="0"/>
              <a:t> and </a:t>
            </a:r>
            <a:r>
              <a:rPr lang="it-IT" baseline="0" dirty="0" err="1" smtClean="0"/>
              <a:t>radiological</a:t>
            </a:r>
            <a:r>
              <a:rPr lang="it-IT" baseline="0" dirty="0" smtClean="0"/>
              <a:t> </a:t>
            </a:r>
            <a:r>
              <a:rPr lang="it-IT" baseline="0" dirty="0" err="1" smtClean="0"/>
              <a:t>remission</a:t>
            </a:r>
            <a:r>
              <a:rPr lang="it-IT" baseline="0" dirty="0" smtClean="0"/>
              <a:t>, </a:t>
            </a:r>
            <a:r>
              <a:rPr lang="it-IT" baseline="0" dirty="0" err="1" smtClean="0"/>
              <a:t>with</a:t>
            </a:r>
            <a:r>
              <a:rPr lang="it-IT" baseline="0" dirty="0" smtClean="0"/>
              <a:t> the </a:t>
            </a:r>
            <a:r>
              <a:rPr lang="it-IT" baseline="0" dirty="0" err="1" smtClean="0"/>
              <a:t>stringent</a:t>
            </a:r>
            <a:r>
              <a:rPr lang="it-IT" baseline="0" dirty="0" smtClean="0"/>
              <a:t> </a:t>
            </a:r>
            <a:r>
              <a:rPr lang="it-IT" baseline="0" dirty="0" err="1" smtClean="0"/>
              <a:t>radiologic</a:t>
            </a:r>
            <a:r>
              <a:rPr lang="it-IT" baseline="0" dirty="0" smtClean="0"/>
              <a:t> </a:t>
            </a:r>
            <a:r>
              <a:rPr lang="it-IT" baseline="0" dirty="0" err="1" smtClean="0"/>
              <a:t>definition</a:t>
            </a:r>
            <a:r>
              <a:rPr lang="it-IT" baseline="0" dirty="0" smtClean="0"/>
              <a:t> </a:t>
            </a:r>
            <a:r>
              <a:rPr lang="it-IT" baseline="0" dirty="0" err="1" smtClean="0"/>
              <a:t>af</a:t>
            </a:r>
            <a:r>
              <a:rPr lang="it-IT" baseline="0" dirty="0" smtClean="0"/>
              <a:t> </a:t>
            </a:r>
            <a:r>
              <a:rPr lang="it-IT" baseline="0" dirty="0" err="1" smtClean="0"/>
              <a:t>absence</a:t>
            </a:r>
            <a:r>
              <a:rPr lang="it-IT" baseline="0" dirty="0" smtClean="0"/>
              <a:t> </a:t>
            </a:r>
            <a:r>
              <a:rPr lang="it-IT" baseline="0" dirty="0" err="1" smtClean="0"/>
              <a:t>of</a:t>
            </a:r>
            <a:r>
              <a:rPr lang="it-IT" baseline="0" dirty="0" smtClean="0"/>
              <a:t> </a:t>
            </a:r>
            <a:r>
              <a:rPr lang="it-IT" baseline="0" dirty="0" err="1" smtClean="0"/>
              <a:t>residual</a:t>
            </a:r>
            <a:r>
              <a:rPr lang="it-IT" baseline="0" dirty="0" smtClean="0"/>
              <a:t> </a:t>
            </a:r>
            <a:r>
              <a:rPr lang="it-IT" baseline="0" dirty="0" err="1" smtClean="0"/>
              <a:t>abscesses</a:t>
            </a:r>
            <a:r>
              <a:rPr lang="it-IT" baseline="0" dirty="0" smtClean="0"/>
              <a:t> </a:t>
            </a:r>
            <a:r>
              <a:rPr lang="it-IT" baseline="0" dirty="0" err="1" smtClean="0"/>
              <a:t>greater</a:t>
            </a:r>
            <a:r>
              <a:rPr lang="it-IT" baseline="0" dirty="0" smtClean="0"/>
              <a:t> </a:t>
            </a:r>
            <a:r>
              <a:rPr lang="it-IT" baseline="0" dirty="0" err="1" smtClean="0"/>
              <a:t>than</a:t>
            </a:r>
            <a:r>
              <a:rPr lang="it-IT" baseline="0" dirty="0" smtClean="0"/>
              <a:t> </a:t>
            </a:r>
            <a:r>
              <a:rPr lang="it-IT" baseline="0" dirty="0" err="1" smtClean="0"/>
              <a:t>3</a:t>
            </a:r>
            <a:r>
              <a:rPr lang="it-IT" baseline="0" dirty="0" smtClean="0"/>
              <a:t> mm. </a:t>
            </a:r>
            <a:r>
              <a:rPr lang="it-IT" baseline="0" dirty="0" err="1" smtClean="0"/>
              <a:t>Secondary</a:t>
            </a:r>
            <a:r>
              <a:rPr lang="it-IT" baseline="0" dirty="0" smtClean="0"/>
              <a:t> </a:t>
            </a:r>
            <a:r>
              <a:rPr lang="it-IT" baseline="0" dirty="0" err="1" smtClean="0"/>
              <a:t>outcomes</a:t>
            </a:r>
            <a:r>
              <a:rPr lang="it-IT" baseline="0" dirty="0" smtClean="0"/>
              <a:t> </a:t>
            </a:r>
            <a:r>
              <a:rPr lang="it-IT" baseline="0" dirty="0" err="1" smtClean="0"/>
              <a:t>were</a:t>
            </a:r>
            <a:r>
              <a:rPr lang="it-IT" baseline="0" dirty="0" smtClean="0"/>
              <a:t> </a:t>
            </a:r>
            <a:r>
              <a:rPr lang="it-IT" baseline="0" dirty="0" err="1" smtClean="0"/>
              <a:t>measurement</a:t>
            </a:r>
            <a:r>
              <a:rPr lang="it-IT" baseline="0" dirty="0" smtClean="0"/>
              <a:t> </a:t>
            </a:r>
            <a:r>
              <a:rPr lang="it-IT" baseline="0" dirty="0" err="1" smtClean="0"/>
              <a:t>of</a:t>
            </a:r>
            <a:r>
              <a:rPr lang="it-IT" baseline="0" dirty="0" smtClean="0"/>
              <a:t> </a:t>
            </a:r>
            <a:r>
              <a:rPr lang="it-IT" baseline="0" dirty="0" err="1" smtClean="0"/>
              <a:t>clinical</a:t>
            </a:r>
            <a:r>
              <a:rPr lang="it-IT" baseline="0" dirty="0" smtClean="0"/>
              <a:t> </a:t>
            </a:r>
            <a:r>
              <a:rPr lang="it-IT" baseline="0" dirty="0" err="1" smtClean="0"/>
              <a:t>remission</a:t>
            </a:r>
            <a:r>
              <a:rPr lang="it-IT" baseline="0" dirty="0" smtClean="0"/>
              <a:t> and </a:t>
            </a:r>
            <a:r>
              <a:rPr lang="it-IT" baseline="0" dirty="0" err="1" smtClean="0"/>
              <a:t>response</a:t>
            </a:r>
            <a:r>
              <a:rPr lang="it-IT" baseline="0" dirty="0" smtClean="0"/>
              <a:t>, </a:t>
            </a:r>
            <a:r>
              <a:rPr lang="it-IT" baseline="0" dirty="0" err="1" smtClean="0"/>
              <a:t>quality</a:t>
            </a:r>
            <a:r>
              <a:rPr lang="it-IT" baseline="0" dirty="0" smtClean="0"/>
              <a:t> </a:t>
            </a:r>
            <a:r>
              <a:rPr lang="it-IT" baseline="0" dirty="0" err="1" smtClean="0"/>
              <a:t>of</a:t>
            </a:r>
            <a:r>
              <a:rPr lang="it-IT" baseline="0" dirty="0" smtClean="0"/>
              <a:t> life </a:t>
            </a:r>
            <a:r>
              <a:rPr lang="it-IT" baseline="0" dirty="0" err="1" smtClean="0"/>
              <a:t>assessment</a:t>
            </a:r>
            <a:r>
              <a:rPr lang="it-IT" baseline="0" dirty="0" smtClean="0"/>
              <a:t>, CRP </a:t>
            </a:r>
            <a:r>
              <a:rPr lang="it-IT" baseline="0" dirty="0" err="1" smtClean="0"/>
              <a:t>dosage</a:t>
            </a:r>
            <a:r>
              <a:rPr lang="it-IT" baseline="0" dirty="0" smtClean="0"/>
              <a:t> and </a:t>
            </a:r>
            <a:r>
              <a:rPr lang="it-IT" baseline="0" dirty="0" err="1" smtClean="0"/>
              <a:t>time</a:t>
            </a:r>
            <a:r>
              <a:rPr lang="it-IT" baseline="0" dirty="0" smtClean="0"/>
              <a:t> </a:t>
            </a:r>
            <a:r>
              <a:rPr lang="it-IT" baseline="0" dirty="0" err="1" smtClean="0"/>
              <a:t>to</a:t>
            </a:r>
            <a:r>
              <a:rPr lang="it-IT" baseline="0" dirty="0" smtClean="0"/>
              <a:t> </a:t>
            </a:r>
            <a:r>
              <a:rPr lang="it-IT" baseline="0" dirty="0" err="1" smtClean="0"/>
              <a:t>healing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4FA685-5367-7F41-90E9-BC3A29D0534E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14287"/>
            <a:r>
              <a:rPr lang="it-IT" dirty="0" err="1" smtClean="0"/>
              <a:t>Based</a:t>
            </a:r>
            <a:r>
              <a:rPr lang="it-IT" baseline="0" dirty="0" smtClean="0"/>
              <a:t> on </a:t>
            </a:r>
            <a:r>
              <a:rPr lang="it-IT" baseline="0" dirty="0" err="1" smtClean="0"/>
              <a:t>these</a:t>
            </a:r>
            <a:r>
              <a:rPr lang="it-IT" baseline="0" dirty="0" smtClean="0"/>
              <a:t> </a:t>
            </a:r>
            <a:r>
              <a:rPr lang="it-IT" baseline="0" dirty="0" err="1" smtClean="0"/>
              <a:t>results</a:t>
            </a:r>
            <a:r>
              <a:rPr lang="it-IT" baseline="0" dirty="0" smtClean="0"/>
              <a:t> </a:t>
            </a:r>
            <a:r>
              <a:rPr lang="it-IT" baseline="0" dirty="0" err="1" smtClean="0"/>
              <a:t>we</a:t>
            </a:r>
            <a:r>
              <a:rPr lang="it-IT" baseline="0" dirty="0" smtClean="0"/>
              <a:t> </a:t>
            </a:r>
            <a:r>
              <a:rPr lang="it-IT" baseline="0" dirty="0" err="1" smtClean="0"/>
              <a:t>then</a:t>
            </a:r>
            <a:r>
              <a:rPr lang="it-IT" baseline="0" dirty="0" smtClean="0"/>
              <a:t> </a:t>
            </a:r>
            <a:r>
              <a:rPr lang="it-IT" baseline="0" dirty="0" err="1" smtClean="0"/>
              <a:t>completed</a:t>
            </a:r>
            <a:r>
              <a:rPr lang="it-IT" baseline="0" dirty="0" smtClean="0"/>
              <a:t> </a:t>
            </a:r>
            <a:r>
              <a:rPr lang="it-IT" baseline="0" dirty="0" err="1" smtClean="0"/>
              <a:t>this</a:t>
            </a:r>
            <a:r>
              <a:rPr lang="it-IT" baseline="0" dirty="0" smtClean="0"/>
              <a:t> </a:t>
            </a:r>
            <a:r>
              <a:rPr lang="it-IT" baseline="0" dirty="0" err="1" smtClean="0"/>
              <a:t>prospective</a:t>
            </a:r>
            <a:r>
              <a:rPr lang="it-IT" baseline="0" dirty="0" smtClean="0"/>
              <a:t> </a:t>
            </a:r>
            <a:r>
              <a:rPr lang="it-IT" baseline="0" dirty="0" err="1" smtClean="0"/>
              <a:t>randomized</a:t>
            </a:r>
            <a:r>
              <a:rPr lang="it-IT" baseline="0" dirty="0" smtClean="0"/>
              <a:t> </a:t>
            </a:r>
            <a:r>
              <a:rPr lang="it-IT" baseline="0" dirty="0" err="1" smtClean="0"/>
              <a:t>double</a:t>
            </a:r>
            <a:r>
              <a:rPr lang="it-IT" baseline="0" dirty="0" smtClean="0"/>
              <a:t> </a:t>
            </a:r>
            <a:r>
              <a:rPr lang="it-IT" baseline="0" dirty="0" err="1" smtClean="0"/>
              <a:t>blind</a:t>
            </a:r>
            <a:r>
              <a:rPr lang="it-IT" baseline="0" dirty="0" smtClean="0"/>
              <a:t> </a:t>
            </a:r>
            <a:r>
              <a:rPr lang="it-IT" baseline="0" dirty="0" err="1" smtClean="0"/>
              <a:t>controlled</a:t>
            </a:r>
            <a:r>
              <a:rPr lang="it-IT" baseline="0" dirty="0" smtClean="0"/>
              <a:t> trial </a:t>
            </a:r>
            <a:r>
              <a:rPr lang="it-IT" baseline="0" dirty="0" err="1" smtClean="0"/>
              <a:t>together</a:t>
            </a:r>
            <a:r>
              <a:rPr lang="it-IT" baseline="0" dirty="0" smtClean="0"/>
              <a:t> </a:t>
            </a:r>
            <a:r>
              <a:rPr lang="it-IT" baseline="0" dirty="0" err="1" smtClean="0"/>
              <a:t>with</a:t>
            </a:r>
            <a:r>
              <a:rPr lang="it-IT" baseline="0" dirty="0" smtClean="0"/>
              <a:t> </a:t>
            </a:r>
            <a:r>
              <a:rPr lang="it-IT" baseline="0" dirty="0" err="1" smtClean="0"/>
              <a:t>other</a:t>
            </a:r>
            <a:r>
              <a:rPr lang="it-IT" baseline="0" dirty="0" smtClean="0"/>
              <a:t> </a:t>
            </a:r>
            <a:r>
              <a:rPr lang="it-IT" baseline="0" dirty="0" err="1" smtClean="0"/>
              <a:t>5</a:t>
            </a:r>
            <a:r>
              <a:rPr lang="it-IT" baseline="0" dirty="0" smtClean="0"/>
              <a:t> high volume </a:t>
            </a:r>
            <a:r>
              <a:rPr lang="it-IT" baseline="0" dirty="0" err="1" smtClean="0"/>
              <a:t>italian</a:t>
            </a:r>
            <a:r>
              <a:rPr lang="it-IT" baseline="0" dirty="0" smtClean="0"/>
              <a:t> </a:t>
            </a:r>
            <a:r>
              <a:rPr lang="it-IT" baseline="0" dirty="0" err="1" smtClean="0"/>
              <a:t>centers</a:t>
            </a:r>
            <a:r>
              <a:rPr lang="it-IT" baseline="0" dirty="0" smtClean="0"/>
              <a:t>, The </a:t>
            </a:r>
            <a:r>
              <a:rPr lang="it-IT" baseline="0" dirty="0" err="1" smtClean="0"/>
              <a:t>primary</a:t>
            </a:r>
            <a:r>
              <a:rPr lang="it-IT" baseline="0" dirty="0" smtClean="0"/>
              <a:t> </a:t>
            </a:r>
            <a:r>
              <a:rPr lang="it-IT" baseline="0" dirty="0" err="1" smtClean="0"/>
              <a:t>ouctome</a:t>
            </a:r>
            <a:r>
              <a:rPr lang="it-IT" baseline="0" dirty="0" smtClean="0"/>
              <a:t> </a:t>
            </a:r>
            <a:r>
              <a:rPr lang="it-IT" baseline="0" dirty="0" err="1" smtClean="0"/>
              <a:t>was</a:t>
            </a:r>
            <a:r>
              <a:rPr lang="it-IT" baseline="0" dirty="0" smtClean="0"/>
              <a:t> rate </a:t>
            </a:r>
            <a:r>
              <a:rPr lang="it-IT" baseline="0" dirty="0" err="1" smtClean="0"/>
              <a:t>of</a:t>
            </a:r>
            <a:r>
              <a:rPr lang="it-IT" baseline="0" dirty="0" smtClean="0"/>
              <a:t> </a:t>
            </a:r>
            <a:r>
              <a:rPr lang="it-IT" baseline="0" dirty="0" err="1" smtClean="0"/>
              <a:t>combined</a:t>
            </a:r>
            <a:r>
              <a:rPr lang="it-IT" baseline="0" dirty="0" smtClean="0"/>
              <a:t> </a:t>
            </a:r>
            <a:r>
              <a:rPr lang="it-IT" baseline="0" dirty="0" err="1" smtClean="0"/>
              <a:t>remission</a:t>
            </a:r>
            <a:r>
              <a:rPr lang="it-IT" baseline="0" dirty="0" smtClean="0"/>
              <a:t> </a:t>
            </a:r>
            <a:r>
              <a:rPr lang="it-IT" baseline="0" dirty="0" err="1" smtClean="0"/>
              <a:t>defined</a:t>
            </a:r>
            <a:r>
              <a:rPr lang="it-IT" baseline="0" dirty="0" smtClean="0"/>
              <a:t> </a:t>
            </a:r>
            <a:r>
              <a:rPr lang="it-IT" baseline="0" dirty="0" err="1" smtClean="0"/>
              <a:t>as</a:t>
            </a:r>
            <a:r>
              <a:rPr lang="it-IT" baseline="0" dirty="0" smtClean="0"/>
              <a:t> </a:t>
            </a:r>
            <a:r>
              <a:rPr lang="it-IT" baseline="0" dirty="0" err="1" smtClean="0"/>
              <a:t>combination</a:t>
            </a:r>
            <a:r>
              <a:rPr lang="it-IT" baseline="0" dirty="0" smtClean="0"/>
              <a:t> </a:t>
            </a:r>
            <a:r>
              <a:rPr lang="it-IT" baseline="0" dirty="0" err="1" smtClean="0"/>
              <a:t>of</a:t>
            </a:r>
            <a:r>
              <a:rPr lang="it-IT" baseline="0" dirty="0" smtClean="0"/>
              <a:t> </a:t>
            </a:r>
            <a:r>
              <a:rPr lang="it-IT" baseline="0" dirty="0" err="1" smtClean="0"/>
              <a:t>clinical</a:t>
            </a:r>
            <a:r>
              <a:rPr lang="it-IT" baseline="0" dirty="0" smtClean="0"/>
              <a:t> and </a:t>
            </a:r>
            <a:r>
              <a:rPr lang="it-IT" baseline="0" dirty="0" err="1" smtClean="0"/>
              <a:t>radiological</a:t>
            </a:r>
            <a:r>
              <a:rPr lang="it-IT" baseline="0" dirty="0" smtClean="0"/>
              <a:t> </a:t>
            </a:r>
            <a:r>
              <a:rPr lang="it-IT" baseline="0" dirty="0" err="1" smtClean="0"/>
              <a:t>remission</a:t>
            </a:r>
            <a:r>
              <a:rPr lang="it-IT" baseline="0" dirty="0" smtClean="0"/>
              <a:t>, </a:t>
            </a:r>
            <a:r>
              <a:rPr lang="it-IT" baseline="0" dirty="0" err="1" smtClean="0"/>
              <a:t>with</a:t>
            </a:r>
            <a:r>
              <a:rPr lang="it-IT" baseline="0" dirty="0" smtClean="0"/>
              <a:t> the </a:t>
            </a:r>
            <a:r>
              <a:rPr lang="it-IT" baseline="0" dirty="0" err="1" smtClean="0"/>
              <a:t>stringent</a:t>
            </a:r>
            <a:r>
              <a:rPr lang="it-IT" baseline="0" dirty="0" smtClean="0"/>
              <a:t> </a:t>
            </a:r>
            <a:r>
              <a:rPr lang="it-IT" baseline="0" dirty="0" err="1" smtClean="0"/>
              <a:t>radiologic</a:t>
            </a:r>
            <a:r>
              <a:rPr lang="it-IT" baseline="0" dirty="0" smtClean="0"/>
              <a:t> </a:t>
            </a:r>
            <a:r>
              <a:rPr lang="it-IT" baseline="0" dirty="0" err="1" smtClean="0"/>
              <a:t>definition</a:t>
            </a:r>
            <a:r>
              <a:rPr lang="it-IT" baseline="0" dirty="0" smtClean="0"/>
              <a:t> </a:t>
            </a:r>
            <a:r>
              <a:rPr lang="it-IT" baseline="0" dirty="0" err="1" smtClean="0"/>
              <a:t>af</a:t>
            </a:r>
            <a:r>
              <a:rPr lang="it-IT" baseline="0" dirty="0" smtClean="0"/>
              <a:t> </a:t>
            </a:r>
            <a:r>
              <a:rPr lang="it-IT" baseline="0" dirty="0" err="1" smtClean="0"/>
              <a:t>absence</a:t>
            </a:r>
            <a:r>
              <a:rPr lang="it-IT" baseline="0" dirty="0" smtClean="0"/>
              <a:t> </a:t>
            </a:r>
            <a:r>
              <a:rPr lang="it-IT" baseline="0" dirty="0" err="1" smtClean="0"/>
              <a:t>of</a:t>
            </a:r>
            <a:r>
              <a:rPr lang="it-IT" baseline="0" dirty="0" smtClean="0"/>
              <a:t> </a:t>
            </a:r>
            <a:r>
              <a:rPr lang="it-IT" baseline="0" dirty="0" err="1" smtClean="0"/>
              <a:t>residual</a:t>
            </a:r>
            <a:r>
              <a:rPr lang="it-IT" baseline="0" dirty="0" smtClean="0"/>
              <a:t> </a:t>
            </a:r>
            <a:r>
              <a:rPr lang="it-IT" baseline="0" dirty="0" err="1" smtClean="0"/>
              <a:t>abscesses</a:t>
            </a:r>
            <a:r>
              <a:rPr lang="it-IT" baseline="0" dirty="0" smtClean="0"/>
              <a:t> </a:t>
            </a:r>
            <a:r>
              <a:rPr lang="it-IT" baseline="0" dirty="0" err="1" smtClean="0"/>
              <a:t>greater</a:t>
            </a:r>
            <a:r>
              <a:rPr lang="it-IT" baseline="0" dirty="0" smtClean="0"/>
              <a:t> </a:t>
            </a:r>
            <a:r>
              <a:rPr lang="it-IT" baseline="0" dirty="0" err="1" smtClean="0"/>
              <a:t>than</a:t>
            </a:r>
            <a:r>
              <a:rPr lang="it-IT" baseline="0" dirty="0" smtClean="0"/>
              <a:t> </a:t>
            </a:r>
            <a:r>
              <a:rPr lang="it-IT" baseline="0" dirty="0" err="1" smtClean="0"/>
              <a:t>3</a:t>
            </a:r>
            <a:r>
              <a:rPr lang="it-IT" baseline="0" dirty="0" smtClean="0"/>
              <a:t> mm. </a:t>
            </a:r>
            <a:r>
              <a:rPr lang="it-IT" baseline="0" dirty="0" err="1" smtClean="0"/>
              <a:t>Secondary</a:t>
            </a:r>
            <a:r>
              <a:rPr lang="it-IT" baseline="0" dirty="0" smtClean="0"/>
              <a:t> </a:t>
            </a:r>
            <a:r>
              <a:rPr lang="it-IT" baseline="0" dirty="0" err="1" smtClean="0"/>
              <a:t>outcomes</a:t>
            </a:r>
            <a:r>
              <a:rPr lang="it-IT" baseline="0" dirty="0" smtClean="0"/>
              <a:t> </a:t>
            </a:r>
            <a:r>
              <a:rPr lang="it-IT" baseline="0" dirty="0" err="1" smtClean="0"/>
              <a:t>were</a:t>
            </a:r>
            <a:r>
              <a:rPr lang="it-IT" baseline="0" dirty="0" smtClean="0"/>
              <a:t> </a:t>
            </a:r>
            <a:r>
              <a:rPr lang="it-IT" baseline="0" dirty="0" err="1" smtClean="0"/>
              <a:t>measurement</a:t>
            </a:r>
            <a:r>
              <a:rPr lang="it-IT" baseline="0" dirty="0" smtClean="0"/>
              <a:t> </a:t>
            </a:r>
            <a:r>
              <a:rPr lang="it-IT" baseline="0" dirty="0" err="1" smtClean="0"/>
              <a:t>of</a:t>
            </a:r>
            <a:r>
              <a:rPr lang="it-IT" baseline="0" dirty="0" smtClean="0"/>
              <a:t> </a:t>
            </a:r>
            <a:r>
              <a:rPr lang="it-IT" baseline="0" dirty="0" err="1" smtClean="0"/>
              <a:t>clinical</a:t>
            </a:r>
            <a:r>
              <a:rPr lang="it-IT" baseline="0" dirty="0" smtClean="0"/>
              <a:t> </a:t>
            </a:r>
            <a:r>
              <a:rPr lang="it-IT" baseline="0" dirty="0" err="1" smtClean="0"/>
              <a:t>remission</a:t>
            </a:r>
            <a:r>
              <a:rPr lang="it-IT" baseline="0" dirty="0" smtClean="0"/>
              <a:t> and </a:t>
            </a:r>
            <a:r>
              <a:rPr lang="it-IT" baseline="0" dirty="0" err="1" smtClean="0"/>
              <a:t>response</a:t>
            </a:r>
            <a:r>
              <a:rPr lang="it-IT" baseline="0" dirty="0" smtClean="0"/>
              <a:t>, </a:t>
            </a:r>
            <a:r>
              <a:rPr lang="it-IT" baseline="0" dirty="0" err="1" smtClean="0"/>
              <a:t>quality</a:t>
            </a:r>
            <a:r>
              <a:rPr lang="it-IT" baseline="0" dirty="0" smtClean="0"/>
              <a:t> </a:t>
            </a:r>
            <a:r>
              <a:rPr lang="it-IT" baseline="0" dirty="0" err="1" smtClean="0"/>
              <a:t>of</a:t>
            </a:r>
            <a:r>
              <a:rPr lang="it-IT" baseline="0" dirty="0" smtClean="0"/>
              <a:t> life </a:t>
            </a:r>
            <a:r>
              <a:rPr lang="it-IT" baseline="0" dirty="0" err="1" smtClean="0"/>
              <a:t>assessment</a:t>
            </a:r>
            <a:r>
              <a:rPr lang="it-IT" baseline="0" dirty="0" smtClean="0"/>
              <a:t>, CRP </a:t>
            </a:r>
            <a:r>
              <a:rPr lang="it-IT" baseline="0" dirty="0" err="1" smtClean="0"/>
              <a:t>dosage</a:t>
            </a:r>
            <a:r>
              <a:rPr lang="it-IT" baseline="0" dirty="0" smtClean="0"/>
              <a:t> and </a:t>
            </a:r>
            <a:r>
              <a:rPr lang="it-IT" baseline="0" dirty="0" err="1" smtClean="0"/>
              <a:t>time</a:t>
            </a:r>
            <a:r>
              <a:rPr lang="it-IT" baseline="0" dirty="0" smtClean="0"/>
              <a:t> </a:t>
            </a:r>
            <a:r>
              <a:rPr lang="it-IT" baseline="0" dirty="0" err="1" smtClean="0"/>
              <a:t>to</a:t>
            </a:r>
            <a:r>
              <a:rPr lang="it-IT" baseline="0" dirty="0" smtClean="0"/>
              <a:t> </a:t>
            </a:r>
            <a:r>
              <a:rPr lang="it-IT" baseline="0" dirty="0" err="1" smtClean="0"/>
              <a:t>healing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4FA685-5367-7F41-90E9-BC3A29D0534E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dirty="0" err="1" smtClean="0"/>
              <a:t>Were</a:t>
            </a:r>
            <a:r>
              <a:rPr lang="it-IT" baseline="0" dirty="0" smtClean="0"/>
              <a:t> </a:t>
            </a:r>
            <a:r>
              <a:rPr lang="it-IT" baseline="0" dirty="0" err="1" smtClean="0"/>
              <a:t>enrolled</a:t>
            </a:r>
            <a:r>
              <a:rPr lang="it-IT" baseline="0" dirty="0" smtClean="0"/>
              <a:t> </a:t>
            </a:r>
            <a:r>
              <a:rPr lang="it-IT" baseline="0" dirty="0" err="1" smtClean="0"/>
              <a:t>patients</a:t>
            </a:r>
            <a:r>
              <a:rPr lang="it-IT" baseline="0" dirty="0" smtClean="0"/>
              <a:t> </a:t>
            </a:r>
            <a:r>
              <a:rPr lang="it-IT" baseline="0" dirty="0" err="1" smtClean="0"/>
              <a:t>with</a:t>
            </a:r>
            <a:r>
              <a:rPr lang="it-IT" baseline="0" dirty="0" smtClean="0"/>
              <a:t> </a:t>
            </a:r>
            <a:r>
              <a:rPr lang="it-IT" baseline="0" dirty="0" err="1" smtClean="0"/>
              <a:t>comples</a:t>
            </a:r>
            <a:r>
              <a:rPr lang="it-IT" baseline="0" dirty="0" smtClean="0"/>
              <a:t> </a:t>
            </a:r>
            <a:r>
              <a:rPr lang="it-IT" baseline="0" dirty="0" err="1" smtClean="0"/>
              <a:t>perianal</a:t>
            </a:r>
            <a:r>
              <a:rPr lang="it-IT" baseline="0" dirty="0" smtClean="0"/>
              <a:t> </a:t>
            </a:r>
            <a:r>
              <a:rPr lang="it-IT" baseline="0" dirty="0" err="1" smtClean="0"/>
              <a:t>fistula</a:t>
            </a:r>
            <a:r>
              <a:rPr lang="it-IT" baseline="0" dirty="0" smtClean="0"/>
              <a:t> in </a:t>
            </a:r>
            <a:r>
              <a:rPr lang="it-IT" baseline="0" dirty="0" err="1" smtClean="0"/>
              <a:t>crohn</a:t>
            </a:r>
            <a:r>
              <a:rPr lang="it-IT" baseline="0" dirty="0" smtClean="0"/>
              <a:t>’</a:t>
            </a:r>
            <a:r>
              <a:rPr lang="it-IT" baseline="0" dirty="0" err="1" smtClean="0"/>
              <a:t>s</a:t>
            </a:r>
            <a:r>
              <a:rPr lang="it-IT" baseline="0" dirty="0" smtClean="0"/>
              <a:t> </a:t>
            </a:r>
            <a:r>
              <a:rPr lang="it-IT" baseline="0" dirty="0" err="1" smtClean="0"/>
              <a:t>disease</a:t>
            </a:r>
            <a:r>
              <a:rPr lang="it-IT" baseline="0" dirty="0" smtClean="0"/>
              <a:t> </a:t>
            </a:r>
            <a:r>
              <a:rPr lang="it-IT" baseline="0" dirty="0" err="1" smtClean="0"/>
              <a:t>refractory</a:t>
            </a:r>
            <a:r>
              <a:rPr lang="it-IT" baseline="0" dirty="0" smtClean="0"/>
              <a:t> </a:t>
            </a:r>
            <a:r>
              <a:rPr lang="it-IT" baseline="0" dirty="0" err="1" smtClean="0"/>
              <a:t>to</a:t>
            </a:r>
            <a:r>
              <a:rPr lang="it-IT" baseline="0" dirty="0" smtClean="0"/>
              <a:t> </a:t>
            </a:r>
            <a:r>
              <a:rPr lang="it-IT" baseline="0" dirty="0" err="1" smtClean="0"/>
              <a:t>combination</a:t>
            </a:r>
            <a:r>
              <a:rPr lang="it-IT" baseline="0" dirty="0" smtClean="0"/>
              <a:t> </a:t>
            </a:r>
            <a:r>
              <a:rPr lang="it-IT" baseline="0" dirty="0" err="1" smtClean="0"/>
              <a:t>of</a:t>
            </a:r>
            <a:r>
              <a:rPr lang="it-IT" baseline="0" dirty="0" smtClean="0"/>
              <a:t> </a:t>
            </a:r>
            <a:r>
              <a:rPr lang="it-IT" baseline="0" dirty="0" err="1" smtClean="0"/>
              <a:t>surgical</a:t>
            </a:r>
            <a:r>
              <a:rPr lang="it-IT" baseline="0" dirty="0" smtClean="0"/>
              <a:t> </a:t>
            </a:r>
            <a:r>
              <a:rPr lang="it-IT" baseline="0" dirty="0" err="1" smtClean="0"/>
              <a:t>drainage</a:t>
            </a:r>
            <a:r>
              <a:rPr lang="it-IT" baseline="0" dirty="0" smtClean="0"/>
              <a:t> and </a:t>
            </a:r>
            <a:r>
              <a:rPr lang="it-IT" baseline="0" dirty="0" err="1" smtClean="0"/>
              <a:t>biologic</a:t>
            </a:r>
            <a:r>
              <a:rPr lang="it-IT" baseline="0" dirty="0" smtClean="0"/>
              <a:t> </a:t>
            </a:r>
            <a:r>
              <a:rPr lang="it-IT" baseline="0" dirty="0" err="1" smtClean="0"/>
              <a:t>terapy</a:t>
            </a:r>
            <a:r>
              <a:rPr lang="it-IT" baseline="0" dirty="0" smtClean="0"/>
              <a:t> </a:t>
            </a:r>
            <a:r>
              <a:rPr lang="it-IT" baseline="0" dirty="0" err="1" smtClean="0"/>
              <a:t>for</a:t>
            </a:r>
            <a:r>
              <a:rPr lang="it-IT" baseline="0" dirty="0" smtClean="0"/>
              <a:t> at </a:t>
            </a:r>
            <a:r>
              <a:rPr lang="it-IT" baseline="0" dirty="0" err="1" smtClean="0"/>
              <a:t>least</a:t>
            </a:r>
            <a:r>
              <a:rPr lang="it-IT" baseline="0" dirty="0" smtClean="0"/>
              <a:t> </a:t>
            </a:r>
            <a:r>
              <a:rPr lang="it-IT" baseline="0" dirty="0" err="1" smtClean="0"/>
              <a:t>one</a:t>
            </a:r>
            <a:r>
              <a:rPr lang="it-IT" baseline="0" dirty="0" smtClean="0"/>
              <a:t> </a:t>
            </a:r>
            <a:r>
              <a:rPr lang="it-IT" baseline="0" dirty="0" err="1" smtClean="0"/>
              <a:t>year</a:t>
            </a:r>
            <a:r>
              <a:rPr lang="it-IT" baseline="0" dirty="0" smtClean="0"/>
              <a:t>. </a:t>
            </a:r>
          </a:p>
          <a:p>
            <a:r>
              <a:rPr lang="it-IT" baseline="0" dirty="0" err="1" smtClean="0"/>
              <a:t>Were</a:t>
            </a:r>
            <a:r>
              <a:rPr lang="it-IT" baseline="0" dirty="0" smtClean="0"/>
              <a:t> </a:t>
            </a:r>
            <a:r>
              <a:rPr lang="it-IT" baseline="0" dirty="0" err="1" smtClean="0"/>
              <a:t>excluded</a:t>
            </a:r>
            <a:r>
              <a:rPr lang="it-IT" baseline="0" dirty="0" smtClean="0"/>
              <a:t> </a:t>
            </a:r>
            <a:r>
              <a:rPr lang="it-IT" baseline="0" dirty="0" err="1" smtClean="0"/>
              <a:t>patients</a:t>
            </a:r>
            <a:r>
              <a:rPr lang="it-IT" baseline="0" dirty="0" smtClean="0"/>
              <a:t> </a:t>
            </a:r>
            <a:r>
              <a:rPr lang="it-IT" baseline="0" dirty="0" err="1" smtClean="0"/>
              <a:t>with</a:t>
            </a:r>
            <a:r>
              <a:rPr lang="it-IT" baseline="0" dirty="0" smtClean="0"/>
              <a:t> more </a:t>
            </a:r>
            <a:r>
              <a:rPr lang="it-IT" baseline="0" dirty="0" err="1" smtClean="0"/>
              <a:t>than</a:t>
            </a:r>
            <a:r>
              <a:rPr lang="it-IT" baseline="0" dirty="0" smtClean="0"/>
              <a:t> </a:t>
            </a:r>
            <a:r>
              <a:rPr lang="it-IT" baseline="0" dirty="0" err="1" smtClean="0"/>
              <a:t>one</a:t>
            </a:r>
            <a:r>
              <a:rPr lang="it-IT" baseline="0" dirty="0" smtClean="0"/>
              <a:t> </a:t>
            </a:r>
            <a:r>
              <a:rPr lang="it-IT" baseline="0" dirty="0" err="1" smtClean="0"/>
              <a:t>internl</a:t>
            </a:r>
            <a:r>
              <a:rPr lang="it-IT" baseline="0" dirty="0" smtClean="0"/>
              <a:t> </a:t>
            </a:r>
            <a:r>
              <a:rPr lang="it-IT" baseline="0" dirty="0" err="1" smtClean="0"/>
              <a:t>orifice</a:t>
            </a:r>
            <a:r>
              <a:rPr lang="it-IT" baseline="0" dirty="0" smtClean="0"/>
              <a:t> and </a:t>
            </a:r>
            <a:r>
              <a:rPr lang="it-IT" baseline="0" dirty="0" err="1" smtClean="0"/>
              <a:t>3</a:t>
            </a:r>
            <a:r>
              <a:rPr lang="it-IT" baseline="0" dirty="0" smtClean="0"/>
              <a:t> </a:t>
            </a:r>
            <a:r>
              <a:rPr lang="it-IT" baseline="0" dirty="0" err="1" smtClean="0"/>
              <a:t>external</a:t>
            </a:r>
            <a:r>
              <a:rPr lang="it-IT" baseline="0" dirty="0" smtClean="0"/>
              <a:t> </a:t>
            </a:r>
            <a:r>
              <a:rPr lang="it-IT" baseline="0" dirty="0" err="1" smtClean="0"/>
              <a:t>orifices</a:t>
            </a:r>
            <a:r>
              <a:rPr lang="it-IT" baseline="0" dirty="0" smtClean="0"/>
              <a:t>, </a:t>
            </a:r>
            <a:r>
              <a:rPr lang="it-IT" baseline="0" dirty="0" err="1" smtClean="0"/>
              <a:t>patients</a:t>
            </a:r>
            <a:r>
              <a:rPr lang="it-IT" baseline="0" dirty="0" smtClean="0"/>
              <a:t> </a:t>
            </a:r>
            <a:r>
              <a:rPr lang="it-IT" baseline="0" dirty="0" err="1" smtClean="0"/>
              <a:t>with</a:t>
            </a:r>
            <a:r>
              <a:rPr lang="it-IT" baseline="0" dirty="0" smtClean="0"/>
              <a:t> </a:t>
            </a:r>
            <a:r>
              <a:rPr lang="it-IT" baseline="0" dirty="0" err="1" smtClean="0"/>
              <a:t>oostomy</a:t>
            </a:r>
            <a:r>
              <a:rPr lang="it-IT" baseline="0" dirty="0" smtClean="0"/>
              <a:t>, </a:t>
            </a:r>
            <a:r>
              <a:rPr lang="it-IT" baseline="0" dirty="0" err="1" smtClean="0"/>
              <a:t>rectovaginal</a:t>
            </a:r>
            <a:r>
              <a:rPr lang="it-IT" baseline="0" dirty="0" smtClean="0"/>
              <a:t> </a:t>
            </a:r>
            <a:r>
              <a:rPr lang="it-IT" baseline="0" dirty="0" err="1" smtClean="0"/>
              <a:t>fistula</a:t>
            </a:r>
            <a:r>
              <a:rPr lang="it-IT" baseline="0" dirty="0" smtClean="0"/>
              <a:t> </a:t>
            </a:r>
          </a:p>
          <a:p>
            <a:r>
              <a:rPr lang="it-IT" baseline="0" dirty="0" err="1" smtClean="0"/>
              <a:t>You</a:t>
            </a:r>
            <a:r>
              <a:rPr lang="it-IT" baseline="0" dirty="0" smtClean="0"/>
              <a:t> can </a:t>
            </a:r>
            <a:r>
              <a:rPr lang="it-IT" baseline="0" dirty="0" err="1" smtClean="0"/>
              <a:t>see</a:t>
            </a:r>
            <a:r>
              <a:rPr lang="it-IT" baseline="0" dirty="0" smtClean="0"/>
              <a:t> the </a:t>
            </a:r>
            <a:r>
              <a:rPr lang="it-IT" baseline="0" dirty="0" err="1" smtClean="0"/>
              <a:t>timeline</a:t>
            </a:r>
            <a:r>
              <a:rPr lang="it-IT" baseline="0" dirty="0" smtClean="0"/>
              <a:t> </a:t>
            </a:r>
            <a:r>
              <a:rPr lang="it-IT" baseline="0" dirty="0" err="1" smtClean="0"/>
              <a:t>of</a:t>
            </a:r>
            <a:r>
              <a:rPr lang="it-IT" baseline="0" dirty="0" smtClean="0"/>
              <a:t> the </a:t>
            </a:r>
            <a:r>
              <a:rPr lang="it-IT" baseline="0" dirty="0" err="1" smtClean="0"/>
              <a:t>study</a:t>
            </a:r>
            <a:r>
              <a:rPr lang="it-IT" baseline="0" dirty="0" smtClean="0"/>
              <a:t> </a:t>
            </a:r>
            <a:r>
              <a:rPr lang="it-IT" baseline="0" dirty="0" err="1" smtClean="0"/>
              <a:t>with</a:t>
            </a:r>
            <a:r>
              <a:rPr lang="it-IT" baseline="0" dirty="0" smtClean="0"/>
              <a:t> </a:t>
            </a:r>
            <a:r>
              <a:rPr lang="it-IT" baseline="0" dirty="0" err="1" smtClean="0"/>
              <a:t>baseline</a:t>
            </a:r>
            <a:r>
              <a:rPr lang="it-IT" baseline="0" dirty="0" smtClean="0"/>
              <a:t> </a:t>
            </a:r>
            <a:r>
              <a:rPr lang="it-IT" baseline="0" dirty="0" err="1" smtClean="0"/>
              <a:t>magnetic</a:t>
            </a:r>
            <a:r>
              <a:rPr lang="it-IT" baseline="0" dirty="0" smtClean="0"/>
              <a:t> </a:t>
            </a:r>
            <a:r>
              <a:rPr lang="it-IT" baseline="0" dirty="0" err="1" smtClean="0"/>
              <a:t>resonance</a:t>
            </a:r>
            <a:r>
              <a:rPr lang="it-IT" baseline="0" dirty="0" smtClean="0"/>
              <a:t> and </a:t>
            </a:r>
            <a:r>
              <a:rPr lang="it-IT" baseline="0" dirty="0" err="1" smtClean="0"/>
              <a:t>final</a:t>
            </a:r>
            <a:r>
              <a:rPr lang="it-IT" baseline="0" dirty="0" smtClean="0"/>
              <a:t> </a:t>
            </a:r>
            <a:r>
              <a:rPr lang="it-IT" baseline="0" dirty="0" err="1" smtClean="0"/>
              <a:t>clinical</a:t>
            </a:r>
            <a:r>
              <a:rPr lang="it-IT" baseline="0" dirty="0" smtClean="0"/>
              <a:t> and </a:t>
            </a:r>
            <a:r>
              <a:rPr lang="it-IT" baseline="0" dirty="0" err="1" smtClean="0"/>
              <a:t>radiological</a:t>
            </a:r>
            <a:r>
              <a:rPr lang="it-IT" baseline="0" dirty="0" smtClean="0"/>
              <a:t> </a:t>
            </a:r>
            <a:r>
              <a:rPr lang="it-IT" baseline="0" dirty="0" err="1" smtClean="0"/>
              <a:t>assessment</a:t>
            </a:r>
            <a:r>
              <a:rPr lang="it-IT" baseline="0" dirty="0" smtClean="0"/>
              <a:t> at 24 </a:t>
            </a:r>
            <a:r>
              <a:rPr lang="it-IT" baseline="0" dirty="0" err="1" smtClean="0"/>
              <a:t>weeks</a:t>
            </a:r>
            <a:r>
              <a:rPr lang="it-IT" baseline="0" dirty="0" smtClean="0"/>
              <a:t>. </a:t>
            </a:r>
          </a:p>
          <a:p>
            <a:r>
              <a:rPr lang="it-IT" baseline="0" dirty="0" err="1" smtClean="0"/>
              <a:t>Concomitan</a:t>
            </a:r>
            <a:r>
              <a:rPr lang="it-IT" baseline="0" dirty="0" smtClean="0"/>
              <a:t> treatment, </a:t>
            </a:r>
            <a:r>
              <a:rPr lang="it-IT" baseline="0" dirty="0" err="1" smtClean="0"/>
              <a:t>incuded</a:t>
            </a:r>
            <a:r>
              <a:rPr lang="it-IT" baseline="0" dirty="0" smtClean="0"/>
              <a:t> </a:t>
            </a:r>
            <a:r>
              <a:rPr lang="it-IT" baseline="0" dirty="0" err="1" smtClean="0"/>
              <a:t>biologics</a:t>
            </a:r>
            <a:r>
              <a:rPr lang="it-IT" baseline="0" dirty="0" smtClean="0"/>
              <a:t>, </a:t>
            </a:r>
            <a:r>
              <a:rPr lang="it-IT" baseline="0" dirty="0" err="1" smtClean="0"/>
              <a:t>were</a:t>
            </a:r>
            <a:r>
              <a:rPr lang="it-IT" baseline="0" dirty="0" smtClean="0"/>
              <a:t> </a:t>
            </a:r>
            <a:r>
              <a:rPr lang="it-IT" baseline="0" dirty="0" err="1" smtClean="0"/>
              <a:t>permitted</a:t>
            </a:r>
            <a:r>
              <a:rPr lang="it-IT" baseline="0" dirty="0" smtClean="0"/>
              <a:t> </a:t>
            </a:r>
            <a:r>
              <a:rPr lang="it-IT" baseline="0" dirty="0" err="1" smtClean="0"/>
              <a:t>during</a:t>
            </a:r>
            <a:r>
              <a:rPr lang="it-IT" baseline="0" dirty="0" smtClean="0"/>
              <a:t> the </a:t>
            </a:r>
            <a:r>
              <a:rPr lang="it-IT" baseline="0" dirty="0" err="1" smtClean="0"/>
              <a:t>study</a:t>
            </a:r>
            <a:r>
              <a:rPr lang="it-IT" baseline="0" dirty="0" smtClean="0"/>
              <a:t>, </a:t>
            </a:r>
          </a:p>
          <a:p>
            <a:r>
              <a:rPr lang="it-IT" baseline="0" dirty="0" err="1" smtClean="0"/>
              <a:t>Both</a:t>
            </a:r>
            <a:r>
              <a:rPr lang="it-IT" baseline="0" dirty="0" smtClean="0"/>
              <a:t> </a:t>
            </a:r>
            <a:r>
              <a:rPr lang="it-IT" baseline="0" dirty="0" err="1" smtClean="0"/>
              <a:t>clinical</a:t>
            </a:r>
            <a:r>
              <a:rPr lang="it-IT" baseline="0" dirty="0" smtClean="0"/>
              <a:t> and </a:t>
            </a:r>
            <a:r>
              <a:rPr lang="it-IT" baseline="0" dirty="0" err="1" smtClean="0"/>
              <a:t>radiologic</a:t>
            </a:r>
            <a:r>
              <a:rPr lang="it-IT" baseline="0" dirty="0" smtClean="0"/>
              <a:t> </a:t>
            </a:r>
            <a:r>
              <a:rPr lang="it-IT" baseline="0" dirty="0" err="1" smtClean="0"/>
              <a:t>evaluation</a:t>
            </a:r>
            <a:r>
              <a:rPr lang="it-IT" baseline="0" dirty="0" smtClean="0"/>
              <a:t> </a:t>
            </a:r>
            <a:r>
              <a:rPr lang="it-IT" baseline="0" dirty="0" err="1" smtClean="0"/>
              <a:t>were</a:t>
            </a:r>
            <a:r>
              <a:rPr lang="it-IT" baseline="0" dirty="0" smtClean="0"/>
              <a:t> </a:t>
            </a:r>
            <a:r>
              <a:rPr lang="it-IT" baseline="0" dirty="0" err="1" smtClean="0"/>
              <a:t>conducted</a:t>
            </a:r>
            <a:r>
              <a:rPr lang="it-IT" baseline="0" dirty="0" smtClean="0"/>
              <a:t> </a:t>
            </a:r>
            <a:r>
              <a:rPr lang="it-IT" baseline="0" dirty="0" err="1" smtClean="0"/>
              <a:t>by</a:t>
            </a:r>
            <a:r>
              <a:rPr lang="it-IT" baseline="0" dirty="0" smtClean="0"/>
              <a:t> </a:t>
            </a:r>
            <a:r>
              <a:rPr lang="it-IT" baseline="0" dirty="0" err="1" smtClean="0"/>
              <a:t>independent</a:t>
            </a:r>
            <a:r>
              <a:rPr lang="it-IT" baseline="0" dirty="0" smtClean="0"/>
              <a:t> </a:t>
            </a:r>
            <a:r>
              <a:rPr lang="it-IT" baseline="0" dirty="0" err="1" smtClean="0"/>
              <a:t>coinvestigators</a:t>
            </a:r>
            <a:r>
              <a:rPr lang="it-IT" baseline="0" dirty="0" smtClean="0"/>
              <a:t> </a:t>
            </a:r>
            <a:r>
              <a:rPr lang="it-IT" baseline="0" dirty="0" err="1" smtClean="0"/>
              <a:t>blind</a:t>
            </a:r>
            <a:r>
              <a:rPr lang="it-IT" baseline="0" dirty="0" smtClean="0"/>
              <a:t> </a:t>
            </a:r>
            <a:r>
              <a:rPr lang="it-IT" baseline="0" dirty="0" err="1" smtClean="0"/>
              <a:t>to</a:t>
            </a:r>
            <a:r>
              <a:rPr lang="it-IT" baseline="0" dirty="0" smtClean="0"/>
              <a:t> the </a:t>
            </a:r>
            <a:r>
              <a:rPr lang="it-IT" baseline="0" dirty="0" err="1" smtClean="0"/>
              <a:t>patient</a:t>
            </a:r>
            <a:r>
              <a:rPr lang="it-IT" baseline="0" dirty="0" smtClean="0"/>
              <a:t>’</a:t>
            </a:r>
            <a:r>
              <a:rPr lang="it-IT" baseline="0" dirty="0" err="1" smtClean="0"/>
              <a:t>s</a:t>
            </a:r>
            <a:r>
              <a:rPr lang="it-IT" baseline="0" dirty="0" smtClean="0"/>
              <a:t> </a:t>
            </a:r>
            <a:r>
              <a:rPr lang="it-IT" baseline="0" dirty="0" err="1" smtClean="0"/>
              <a:t>allocation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4FA685-5367-7F41-90E9-BC3A29D0534E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At</a:t>
            </a:r>
            <a:r>
              <a:rPr lang="en-US" baseline="0" dirty="0" smtClean="0"/>
              <a:t> time 0 the patients in group treatment were submitted for harvesting by liposuction of adipose tissue, which was then processed to create minimally manipulated </a:t>
            </a:r>
            <a:r>
              <a:rPr lang="en-US" baseline="0" dirty="0" err="1" smtClean="0"/>
              <a:t>injeactable</a:t>
            </a:r>
            <a:r>
              <a:rPr lang="en-US" baseline="0" dirty="0" smtClean="0"/>
              <a:t> tissue. A cone like </a:t>
            </a:r>
            <a:r>
              <a:rPr lang="en-US" baseline="0" dirty="0" err="1" smtClean="0"/>
              <a:t>fistulectomy</a:t>
            </a:r>
            <a:r>
              <a:rPr lang="en-US" baseline="0" dirty="0" smtClean="0"/>
              <a:t> of all the fistula tracts was performed to sanitize the </a:t>
            </a:r>
            <a:r>
              <a:rPr lang="en-US" baseline="0" dirty="0" err="1" smtClean="0"/>
              <a:t>perianal</a:t>
            </a:r>
            <a:r>
              <a:rPr lang="en-US" baseline="0" dirty="0" smtClean="0"/>
              <a:t> area and 15 to 20 ml of fat was injected </a:t>
            </a:r>
            <a:r>
              <a:rPr lang="en-US" baseline="0" dirty="0" err="1" smtClean="0"/>
              <a:t>submucosally</a:t>
            </a:r>
            <a:r>
              <a:rPr lang="en-US" baseline="0" dirty="0" smtClean="0"/>
              <a:t> around the internal orifice and along the fistula tract. For control patients, </a:t>
            </a:r>
            <a:r>
              <a:rPr lang="en-US" baseline="0" dirty="0" err="1" smtClean="0"/>
              <a:t>lipoaspiration</a:t>
            </a:r>
            <a:r>
              <a:rPr lang="en-US" baseline="0" dirty="0" smtClean="0"/>
              <a:t> was mimicked by placing a suture to the skin of the </a:t>
            </a:r>
            <a:r>
              <a:rPr lang="en-US" baseline="0" dirty="0" err="1" smtClean="0"/>
              <a:t>tigh</a:t>
            </a:r>
            <a:r>
              <a:rPr lang="en-US" baseline="0" dirty="0" smtClean="0"/>
              <a:t> and the skin was pinched, After cone like </a:t>
            </a:r>
            <a:r>
              <a:rPr lang="en-US" baseline="0" dirty="0" err="1" smtClean="0"/>
              <a:t>fistulectomy</a:t>
            </a:r>
            <a:r>
              <a:rPr lang="en-US" baseline="0" dirty="0" smtClean="0"/>
              <a:t> 10 ml of saline solution were injected a a 2-0 suture </a:t>
            </a:r>
            <a:r>
              <a:rPr lang="en-US" baseline="0" dirty="0" err="1" smtClean="0"/>
              <a:t>plased</a:t>
            </a:r>
            <a:r>
              <a:rPr lang="en-US" baseline="0" dirty="0" smtClean="0"/>
              <a:t> to close the internal orifice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 err="1" smtClean="0"/>
              <a:t>Moving</a:t>
            </a:r>
            <a:r>
              <a:rPr lang="it-IT" dirty="0" smtClean="0"/>
              <a:t> </a:t>
            </a:r>
            <a:r>
              <a:rPr lang="it-IT" dirty="0" err="1" smtClean="0"/>
              <a:t>directly</a:t>
            </a:r>
            <a:r>
              <a:rPr lang="it-IT" baseline="0" dirty="0" smtClean="0"/>
              <a:t> </a:t>
            </a:r>
            <a:r>
              <a:rPr lang="it-IT" baseline="0" dirty="0"/>
              <a:t>to the </a:t>
            </a:r>
            <a:r>
              <a:rPr lang="it-IT" baseline="0" dirty="0" err="1" smtClean="0"/>
              <a:t>result</a:t>
            </a:r>
            <a:r>
              <a:rPr lang="it-IT" baseline="0" dirty="0" smtClean="0"/>
              <a:t>,</a:t>
            </a:r>
            <a:r>
              <a:rPr lang="it-IT" baseline="0" dirty="0" err="1" smtClean="0"/>
              <a:t>among</a:t>
            </a:r>
            <a:r>
              <a:rPr lang="it-IT" baseline="0" dirty="0" smtClean="0"/>
              <a:t> the 66 </a:t>
            </a:r>
            <a:r>
              <a:rPr lang="it-IT" baseline="0" dirty="0" err="1" smtClean="0"/>
              <a:t>patients</a:t>
            </a:r>
            <a:r>
              <a:rPr lang="it-IT" baseline="0" dirty="0" smtClean="0"/>
              <a:t> </a:t>
            </a:r>
            <a:r>
              <a:rPr lang="it-IT" baseline="0" dirty="0" err="1" smtClean="0"/>
              <a:t>who</a:t>
            </a:r>
            <a:r>
              <a:rPr lang="it-IT" baseline="0" dirty="0" smtClean="0"/>
              <a:t> </a:t>
            </a:r>
            <a:r>
              <a:rPr lang="it-IT" baseline="0" dirty="0" err="1" smtClean="0"/>
              <a:t>completed</a:t>
            </a:r>
            <a:r>
              <a:rPr lang="it-IT" baseline="0" dirty="0" smtClean="0"/>
              <a:t> the </a:t>
            </a:r>
            <a:r>
              <a:rPr lang="it-IT" baseline="0" dirty="0" err="1" smtClean="0"/>
              <a:t>study</a:t>
            </a:r>
            <a:r>
              <a:rPr lang="it-IT" baseline="0" dirty="0" smtClean="0"/>
              <a:t>, </a:t>
            </a:r>
            <a:r>
              <a:rPr lang="it-IT" baseline="0" dirty="0" err="1" smtClean="0"/>
              <a:t>we</a:t>
            </a:r>
            <a:r>
              <a:rPr lang="it-IT" baseline="0" dirty="0" smtClean="0"/>
              <a:t> </a:t>
            </a:r>
            <a:r>
              <a:rPr lang="it-IT" baseline="0" dirty="0" err="1" smtClean="0"/>
              <a:t>observed</a:t>
            </a:r>
            <a:r>
              <a:rPr lang="it-IT" baseline="0" dirty="0" smtClean="0"/>
              <a:t> a </a:t>
            </a:r>
            <a:r>
              <a:rPr lang="it-IT" baseline="0" dirty="0" err="1"/>
              <a:t>significantly</a:t>
            </a:r>
            <a:r>
              <a:rPr lang="it-IT" baseline="0" dirty="0"/>
              <a:t> </a:t>
            </a:r>
            <a:r>
              <a:rPr lang="it-IT" baseline="0" dirty="0" err="1"/>
              <a:t>higher</a:t>
            </a:r>
            <a:r>
              <a:rPr lang="it-IT" baseline="0" dirty="0"/>
              <a:t> </a:t>
            </a:r>
            <a:r>
              <a:rPr lang="it-IT" baseline="0" dirty="0" err="1"/>
              <a:t>combined</a:t>
            </a:r>
            <a:r>
              <a:rPr lang="it-IT" baseline="0" dirty="0"/>
              <a:t> </a:t>
            </a:r>
            <a:r>
              <a:rPr lang="it-IT" baseline="0" dirty="0" err="1"/>
              <a:t>remission</a:t>
            </a:r>
            <a:r>
              <a:rPr lang="it-IT" baseline="0" dirty="0"/>
              <a:t> </a:t>
            </a:r>
            <a:r>
              <a:rPr lang="it-IT" baseline="0" dirty="0" smtClean="0"/>
              <a:t>rate in the treatment </a:t>
            </a:r>
            <a:r>
              <a:rPr lang="it-IT" baseline="0" dirty="0" err="1" smtClean="0"/>
              <a:t>group</a:t>
            </a:r>
            <a:r>
              <a:rPr lang="it-IT" baseline="0" dirty="0" smtClean="0"/>
              <a:t> , </a:t>
            </a:r>
            <a:r>
              <a:rPr lang="it-IT" baseline="0" dirty="0" err="1" smtClean="0"/>
              <a:t>reaching</a:t>
            </a:r>
            <a:r>
              <a:rPr lang="it-IT" baseline="0" dirty="0" smtClean="0"/>
              <a:t> </a:t>
            </a:r>
            <a:r>
              <a:rPr lang="it-IT" baseline="0" dirty="0"/>
              <a:t>57,6 </a:t>
            </a:r>
            <a:r>
              <a:rPr lang="it-IT" baseline="0" dirty="0" err="1" smtClean="0"/>
              <a:t>percent</a:t>
            </a:r>
            <a:r>
              <a:rPr lang="it-IT" baseline="0" dirty="0" smtClean="0"/>
              <a:t>. </a:t>
            </a:r>
            <a:r>
              <a:rPr lang="it-IT" baseline="0" dirty="0"/>
              <a:t>Success </a:t>
            </a:r>
            <a:r>
              <a:rPr lang="it-IT" baseline="0" dirty="0" err="1"/>
              <a:t>is</a:t>
            </a:r>
            <a:r>
              <a:rPr lang="it-IT" baseline="0" dirty="0"/>
              <a:t>  </a:t>
            </a:r>
            <a:r>
              <a:rPr lang="it-IT" baseline="0" dirty="0" err="1"/>
              <a:t>promising</a:t>
            </a:r>
            <a:r>
              <a:rPr lang="it-IT" baseline="0" dirty="0"/>
              <a:t> </a:t>
            </a:r>
            <a:r>
              <a:rPr lang="it-IT" baseline="0" dirty="0" err="1"/>
              <a:t>even</a:t>
            </a:r>
            <a:r>
              <a:rPr lang="it-IT" baseline="0" dirty="0"/>
              <a:t> in </a:t>
            </a:r>
            <a:r>
              <a:rPr lang="it-IT" baseline="0" dirty="0" err="1"/>
              <a:t>patients</a:t>
            </a:r>
            <a:r>
              <a:rPr lang="it-IT" baseline="0" dirty="0"/>
              <a:t> with multiple external </a:t>
            </a:r>
            <a:r>
              <a:rPr lang="it-IT" baseline="0" dirty="0" err="1"/>
              <a:t>orifice</a:t>
            </a:r>
            <a:r>
              <a:rPr lang="it-IT" baseline="0" dirty="0"/>
              <a:t>.</a:t>
            </a:r>
            <a:r>
              <a:rPr lang="it-IT" baseline="0" dirty="0" smtClean="0"/>
              <a:t> </a:t>
            </a:r>
            <a:r>
              <a:rPr lang="it-IT" baseline="0" dirty="0" err="1" smtClean="0"/>
              <a:t>Median</a:t>
            </a:r>
            <a:r>
              <a:rPr lang="it-IT" baseline="0" dirty="0" smtClean="0"/>
              <a:t> </a:t>
            </a:r>
            <a:r>
              <a:rPr lang="it-IT" baseline="0" dirty="0" err="1" smtClean="0"/>
              <a:t>time</a:t>
            </a:r>
            <a:r>
              <a:rPr lang="it-IT" baseline="0" dirty="0" smtClean="0"/>
              <a:t> </a:t>
            </a:r>
            <a:r>
              <a:rPr lang="it-IT" baseline="0" dirty="0"/>
              <a:t>to </a:t>
            </a:r>
            <a:r>
              <a:rPr lang="it-IT" baseline="0" dirty="0" err="1"/>
              <a:t>healing</a:t>
            </a:r>
            <a:r>
              <a:rPr lang="it-IT" baseline="0" dirty="0"/>
              <a:t> </a:t>
            </a:r>
            <a:r>
              <a:rPr lang="it-IT" baseline="0" dirty="0" err="1"/>
              <a:t>was</a:t>
            </a:r>
            <a:r>
              <a:rPr lang="it-IT" baseline="0" dirty="0" smtClean="0"/>
              <a:t> </a:t>
            </a:r>
            <a:r>
              <a:rPr lang="it-IT" baseline="0" dirty="0" err="1" smtClean="0"/>
              <a:t>approximately</a:t>
            </a:r>
            <a:r>
              <a:rPr lang="it-IT" baseline="0" dirty="0" smtClean="0"/>
              <a:t> </a:t>
            </a:r>
            <a:r>
              <a:rPr lang="it-IT" baseline="0" dirty="0" err="1" smtClean="0"/>
              <a:t>one</a:t>
            </a:r>
            <a:r>
              <a:rPr lang="it-IT" baseline="0" dirty="0" smtClean="0"/>
              <a:t> </a:t>
            </a:r>
            <a:r>
              <a:rPr lang="it-IT" baseline="0" dirty="0" err="1"/>
              <a:t>month</a:t>
            </a:r>
            <a:r>
              <a:rPr lang="it-IT" baseline="0" dirty="0" smtClean="0"/>
              <a:t> in the treatment </a:t>
            </a:r>
            <a:r>
              <a:rPr lang="it-IT" baseline="0" dirty="0" err="1" smtClean="0"/>
              <a:t>group</a:t>
            </a:r>
            <a:r>
              <a:rPr lang="it-IT" baseline="0" dirty="0" smtClean="0"/>
              <a:t> and </a:t>
            </a:r>
            <a:r>
              <a:rPr lang="it-IT" baseline="0" dirty="0"/>
              <a:t>2 </a:t>
            </a:r>
            <a:r>
              <a:rPr lang="it-IT" baseline="0" dirty="0" err="1"/>
              <a:t>monts</a:t>
            </a:r>
            <a:r>
              <a:rPr lang="it-IT" baseline="0" dirty="0"/>
              <a:t> in </a:t>
            </a:r>
            <a:r>
              <a:rPr lang="it-IT" baseline="0" dirty="0" err="1"/>
              <a:t>controls</a:t>
            </a:r>
            <a:r>
              <a:rPr lang="it-IT" baseline="0" dirty="0"/>
              <a:t>. </a:t>
            </a:r>
            <a:endParaRPr lang="it-IT" dirty="0"/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10C070-8118-4843-A7DB-8B20C0E64DE8}" type="slidenum">
              <a:rPr lang="en-GB" smtClean="0"/>
              <a:pPr/>
              <a:t>28</a:t>
            </a:fld>
            <a:endParaRPr lang="en-GB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29773454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s://gamma.app/?utm_source=made-with-gamma" TargetMode="External"/><Relationship Id="rId3" Type="http://schemas.openxmlformats.org/officeDocument/2006/relationships/image" Target="../media/image2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9DF32-E1AD-F341-966C-3FA67C324D41}" type="datetimeFigureOut">
              <a:rPr lang="it-IT" smtClean="0"/>
              <a:pPr/>
              <a:t>11-05-2026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E3A24-1FF1-5047-B5FA-06DEC7D8D169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9DF32-E1AD-F341-966C-3FA67C324D41}" type="datetimeFigureOut">
              <a:rPr lang="it-IT" smtClean="0"/>
              <a:pPr/>
              <a:t>11-05-2026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E3A24-1FF1-5047-B5FA-06DEC7D8D169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9DF32-E1AD-F341-966C-3FA67C324D41}" type="datetimeFigureOut">
              <a:rPr lang="it-IT" smtClean="0"/>
              <a:pPr/>
              <a:t>11-05-2026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E3A24-1FF1-5047-B5FA-06DEC7D8D169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457200" y="206010"/>
            <a:ext cx="8228520" cy="856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it-IT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5" name="PlaceHolder 2"/>
          <p:cNvSpPr>
            <a:spLocks noGrp="1"/>
          </p:cNvSpPr>
          <p:nvPr>
            <p:ph type="subTitle"/>
          </p:nvPr>
        </p:nvSpPr>
        <p:spPr>
          <a:xfrm>
            <a:off x="457200" y="1203390"/>
            <a:ext cx="8229240" cy="29829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9"/>
          <p:cNvCxnSpPr>
            <a:cxnSpLocks noChangeShapeType="1"/>
          </p:cNvCxnSpPr>
          <p:nvPr userDrawn="1"/>
        </p:nvCxnSpPr>
        <p:spPr bwMode="auto">
          <a:xfrm>
            <a:off x="0" y="795338"/>
            <a:ext cx="9144000" cy="0"/>
          </a:xfrm>
          <a:prstGeom prst="line">
            <a:avLst/>
          </a:prstGeom>
          <a:noFill/>
          <a:ln w="22225">
            <a:solidFill>
              <a:srgbClr val="BFBFBF"/>
            </a:solidFill>
            <a:round/>
            <a:headEnd/>
            <a:tailEnd/>
          </a:ln>
          <a:effectLst>
            <a:outerShdw blurRad="46355" dist="12700" dir="5400000" rotWithShape="0">
              <a:srgbClr val="000000">
                <a:alpha val="37999"/>
              </a:srgbClr>
            </a:outerShdw>
          </a:effectLst>
        </p:spPr>
      </p:cxnSp>
      <p:cxnSp>
        <p:nvCxnSpPr>
          <p:cNvPr id="7" name="Straight Connector 10"/>
          <p:cNvCxnSpPr>
            <a:cxnSpLocks noChangeShapeType="1"/>
          </p:cNvCxnSpPr>
          <p:nvPr userDrawn="1"/>
        </p:nvCxnSpPr>
        <p:spPr bwMode="auto">
          <a:xfrm>
            <a:off x="0" y="4868864"/>
            <a:ext cx="9144000" cy="0"/>
          </a:xfrm>
          <a:prstGeom prst="line">
            <a:avLst/>
          </a:prstGeom>
          <a:noFill/>
          <a:ln w="22225">
            <a:solidFill>
              <a:srgbClr val="BFBFBF"/>
            </a:solidFill>
            <a:round/>
            <a:headEnd/>
            <a:tailEnd/>
          </a:ln>
          <a:effectLst>
            <a:outerShdw blurRad="46355" dist="12700" dir="16200000" rotWithShape="0">
              <a:srgbClr val="000000">
                <a:alpha val="37999"/>
              </a:srgbClr>
            </a:outerShdw>
          </a:effectLst>
        </p:spPr>
      </p:cxnSp>
      <p:sp>
        <p:nvSpPr>
          <p:cNvPr id="8" name="Slide Number Placeholder 11"/>
          <p:cNvSpPr txBox="1">
            <a:spLocks/>
          </p:cNvSpPr>
          <p:nvPr userDrawn="1"/>
        </p:nvSpPr>
        <p:spPr>
          <a:xfrm>
            <a:off x="8763000" y="4870453"/>
            <a:ext cx="381000" cy="273050"/>
          </a:xfrm>
          <a:prstGeom prst="rect">
            <a:avLst/>
          </a:prstGeom>
        </p:spPr>
        <p:txBody>
          <a:bodyPr lIns="0" tIns="45716" rIns="0" bIns="45716" anchor="ctr">
            <a:prstTxWarp prst="textNoShape">
              <a:avLst/>
            </a:prstTxWarp>
          </a:bodyPr>
          <a:lstStyle/>
          <a:p>
            <a:pPr algn="ctr">
              <a:defRPr/>
            </a:pPr>
            <a:fld id="{AD446BCC-1BE4-2E4E-B40A-90D07EE041D5}" type="slidenum">
              <a:rPr kumimoji="1" lang="en-US" sz="1000">
                <a:solidFill>
                  <a:srgbClr val="313231"/>
                </a:solidFill>
                <a:latin typeface="Arial" pitchFamily="4" charset="0"/>
                <a:ea typeface="DejaVu Sans" charset="0"/>
                <a:cs typeface="Arial" pitchFamily="4" charset="0"/>
              </a:rPr>
              <a:pPr algn="ctr">
                <a:defRPr/>
              </a:pPr>
              <a:t>‹n.›</a:t>
            </a:fld>
            <a:endParaRPr kumimoji="1" lang="en-US" sz="1000" dirty="0">
              <a:solidFill>
                <a:srgbClr val="313231"/>
              </a:solidFill>
              <a:latin typeface="Arial" pitchFamily="4" charset="0"/>
              <a:ea typeface="DejaVu Sans" charset="0"/>
              <a:cs typeface="Arial" pitchFamily="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182864" indent="-182864">
              <a:spcAft>
                <a:spcPts val="400"/>
              </a:spcAft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226" y="0"/>
            <a:ext cx="7574774" cy="768096"/>
          </a:xfrm>
        </p:spPr>
        <p:txBody>
          <a:bodyPr anchor="b"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266700" y="4655348"/>
            <a:ext cx="8229600" cy="180975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100">
                <a:latin typeface="Arial Narrow" panose="020B0606020202030204" pitchFamily="34" charset="0"/>
              </a:defRPr>
            </a:lvl2pPr>
            <a:lvl3pPr>
              <a:defRPr sz="1100">
                <a:latin typeface="Arial Narrow" panose="020B0606020202030204" pitchFamily="34" charset="0"/>
              </a:defRPr>
            </a:lvl3pPr>
            <a:lvl4pPr>
              <a:defRPr sz="1100">
                <a:latin typeface="Arial Narrow" panose="020B0606020202030204" pitchFamily="34" charset="0"/>
              </a:defRPr>
            </a:lvl4pPr>
            <a:lvl5pPr>
              <a:defRPr sz="1100">
                <a:latin typeface="Arial Narrow" panose="020B0606020202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black text on a white background&#10;&#10;AI-generated content may be incorrect.">
            <a:extLst>
              <a:ext uri="{FF2B5EF4-FFF2-40B4-BE49-F238E27FC236}">
                <a16:creationId xmlns:mc="http://schemas.openxmlformats.org/markup-compatibility/2006" xmlns:mv="urn:schemas-microsoft-com:mac:vml"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id="{E793D185-FBB1-ED2F-F89B-DFA80031BDF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3832" y="4921966"/>
            <a:ext cx="219131" cy="135809"/>
          </a:xfrm>
          <a:prstGeom prst="rect">
            <a:avLst/>
          </a:prstGeom>
        </p:spPr>
      </p:pic>
      <p:sp>
        <p:nvSpPr>
          <p:cNvPr id="2" name="Rounded Rectangle 1">
            <a:extLst>
              <a:ext uri="{FF2B5EF4-FFF2-40B4-BE49-F238E27FC236}">
                <a16:creationId xmlns:mc="http://schemas.openxmlformats.org/markup-compatibility/2006" xmlns:mv="urn:schemas-microsoft-com:mac:vml"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id="{7B610C8F-590F-5C75-CDB0-C85E9996148D}"/>
              </a:ext>
            </a:extLst>
          </p:cNvPr>
          <p:cNvSpPr/>
          <p:nvPr userDrawn="1"/>
        </p:nvSpPr>
        <p:spPr>
          <a:xfrm>
            <a:off x="209550" y="202406"/>
            <a:ext cx="8727281" cy="4660107"/>
          </a:xfrm>
          <a:prstGeom prst="roundRect">
            <a:avLst>
              <a:gd name="adj" fmla="val 591"/>
            </a:avLst>
          </a:prstGeom>
          <a:solidFill>
            <a:srgbClr val="F4F4F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5">
            <a:extLst>
              <a:ext uri="{FF2B5EF4-FFF2-40B4-BE49-F238E27FC236}">
                <a16:creationId xmlns:mc="http://schemas.openxmlformats.org/markup-compatibility/2006" xmlns:mv="urn:schemas-microsoft-com:mac:vml"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id="{EC725022-E263-C22F-C64A-824CBBA6B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63209" y="4849559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>
            <a:lvl1pPr>
              <a:defRPr sz="600" baseline="0">
                <a:latin typeface="Source Sans Pro" panose="020F0502020204030204" pitchFamily="34" charset="0"/>
              </a:defRPr>
            </a:lvl1pPr>
          </a:lstStyle>
          <a:p>
            <a:fld id="{5333A2C4-1C90-6848-BBA4-D01495CB94E7}" type="slidenum">
              <a:rPr lang="en-US" smtClean="0"/>
              <a:pPr/>
              <a:t>‹n.›</a:t>
            </a:fld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15210230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DADADA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4F4F4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4510" y="4843463"/>
            <a:ext cx="1076628" cy="257175"/>
          </a:xfrm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13242297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mc="http://schemas.openxmlformats.org/markup-compatibility/2006" xmlns:mv="urn:schemas-microsoft-com:mac:vml"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id="{18523CB1-6898-1022-78F1-3BCE34C911D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238125" y="450328"/>
            <a:ext cx="2917271" cy="1081505"/>
          </a:xfrm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8653986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DEEE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userDrawn="1">
  <p:cSld name="ECCO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9">
            <a:extLst>
              <a:ext uri="{FF2B5EF4-FFF2-40B4-BE49-F238E27FC236}">
                <a16:creationId xmlns:mc="http://schemas.openxmlformats.org/markup-compatibility/2006" xmlns:mv="urn:schemas-microsoft-com:mac:vml"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id="{A0858AF2-A993-63FF-292F-769242193D7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95079" y="499990"/>
            <a:ext cx="7714310" cy="368777"/>
          </a:xfrm>
          <a:prstGeom prst="rect">
            <a:avLst/>
          </a:prstGeom>
        </p:spPr>
        <p:txBody>
          <a:bodyPr lIns="68577" tIns="34289" rIns="68577" bIns="34289"/>
          <a:lstStyle>
            <a:lvl1pPr marL="171443" marR="0" indent="-171443" algn="l" defTabSz="685771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000">
                <a:solidFill>
                  <a:srgbClr val="1C285A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>
              <a:defRPr sz="2400">
                <a:solidFill>
                  <a:srgbClr val="1C285A"/>
                </a:solidFill>
              </a:defRPr>
            </a:lvl2pPr>
            <a:lvl3pPr>
              <a:defRPr sz="2400">
                <a:solidFill>
                  <a:srgbClr val="1C285A"/>
                </a:solidFill>
              </a:defRPr>
            </a:lvl3pPr>
            <a:lvl4pPr>
              <a:defRPr sz="2400">
                <a:solidFill>
                  <a:srgbClr val="1C285A"/>
                </a:solidFill>
              </a:defRPr>
            </a:lvl4pPr>
            <a:lvl5pPr>
              <a:defRPr sz="2400">
                <a:solidFill>
                  <a:srgbClr val="1C285A"/>
                </a:solidFill>
              </a:defRPr>
            </a:lvl5pPr>
          </a:lstStyle>
          <a:p>
            <a:pPr marL="171443" marR="0" lvl="0" indent="-171443" algn="l" defTabSz="685771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Title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mc="http://schemas.openxmlformats.org/markup-compatibility/2006" xmlns:mv="urn:schemas-microsoft-com:mac:vml"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id="{3A029D28-1886-2EDF-8F46-0D40624C4D8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mc="http://schemas.openxmlformats.org/markup-compatibility/2006" xmlns:mv="urn:schemas-microsoft-com:mac:vml"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val="0"/>
              </a:ext>
            </a:extLst>
          </a:blip>
          <a:stretch>
            <a:fillRect/>
          </a:stretch>
        </p:blipFill>
        <p:spPr>
          <a:xfrm>
            <a:off x="265931" y="325865"/>
            <a:ext cx="432464" cy="56790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mc="http://schemas.openxmlformats.org/markup-compatibility/2006" xmlns:mv="urn:schemas-microsoft-com:mac:vml"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id="{FEAA54E8-7E58-BA78-7F3D-EDCAFB9ACD03}"/>
              </a:ext>
            </a:extLst>
          </p:cNvPr>
          <p:cNvSpPr/>
          <p:nvPr userDrawn="1"/>
        </p:nvSpPr>
        <p:spPr>
          <a:xfrm>
            <a:off x="8991600" y="0"/>
            <a:ext cx="152400" cy="5143500"/>
          </a:xfrm>
          <a:prstGeom prst="rect">
            <a:avLst/>
          </a:prstGeom>
          <a:solidFill>
            <a:srgbClr val="1C285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/>
            <a:endParaRPr lang="en-GB"/>
          </a:p>
        </p:txBody>
      </p:sp>
      <p:grpSp>
        <p:nvGrpSpPr>
          <p:cNvPr id="4" name="Gruppieren 10">
            <a:extLst>
              <a:ext uri="{FF2B5EF4-FFF2-40B4-BE49-F238E27FC236}">
                <a16:creationId xmlns:mc="http://schemas.openxmlformats.org/markup-compatibility/2006" xmlns:mv="urn:schemas-microsoft-com:mac:vml"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id="{798C5BEF-CF37-C0A7-F56D-7EE01EDFBD9D}"/>
              </a:ext>
            </a:extLst>
          </p:cNvPr>
          <p:cNvGrpSpPr/>
          <p:nvPr userDrawn="1"/>
        </p:nvGrpSpPr>
        <p:grpSpPr>
          <a:xfrm>
            <a:off x="486509" y="4903557"/>
            <a:ext cx="4717149" cy="369332"/>
            <a:chOff x="751146" y="6548696"/>
            <a:chExt cx="4229907" cy="492441"/>
          </a:xfrm>
        </p:grpSpPr>
        <p:sp>
          <p:nvSpPr>
            <p:cNvPr id="5" name="Textfeld 3">
              <a:extLst>
                <a:ext uri="{FF2B5EF4-FFF2-40B4-BE49-F238E27FC236}">
                  <a16:creationId xmlns:mc="http://schemas.openxmlformats.org/markup-compatibility/2006" xmlns:mv="urn:schemas-microsoft-com:mac:vml"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id="{E9E39098-900E-83AE-0ABA-0FABD98D261B}"/>
                </a:ext>
              </a:extLst>
            </p:cNvPr>
            <p:cNvSpPr txBox="1"/>
            <p:nvPr userDrawn="1"/>
          </p:nvSpPr>
          <p:spPr>
            <a:xfrm>
              <a:off x="751146" y="6548704"/>
              <a:ext cx="1235157" cy="307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900" b="0" i="0" kern="1200" dirty="0">
                  <a:solidFill>
                    <a:schemeClr val="tx1"/>
                  </a:solidFill>
                  <a:effectLst/>
                  <a:latin typeface="Roboto" panose="02000000000000000000" pitchFamily="2" charset="0"/>
                  <a:ea typeface="Roboto" panose="02000000000000000000" pitchFamily="2" charset="0"/>
                  <a:cs typeface="+mn-cs"/>
                </a:rPr>
                <a:t>© Speaker:   </a:t>
              </a:r>
              <a:endParaRPr lang="de-AT" sz="900" dirty="0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6" name="Textfeld 4">
              <a:extLst>
                <a:ext uri="{FF2B5EF4-FFF2-40B4-BE49-F238E27FC236}">
                  <a16:creationId xmlns:mc="http://schemas.openxmlformats.org/markup-compatibility/2006" xmlns:mv="urn:schemas-microsoft-com:mac:vml"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id="{955D5D8C-BE49-B5C5-9353-E36AE6E43065}"/>
                </a:ext>
              </a:extLst>
            </p:cNvPr>
            <p:cNvSpPr txBox="1"/>
            <p:nvPr userDrawn="1"/>
          </p:nvSpPr>
          <p:spPr>
            <a:xfrm>
              <a:off x="3848226" y="6548696"/>
              <a:ext cx="1132827" cy="492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de-AT" sz="900" b="0" i="0" kern="1200" dirty="0">
                  <a:solidFill>
                    <a:schemeClr val="tx1"/>
                  </a:solidFill>
                  <a:effectLst/>
                  <a:latin typeface="Roboto" panose="02000000000000000000" pitchFamily="2" charset="0"/>
                  <a:ea typeface="Roboto" panose="02000000000000000000" pitchFamily="2" charset="0"/>
                  <a:cs typeface="+mn-cs"/>
                </a:rPr>
                <a:t>at ECCO’26 Congress</a:t>
              </a:r>
              <a:endParaRPr lang="de-AT" sz="900" dirty="0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</p:grpSp>
      <p:sp>
        <p:nvSpPr>
          <p:cNvPr id="11" name="Text Placeholder 10">
            <a:extLst>
              <a:ext uri="{FF2B5EF4-FFF2-40B4-BE49-F238E27FC236}">
                <a16:creationId xmlns:mc="http://schemas.openxmlformats.org/markup-compatibility/2006" xmlns:mv="urn:schemas-microsoft-com:mac:vml"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id="{93B611C4-439F-8A09-B1FD-9E8DF3B97FA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95350" y="1087042"/>
            <a:ext cx="7714060" cy="3556397"/>
          </a:xfrm>
          <a:prstGeom prst="rect">
            <a:avLst/>
          </a:prstGeom>
        </p:spPr>
        <p:txBody>
          <a:bodyPr lIns="68577" tIns="34289" rIns="68577" bIns="34289"/>
          <a:lstStyle>
            <a:lvl1pPr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  <a:lvl2pPr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level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6648651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9DF32-E1AD-F341-966C-3FA67C324D41}" type="datetimeFigureOut">
              <a:rPr lang="it-IT" smtClean="0"/>
              <a:pPr/>
              <a:t>11-05-2026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E3A24-1FF1-5047-B5FA-06DEC7D8D169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9DF32-E1AD-F341-966C-3FA67C324D41}" type="datetimeFigureOut">
              <a:rPr lang="it-IT" smtClean="0"/>
              <a:pPr/>
              <a:t>11-05-2026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E3A24-1FF1-5047-B5FA-06DEC7D8D169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9DF32-E1AD-F341-966C-3FA67C324D41}" type="datetimeFigureOut">
              <a:rPr lang="it-IT" smtClean="0"/>
              <a:pPr/>
              <a:t>11-05-2026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E3A24-1FF1-5047-B5FA-06DEC7D8D169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9DF32-E1AD-F341-966C-3FA67C324D41}" type="datetimeFigureOut">
              <a:rPr lang="it-IT" smtClean="0"/>
              <a:pPr/>
              <a:t>11-05-2026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E3A24-1FF1-5047-B5FA-06DEC7D8D169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9DF32-E1AD-F341-966C-3FA67C324D41}" type="datetimeFigureOut">
              <a:rPr lang="it-IT" smtClean="0"/>
              <a:pPr/>
              <a:t>11-05-2026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E3A24-1FF1-5047-B5FA-06DEC7D8D169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9DF32-E1AD-F341-966C-3FA67C324D41}" type="datetimeFigureOut">
              <a:rPr lang="it-IT" smtClean="0"/>
              <a:pPr/>
              <a:t>11-05-2026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E3A24-1FF1-5047-B5FA-06DEC7D8D169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9DF32-E1AD-F341-966C-3FA67C324D41}" type="datetimeFigureOut">
              <a:rPr lang="it-IT" smtClean="0"/>
              <a:pPr/>
              <a:t>11-05-2026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E3A24-1FF1-5047-B5FA-06DEC7D8D169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9DF32-E1AD-F341-966C-3FA67C324D41}" type="datetimeFigureOut">
              <a:rPr lang="it-IT" smtClean="0"/>
              <a:pPr/>
              <a:t>11-05-2026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E3A24-1FF1-5047-B5FA-06DEC7D8D169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29DF32-E1AD-F341-966C-3FA67C324D41}" type="datetimeFigureOut">
              <a:rPr lang="it-IT" smtClean="0"/>
              <a:pPr/>
              <a:t>11-05-2026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6E3A24-1FF1-5047-B5FA-06DEC7D8D169}" type="slidenum">
              <a:rPr lang="it-IT" smtClean="0"/>
              <a:pPr/>
              <a:t>‹n.›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  <p:sldLayoutId id="2147483669" r:id="rId14"/>
    <p:sldLayoutId id="2147483670" r:id="rId15"/>
    <p:sldLayoutId id="2147483671" r:id="rId16"/>
    <p:sldLayoutId id="2147483672" r:id="rId17"/>
    <p:sldLayoutId id="2147483673" r:id="rId18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hyperlink" Target="http://www.unibo.it/" TargetMode="External"/><Relationship Id="rId3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jpeg"/><Relationship Id="rId1" Type="http://schemas.openxmlformats.org/officeDocument/2006/relationships/slideLayout" Target="../slideLayouts/slideLayout12.xml"/><Relationship Id="rId2" Type="http://schemas.openxmlformats.org/officeDocument/2006/relationships/hyperlink" Target="http://www.unibo.it/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png"/><Relationship Id="rId3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nibo.it/" TargetMode="External"/><Relationship Id="rId4" Type="http://schemas.openxmlformats.org/officeDocument/2006/relationships/image" Target="../media/image7.png"/><Relationship Id="rId5" Type="http://schemas.openxmlformats.org/officeDocument/2006/relationships/image" Target="../media/image28.png"/><Relationship Id="rId1" Type="http://schemas.openxmlformats.org/officeDocument/2006/relationships/video" Target="file://localhost/Users/silviolaureti/Desktop/lipogems%20riccione%201.min.mp4" TargetMode="External"/><Relationship Id="rId2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5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4" Type="http://schemas.openxmlformats.org/officeDocument/2006/relationships/image" Target="../media/image33.jpe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4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4" Type="http://schemas.openxmlformats.org/officeDocument/2006/relationships/image" Target="../media/image36.png"/><Relationship Id="rId5" Type="http://schemas.openxmlformats.org/officeDocument/2006/relationships/image" Target="../media/image37.png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8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4" Type="http://schemas.openxmlformats.org/officeDocument/2006/relationships/image" Target="../media/image35.png"/><Relationship Id="rId5" Type="http://schemas.openxmlformats.org/officeDocument/2006/relationships/image" Target="../media/image36.png"/><Relationship Id="rId6" Type="http://schemas.openxmlformats.org/officeDocument/2006/relationships/image" Target="../media/image37.png"/><Relationship Id="rId7" Type="http://schemas.openxmlformats.org/officeDocument/2006/relationships/image" Target="../media/image39.png"/><Relationship Id="rId1" Type="http://schemas.openxmlformats.org/officeDocument/2006/relationships/video" Target="file://localhost/Users/silviolaureti/Desktop/presentazioni/berlino%2025/berlino.mp4" TargetMode="External"/><Relationship Id="rId2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4" Type="http://schemas.openxmlformats.org/officeDocument/2006/relationships/image" Target="../media/image29.png"/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4" Type="http://schemas.openxmlformats.org/officeDocument/2006/relationships/oleObject" Target="???" TargetMode="External"/><Relationship Id="rId5" Type="http://schemas.openxmlformats.org/officeDocument/2006/relationships/image" Target="../media/image41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nibo.it/" TargetMode="External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4" Type="http://schemas.openxmlformats.org/officeDocument/2006/relationships/image" Target="../media/image42.png"/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3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chart" Target="../charts/char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4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Relationship Id="rId3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ottotitolo 2"/>
          <p:cNvSpPr txBox="1">
            <a:spLocks/>
          </p:cNvSpPr>
          <p:nvPr/>
        </p:nvSpPr>
        <p:spPr>
          <a:xfrm>
            <a:off x="3536512" y="4008062"/>
            <a:ext cx="5472795" cy="931186"/>
          </a:xfrm>
          <a:prstGeom prst="rect">
            <a:avLst/>
          </a:prstGeom>
        </p:spPr>
        <p:txBody>
          <a:bodyPr vert="horz" lIns="68579" tIns="34289" rIns="68579" bIns="34289" rtlCol="0">
            <a:noAutofit/>
          </a:bodyPr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it-IT" sz="1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Associate Professor </a:t>
            </a:r>
            <a:r>
              <a:rPr kumimoji="0" lang="it-IT" sz="16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of</a:t>
            </a:r>
            <a:r>
              <a:rPr kumimoji="0" lang="it-IT" sz="1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it-IT" sz="16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Surgery</a:t>
            </a:r>
            <a:endParaRPr kumimoji="0" lang="it-IT" sz="1600" b="0" i="1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it-IT" sz="1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IRCCS Sant’</a:t>
            </a:r>
            <a:r>
              <a:rPr kumimoji="0" lang="it-IT" sz="16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Orsola-Malpighi</a:t>
            </a:r>
            <a:endParaRPr kumimoji="0" lang="it-IT" sz="1600" b="0" i="1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it-IT" sz="1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it-IT" sz="16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University</a:t>
            </a:r>
            <a:r>
              <a:rPr kumimoji="0" lang="it-IT" sz="1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it-IT" sz="16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of</a:t>
            </a:r>
            <a:r>
              <a:rPr kumimoji="0" lang="it-IT" sz="1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Bologna</a:t>
            </a:r>
            <a:endParaRPr kumimoji="0" lang="it-IT" sz="1600" b="0" i="1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Immagin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57134" y="303372"/>
            <a:ext cx="998379" cy="653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asellaDiTesto 7"/>
          <p:cNvSpPr txBox="1"/>
          <p:nvPr/>
        </p:nvSpPr>
        <p:spPr>
          <a:xfrm>
            <a:off x="4664333" y="2772759"/>
            <a:ext cx="3223437" cy="523218"/>
          </a:xfrm>
          <a:prstGeom prst="rect">
            <a:avLst/>
          </a:prstGeom>
          <a:noFill/>
        </p:spPr>
        <p:txBody>
          <a:bodyPr wrap="square" lIns="91438" tIns="45719" rIns="91438" bIns="45719" rtlCol="0" anchor="ctr">
            <a:spAutoFit/>
          </a:bodyPr>
          <a:lstStyle/>
          <a:p>
            <a:pPr algn="ctr"/>
            <a:r>
              <a:rPr lang="it-IT" sz="2800" b="1" i="1" dirty="0" smtClean="0">
                <a:solidFill>
                  <a:schemeClr val="tx2">
                    <a:lumMod val="75000"/>
                  </a:schemeClr>
                </a:solidFill>
              </a:rPr>
              <a:t>Silvio </a:t>
            </a:r>
            <a:r>
              <a:rPr lang="it-IT" sz="2800" b="1" i="1" dirty="0">
                <a:solidFill>
                  <a:schemeClr val="tx2">
                    <a:lumMod val="75000"/>
                  </a:schemeClr>
                </a:solidFill>
              </a:rPr>
              <a:t>Laureti</a:t>
            </a:r>
          </a:p>
        </p:txBody>
      </p:sp>
      <p:sp>
        <p:nvSpPr>
          <p:cNvPr id="12" name="Rettangolo 11"/>
          <p:cNvSpPr/>
          <p:nvPr/>
        </p:nvSpPr>
        <p:spPr>
          <a:xfrm>
            <a:off x="3502223" y="1166739"/>
            <a:ext cx="5468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3600" b="1" dirty="0" err="1" smtClean="0">
                <a:solidFill>
                  <a:srgbClr val="FF0000"/>
                </a:solidFill>
              </a:rPr>
              <a:t>Perianal</a:t>
            </a:r>
            <a:r>
              <a:rPr lang="it-IT" sz="3600" b="1" dirty="0" smtClean="0">
                <a:solidFill>
                  <a:srgbClr val="FF0000"/>
                </a:solidFill>
              </a:rPr>
              <a:t> </a:t>
            </a:r>
            <a:r>
              <a:rPr lang="it-IT" sz="3600" b="1" dirty="0" err="1" smtClean="0">
                <a:solidFill>
                  <a:srgbClr val="FF0000"/>
                </a:solidFill>
              </a:rPr>
              <a:t>Crohn</a:t>
            </a:r>
            <a:r>
              <a:rPr lang="it-IT" sz="3600" b="1" dirty="0" smtClean="0">
                <a:solidFill>
                  <a:srgbClr val="FF0000"/>
                </a:solidFill>
              </a:rPr>
              <a:t>: are </a:t>
            </a:r>
            <a:r>
              <a:rPr lang="it-IT" sz="3600" b="1" dirty="0" err="1" smtClean="0">
                <a:solidFill>
                  <a:srgbClr val="FF0000"/>
                </a:solidFill>
              </a:rPr>
              <a:t>stem</a:t>
            </a:r>
            <a:r>
              <a:rPr lang="it-IT" sz="3600" b="1" dirty="0" smtClean="0">
                <a:solidFill>
                  <a:srgbClr val="FF0000"/>
                </a:solidFill>
              </a:rPr>
              <a:t> </a:t>
            </a:r>
            <a:r>
              <a:rPr lang="it-IT" sz="3600" b="1" dirty="0" err="1" smtClean="0">
                <a:solidFill>
                  <a:srgbClr val="FF0000"/>
                </a:solidFill>
              </a:rPr>
              <a:t>cells</a:t>
            </a:r>
            <a:r>
              <a:rPr lang="it-IT" sz="3600" b="1" dirty="0" smtClean="0">
                <a:solidFill>
                  <a:srgbClr val="FF0000"/>
                </a:solidFill>
              </a:rPr>
              <a:t> </a:t>
            </a:r>
            <a:r>
              <a:rPr lang="it-IT" sz="3600" b="1" dirty="0" err="1" smtClean="0">
                <a:solidFill>
                  <a:srgbClr val="FF0000"/>
                </a:solidFill>
              </a:rPr>
              <a:t>changing</a:t>
            </a:r>
            <a:r>
              <a:rPr lang="it-IT" sz="3600" b="1" dirty="0" smtClean="0">
                <a:solidFill>
                  <a:srgbClr val="FF0000"/>
                </a:solidFill>
              </a:rPr>
              <a:t> the game?</a:t>
            </a:r>
            <a:endParaRPr lang="it-IT" sz="3600" b="1" dirty="0">
              <a:solidFill>
                <a:srgbClr val="FF0000"/>
              </a:solidFill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4479667" y="2387084"/>
            <a:ext cx="1846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/>
              <a:t> </a:t>
            </a:r>
            <a:endParaRPr lang="it-IT" dirty="0"/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05" y="48106"/>
            <a:ext cx="3286171" cy="50797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228" y="171004"/>
            <a:ext cx="7197185" cy="1098874"/>
          </a:xfrm>
          <a:prstGeom prst="rect">
            <a:avLst/>
          </a:prstGeom>
          <a:ln>
            <a:solidFill>
              <a:srgbClr val="008000"/>
            </a:solidFill>
          </a:ln>
        </p:spPr>
      </p:pic>
      <p:sp>
        <p:nvSpPr>
          <p:cNvPr id="5" name="CasellaDiTesto 4"/>
          <p:cNvSpPr txBox="1"/>
          <p:nvPr/>
        </p:nvSpPr>
        <p:spPr>
          <a:xfrm>
            <a:off x="4953587" y="1222458"/>
            <a:ext cx="24318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err="1" smtClean="0"/>
              <a:t>Techniques</a:t>
            </a:r>
            <a:r>
              <a:rPr lang="it-IT" sz="1200" dirty="0" smtClean="0"/>
              <a:t> in </a:t>
            </a:r>
            <a:r>
              <a:rPr lang="it-IT" sz="1200" dirty="0" err="1" smtClean="0"/>
              <a:t>Coloproctology</a:t>
            </a:r>
            <a:r>
              <a:rPr lang="it-IT" sz="1200" dirty="0" smtClean="0"/>
              <a:t>, 2025)</a:t>
            </a:r>
            <a:endParaRPr lang="it-IT" sz="1200" dirty="0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228" y="1609050"/>
            <a:ext cx="5088955" cy="3249217"/>
          </a:xfrm>
          <a:prstGeom prst="rect">
            <a:avLst/>
          </a:prstGeom>
          <a:solidFill>
            <a:srgbClr val="FFFFFF"/>
          </a:solidFill>
          <a:ln>
            <a:solidFill>
              <a:srgbClr val="660066"/>
            </a:solidFill>
          </a:ln>
        </p:spPr>
      </p:pic>
      <p:sp>
        <p:nvSpPr>
          <p:cNvPr id="10" name="Ovale 9"/>
          <p:cNvSpPr/>
          <p:nvPr/>
        </p:nvSpPr>
        <p:spPr>
          <a:xfrm>
            <a:off x="1714050" y="3905966"/>
            <a:ext cx="993157" cy="779787"/>
          </a:xfrm>
          <a:prstGeom prst="ellipse">
            <a:avLst/>
          </a:prstGeom>
          <a:noFill/>
          <a:ln w="2857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Ovale 10"/>
          <p:cNvSpPr/>
          <p:nvPr/>
        </p:nvSpPr>
        <p:spPr>
          <a:xfrm>
            <a:off x="444688" y="3905966"/>
            <a:ext cx="993157" cy="779787"/>
          </a:xfrm>
          <a:prstGeom prst="ellipse">
            <a:avLst/>
          </a:prstGeom>
          <a:noFill/>
          <a:ln w="28575" cap="flat" cmpd="sng" algn="ctr">
            <a:solidFill>
              <a:srgbClr val="3366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20" name="Gruppo 19"/>
          <p:cNvGrpSpPr/>
          <p:nvPr/>
        </p:nvGrpSpPr>
        <p:grpSpPr>
          <a:xfrm>
            <a:off x="5583712" y="1791611"/>
            <a:ext cx="3175000" cy="3066656"/>
            <a:chOff x="5583712" y="1791611"/>
            <a:chExt cx="3175000" cy="3066656"/>
          </a:xfrm>
        </p:grpSpPr>
        <p:pic>
          <p:nvPicPr>
            <p:cNvPr id="13" name="Immagine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583712" y="1791611"/>
              <a:ext cx="3175000" cy="3066656"/>
            </a:xfrm>
            <a:prstGeom prst="rect">
              <a:avLst/>
            </a:prstGeom>
            <a:ln>
              <a:solidFill>
                <a:srgbClr val="660066"/>
              </a:solidFill>
            </a:ln>
          </p:spPr>
        </p:pic>
        <p:sp>
          <p:nvSpPr>
            <p:cNvPr id="15" name="Rettangolo 14"/>
            <p:cNvSpPr/>
            <p:nvPr/>
          </p:nvSpPr>
          <p:spPr>
            <a:xfrm>
              <a:off x="5583712" y="3954006"/>
              <a:ext cx="3175000" cy="486424"/>
            </a:xfrm>
            <a:prstGeom prst="rect">
              <a:avLst/>
            </a:prstGeom>
            <a:noFill/>
            <a:ln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6" name="Rettangolo 15"/>
            <p:cNvSpPr/>
            <p:nvPr/>
          </p:nvSpPr>
          <p:spPr>
            <a:xfrm>
              <a:off x="5583712" y="2540120"/>
              <a:ext cx="3175000" cy="362283"/>
            </a:xfrm>
            <a:prstGeom prst="rect">
              <a:avLst/>
            </a:prstGeom>
            <a:noFill/>
            <a:ln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12" name="Ovale 11"/>
          <p:cNvSpPr/>
          <p:nvPr/>
        </p:nvSpPr>
        <p:spPr>
          <a:xfrm>
            <a:off x="2866276" y="3915810"/>
            <a:ext cx="993157" cy="779787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CasellaDiTesto 20"/>
          <p:cNvSpPr txBox="1"/>
          <p:nvPr/>
        </p:nvSpPr>
        <p:spPr>
          <a:xfrm>
            <a:off x="5471361" y="1766627"/>
            <a:ext cx="3542539" cy="320087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dirty="0" smtClean="0"/>
              <a:t>- No </a:t>
            </a:r>
            <a:r>
              <a:rPr lang="it-IT" dirty="0" err="1" smtClean="0"/>
              <a:t>serious</a:t>
            </a:r>
            <a:r>
              <a:rPr lang="it-IT" dirty="0" smtClean="0"/>
              <a:t> </a:t>
            </a:r>
            <a:r>
              <a:rPr lang="it-IT" dirty="0" err="1" smtClean="0"/>
              <a:t>adverse</a:t>
            </a:r>
            <a:r>
              <a:rPr lang="it-IT" dirty="0" smtClean="0"/>
              <a:t> </a:t>
            </a:r>
            <a:r>
              <a:rPr lang="it-IT" dirty="0" err="1" smtClean="0"/>
              <a:t>events</a:t>
            </a:r>
            <a:r>
              <a:rPr lang="it-IT" dirty="0" smtClean="0"/>
              <a:t> </a:t>
            </a:r>
          </a:p>
          <a:p>
            <a:endParaRPr lang="it-IT" dirty="0" smtClean="0"/>
          </a:p>
          <a:p>
            <a:endParaRPr lang="it-IT" dirty="0" smtClean="0"/>
          </a:p>
          <a:p>
            <a:pPr>
              <a:buFontTx/>
              <a:buChar char="-"/>
            </a:pPr>
            <a:r>
              <a:rPr lang="it-IT" b="1" dirty="0" err="1" smtClean="0"/>
              <a:t>Limitations</a:t>
            </a:r>
            <a:endParaRPr lang="it-IT" b="1" dirty="0" smtClean="0"/>
          </a:p>
          <a:p>
            <a:pPr>
              <a:buFontTx/>
              <a:buChar char="-"/>
            </a:pPr>
            <a:endParaRPr lang="it-IT" b="1" dirty="0" smtClean="0"/>
          </a:p>
          <a:p>
            <a:pPr marL="180975" indent="-180975">
              <a:buFont typeface="Arial"/>
              <a:buChar char="•"/>
            </a:pPr>
            <a:r>
              <a:rPr lang="it-IT" sz="1600" dirty="0" err="1" smtClean="0"/>
              <a:t>small</a:t>
            </a:r>
            <a:r>
              <a:rPr lang="it-IT" sz="1600" dirty="0" smtClean="0"/>
              <a:t> </a:t>
            </a:r>
            <a:r>
              <a:rPr lang="it-IT" sz="1600" dirty="0" err="1" smtClean="0"/>
              <a:t>number</a:t>
            </a:r>
            <a:r>
              <a:rPr lang="it-IT" sz="1600" dirty="0" smtClean="0"/>
              <a:t> </a:t>
            </a:r>
            <a:r>
              <a:rPr lang="it-IT" sz="1600" dirty="0" err="1" smtClean="0"/>
              <a:t>of</a:t>
            </a:r>
            <a:r>
              <a:rPr lang="it-IT" sz="1600" dirty="0" smtClean="0"/>
              <a:t> </a:t>
            </a:r>
            <a:r>
              <a:rPr lang="it-IT" sz="1600" dirty="0" err="1" smtClean="0"/>
              <a:t>patients</a:t>
            </a:r>
            <a:r>
              <a:rPr lang="it-IT" sz="1600" dirty="0" smtClean="0"/>
              <a:t> </a:t>
            </a:r>
          </a:p>
          <a:p>
            <a:pPr marL="180975" indent="-180975">
              <a:buFont typeface="Arial"/>
              <a:buChar char="•"/>
            </a:pPr>
            <a:r>
              <a:rPr lang="it-IT" sz="1600" b="1" dirty="0" smtClean="0"/>
              <a:t>fair </a:t>
            </a:r>
            <a:r>
              <a:rPr lang="it-IT" sz="1600" b="1" dirty="0" err="1" smtClean="0"/>
              <a:t>quality</a:t>
            </a:r>
            <a:r>
              <a:rPr lang="it-IT" sz="1600" b="1" dirty="0" smtClean="0"/>
              <a:t> </a:t>
            </a:r>
            <a:r>
              <a:rPr lang="it-IT" sz="1600" b="1" dirty="0" err="1" smtClean="0"/>
              <a:t>of</a:t>
            </a:r>
            <a:r>
              <a:rPr lang="it-IT" sz="1600" b="1" dirty="0" smtClean="0"/>
              <a:t> the </a:t>
            </a:r>
            <a:r>
              <a:rPr lang="it-IT" sz="1600" b="1" dirty="0" err="1" smtClean="0"/>
              <a:t>included</a:t>
            </a:r>
            <a:r>
              <a:rPr lang="it-IT" sz="1600" b="1" dirty="0" smtClean="0"/>
              <a:t> </a:t>
            </a:r>
            <a:r>
              <a:rPr lang="it-IT" sz="1600" b="1" dirty="0" err="1" smtClean="0"/>
              <a:t>studies</a:t>
            </a:r>
            <a:endParaRPr lang="it-IT" sz="1600" b="1" dirty="0" smtClean="0"/>
          </a:p>
          <a:p>
            <a:pPr marL="180975" indent="-180975">
              <a:buFont typeface="Arial"/>
              <a:buChar char="•"/>
            </a:pPr>
            <a:r>
              <a:rPr lang="it-IT" sz="1600" dirty="0" err="1" smtClean="0"/>
              <a:t>significant</a:t>
            </a:r>
            <a:r>
              <a:rPr lang="it-IT" sz="1600" dirty="0" smtClean="0"/>
              <a:t> </a:t>
            </a:r>
            <a:r>
              <a:rPr lang="it-IT" sz="1600" b="1" dirty="0" err="1" smtClean="0"/>
              <a:t>heterogeneity</a:t>
            </a:r>
            <a:r>
              <a:rPr lang="it-IT" sz="1600" dirty="0" smtClean="0"/>
              <a:t> in the </a:t>
            </a:r>
            <a:r>
              <a:rPr lang="it-IT" sz="1600" dirty="0" err="1" smtClean="0"/>
              <a:t>patient</a:t>
            </a:r>
            <a:r>
              <a:rPr lang="it-IT" sz="1600" dirty="0" smtClean="0"/>
              <a:t> </a:t>
            </a:r>
            <a:r>
              <a:rPr lang="it-IT" sz="1600" dirty="0" err="1" smtClean="0"/>
              <a:t>population</a:t>
            </a:r>
            <a:r>
              <a:rPr lang="it-IT" sz="1600" dirty="0" smtClean="0"/>
              <a:t>, </a:t>
            </a:r>
          </a:p>
          <a:p>
            <a:pPr marL="180975" indent="-180975">
              <a:buFont typeface="Arial"/>
              <a:buChar char="•"/>
            </a:pPr>
            <a:r>
              <a:rPr lang="it-IT" sz="1600" b="1" dirty="0" err="1" smtClean="0"/>
              <a:t>method</a:t>
            </a:r>
            <a:r>
              <a:rPr lang="it-IT" sz="1600" b="1" dirty="0" smtClean="0"/>
              <a:t> </a:t>
            </a:r>
            <a:r>
              <a:rPr lang="it-IT" sz="1600" dirty="0" err="1" smtClean="0"/>
              <a:t>of</a:t>
            </a:r>
            <a:r>
              <a:rPr lang="it-IT" sz="1600" dirty="0" smtClean="0"/>
              <a:t> </a:t>
            </a:r>
            <a:r>
              <a:rPr lang="it-IT" sz="1600" dirty="0" err="1" smtClean="0"/>
              <a:t>application</a:t>
            </a:r>
            <a:r>
              <a:rPr lang="it-IT" sz="1600" dirty="0" smtClean="0"/>
              <a:t> </a:t>
            </a:r>
            <a:r>
              <a:rPr lang="it-IT" sz="1600" dirty="0" err="1" smtClean="0"/>
              <a:t>of</a:t>
            </a:r>
            <a:r>
              <a:rPr lang="it-IT" sz="1600" dirty="0" smtClean="0"/>
              <a:t> </a:t>
            </a:r>
            <a:r>
              <a:rPr lang="it-IT" sz="1600" dirty="0" err="1" smtClean="0"/>
              <a:t>stem</a:t>
            </a:r>
            <a:r>
              <a:rPr lang="it-IT" sz="1600" dirty="0" smtClean="0"/>
              <a:t> </a:t>
            </a:r>
            <a:r>
              <a:rPr lang="it-IT" sz="1600" dirty="0" err="1" smtClean="0"/>
              <a:t>cells</a:t>
            </a:r>
            <a:r>
              <a:rPr lang="it-IT" sz="1600" dirty="0" smtClean="0"/>
              <a:t>, </a:t>
            </a:r>
          </a:p>
          <a:p>
            <a:pPr marL="180975" indent="-180975">
              <a:buFont typeface="Arial"/>
              <a:buChar char="•"/>
            </a:pPr>
            <a:r>
              <a:rPr lang="it-IT" sz="1600" b="1" dirty="0" err="1" smtClean="0"/>
              <a:t>definition</a:t>
            </a:r>
            <a:r>
              <a:rPr lang="it-IT" sz="1600" dirty="0" smtClean="0"/>
              <a:t> and </a:t>
            </a:r>
            <a:r>
              <a:rPr lang="it-IT" sz="1600" dirty="0" err="1" smtClean="0"/>
              <a:t>assessment</a:t>
            </a:r>
            <a:r>
              <a:rPr lang="it-IT" sz="1600" dirty="0" smtClean="0"/>
              <a:t> </a:t>
            </a:r>
            <a:r>
              <a:rPr lang="it-IT" sz="1600" b="1" dirty="0" err="1" smtClean="0"/>
              <a:t>of</a:t>
            </a:r>
            <a:r>
              <a:rPr lang="it-IT" sz="1600" b="1" dirty="0" smtClean="0"/>
              <a:t> </a:t>
            </a:r>
            <a:r>
              <a:rPr lang="it-IT" sz="1600" b="1" dirty="0" err="1" smtClean="0"/>
              <a:t>healing</a:t>
            </a:r>
            <a:endParaRPr lang="it-IT" sz="1600" b="1" dirty="0" smtClean="0"/>
          </a:p>
          <a:p>
            <a:pPr marL="180975" indent="-180975"/>
            <a:r>
              <a:rPr lang="it-IT" sz="1600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rcRect b="23008"/>
          <a:stretch>
            <a:fillRect/>
          </a:stretch>
        </p:blipFill>
        <p:spPr>
          <a:xfrm>
            <a:off x="352843" y="85942"/>
            <a:ext cx="6875457" cy="977843"/>
          </a:xfrm>
          <a:prstGeom prst="rect">
            <a:avLst/>
          </a:prstGeom>
          <a:ln w="5715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3" name="Rettangolo 2"/>
          <p:cNvSpPr/>
          <p:nvPr/>
        </p:nvSpPr>
        <p:spPr>
          <a:xfrm>
            <a:off x="1406233" y="1203239"/>
            <a:ext cx="6290410" cy="29751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it-IT" sz="2000" b="1" baseline="30000" dirty="0" smtClean="0"/>
              <a:t>25</a:t>
            </a:r>
            <a:r>
              <a:rPr lang="it-IT" baseline="30000" dirty="0" smtClean="0"/>
              <a:t> </a:t>
            </a:r>
            <a:r>
              <a:rPr lang="it-IT" baseline="30000" dirty="0" err="1" smtClean="0"/>
              <a:t>studies</a:t>
            </a:r>
            <a:r>
              <a:rPr lang="it-IT" baseline="30000" dirty="0" smtClean="0"/>
              <a:t> </a:t>
            </a:r>
            <a:r>
              <a:rPr lang="it-IT" baseline="30000" dirty="0" err="1" smtClean="0"/>
              <a:t>included</a:t>
            </a:r>
            <a:r>
              <a:rPr lang="it-IT" baseline="30000" dirty="0" smtClean="0"/>
              <a:t> in the </a:t>
            </a:r>
            <a:r>
              <a:rPr lang="it-IT" baseline="30000" dirty="0" err="1" smtClean="0"/>
              <a:t>meta-analysis</a:t>
            </a:r>
            <a:r>
              <a:rPr lang="it-IT" baseline="30000" dirty="0" smtClean="0"/>
              <a:t>, </a:t>
            </a:r>
            <a:r>
              <a:rPr lang="it-IT" baseline="30000" dirty="0" err="1" smtClean="0"/>
              <a:t>enrolling</a:t>
            </a:r>
            <a:r>
              <a:rPr lang="it-IT" baseline="30000" dirty="0" smtClean="0"/>
              <a:t> </a:t>
            </a:r>
            <a:r>
              <a:rPr lang="it-IT" sz="2000" b="1" baseline="30000" dirty="0" smtClean="0"/>
              <a:t>596</a:t>
            </a:r>
            <a:r>
              <a:rPr lang="it-IT" baseline="30000" dirty="0" smtClean="0"/>
              <a:t> </a:t>
            </a:r>
            <a:r>
              <a:rPr lang="it-IT" baseline="30000" dirty="0" err="1" smtClean="0"/>
              <a:t>patients</a:t>
            </a:r>
            <a:r>
              <a:rPr lang="it-IT" baseline="30000" dirty="0" smtClean="0"/>
              <a:t> </a:t>
            </a:r>
            <a:r>
              <a:rPr lang="it-IT" baseline="30000" dirty="0" err="1" smtClean="0"/>
              <a:t>with</a:t>
            </a:r>
            <a:r>
              <a:rPr lang="it-IT" baseline="30000" dirty="0" smtClean="0"/>
              <a:t> </a:t>
            </a:r>
            <a:r>
              <a:rPr lang="it-IT" baseline="30000" dirty="0" err="1" smtClean="0"/>
              <a:t>perianal</a:t>
            </a:r>
            <a:r>
              <a:rPr lang="it-IT" baseline="30000" dirty="0" smtClean="0"/>
              <a:t>  </a:t>
            </a:r>
            <a:r>
              <a:rPr lang="it-IT" baseline="30000" dirty="0" err="1" smtClean="0"/>
              <a:t>fistulizing</a:t>
            </a:r>
            <a:r>
              <a:rPr lang="it-IT" baseline="30000" dirty="0" smtClean="0"/>
              <a:t> </a:t>
            </a:r>
            <a:r>
              <a:rPr lang="it-IT" baseline="30000" dirty="0" err="1" smtClean="0"/>
              <a:t>CD</a:t>
            </a:r>
            <a:r>
              <a:rPr lang="it-IT" baseline="30000" dirty="0" smtClean="0"/>
              <a:t>.</a:t>
            </a:r>
            <a:endParaRPr lang="it-IT" dirty="0"/>
          </a:p>
        </p:txBody>
      </p:sp>
      <p:sp>
        <p:nvSpPr>
          <p:cNvPr id="4" name="Rettangolo 3"/>
          <p:cNvSpPr/>
          <p:nvPr/>
        </p:nvSpPr>
        <p:spPr>
          <a:xfrm>
            <a:off x="7323790" y="641446"/>
            <a:ext cx="176693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aseline="30000" dirty="0" err="1" smtClean="0"/>
              <a:t>Stem</a:t>
            </a:r>
            <a:r>
              <a:rPr lang="it-IT" baseline="30000" dirty="0" smtClean="0"/>
              <a:t> </a:t>
            </a:r>
            <a:r>
              <a:rPr lang="it-IT" baseline="30000" dirty="0" err="1" smtClean="0"/>
              <a:t>Cell</a:t>
            </a:r>
            <a:r>
              <a:rPr lang="it-IT" baseline="30000" dirty="0" smtClean="0"/>
              <a:t> </a:t>
            </a:r>
            <a:r>
              <a:rPr lang="it-IT" baseline="30000" dirty="0" err="1" smtClean="0"/>
              <a:t>Research</a:t>
            </a:r>
            <a:r>
              <a:rPr lang="it-IT" baseline="30000" dirty="0" smtClean="0"/>
              <a:t> &amp; </a:t>
            </a:r>
            <a:r>
              <a:rPr lang="it-IT" baseline="30000" dirty="0" err="1" smtClean="0"/>
              <a:t>Therapy</a:t>
            </a:r>
            <a:r>
              <a:rPr lang="it-IT" baseline="30000" dirty="0" smtClean="0"/>
              <a:t> (2025)</a:t>
            </a:r>
            <a:endParaRPr lang="it-IT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rcRect b="1347"/>
          <a:stretch>
            <a:fillRect/>
          </a:stretch>
        </p:blipFill>
        <p:spPr>
          <a:xfrm>
            <a:off x="83082" y="1546992"/>
            <a:ext cx="2830128" cy="3481800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6" name="CasellaDiTesto 5"/>
          <p:cNvSpPr txBox="1"/>
          <p:nvPr/>
        </p:nvSpPr>
        <p:spPr>
          <a:xfrm>
            <a:off x="7304248" y="163918"/>
            <a:ext cx="17864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i="1" dirty="0" err="1" smtClean="0"/>
              <a:t>Guillo</a:t>
            </a:r>
            <a:r>
              <a:rPr lang="it-IT" sz="1400" i="1" dirty="0" smtClean="0"/>
              <a:t> L. </a:t>
            </a:r>
            <a:r>
              <a:rPr lang="it-IT" sz="1400" i="1" dirty="0" err="1" smtClean="0"/>
              <a:t>et</a:t>
            </a:r>
            <a:r>
              <a:rPr lang="it-IT" sz="1400" i="1" dirty="0" smtClean="0"/>
              <a:t> al</a:t>
            </a:r>
            <a:endParaRPr lang="it-IT" sz="1400" i="1" dirty="0"/>
          </a:p>
        </p:txBody>
      </p:sp>
      <p:sp>
        <p:nvSpPr>
          <p:cNvPr id="7" name="Rettangolo 6"/>
          <p:cNvSpPr/>
          <p:nvPr/>
        </p:nvSpPr>
        <p:spPr>
          <a:xfrm>
            <a:off x="3088116" y="2226096"/>
            <a:ext cx="5648874" cy="2585323"/>
          </a:xfrm>
          <a:prstGeom prst="rect">
            <a:avLst/>
          </a:prstGeom>
          <a:solidFill>
            <a:srgbClr val="DCF7E0"/>
          </a:solidFill>
        </p:spPr>
        <p:txBody>
          <a:bodyPr wrap="square">
            <a:spAutoFit/>
          </a:bodyPr>
          <a:lstStyle/>
          <a:p>
            <a:r>
              <a:rPr lang="it-IT" b="1" dirty="0" err="1" smtClean="0">
                <a:solidFill>
                  <a:srgbClr val="FF0000"/>
                </a:solidFill>
              </a:rPr>
              <a:t>Combined</a:t>
            </a:r>
            <a:r>
              <a:rPr lang="it-IT" b="1" dirty="0" smtClean="0">
                <a:solidFill>
                  <a:srgbClr val="FF0000"/>
                </a:solidFill>
              </a:rPr>
              <a:t> </a:t>
            </a:r>
            <a:r>
              <a:rPr lang="it-IT" b="1" dirty="0" err="1" smtClean="0">
                <a:solidFill>
                  <a:srgbClr val="FF0000"/>
                </a:solidFill>
              </a:rPr>
              <a:t>remission</a:t>
            </a:r>
            <a:r>
              <a:rPr lang="it-IT" b="1" dirty="0" smtClean="0">
                <a:solidFill>
                  <a:srgbClr val="FF0000"/>
                </a:solidFill>
              </a:rPr>
              <a:t> rate </a:t>
            </a:r>
            <a:r>
              <a:rPr lang="it-IT" dirty="0" smtClean="0"/>
              <a:t>at </a:t>
            </a:r>
            <a:r>
              <a:rPr lang="it-IT" dirty="0" err="1" smtClean="0"/>
              <a:t>3</a:t>
            </a:r>
            <a:r>
              <a:rPr lang="it-IT" dirty="0" smtClean="0"/>
              <a:t>, </a:t>
            </a:r>
            <a:r>
              <a:rPr lang="it-IT" b="1" dirty="0" err="1" smtClean="0"/>
              <a:t>6</a:t>
            </a:r>
            <a:r>
              <a:rPr lang="it-IT" dirty="0" smtClean="0"/>
              <a:t> and 12 </a:t>
            </a:r>
            <a:r>
              <a:rPr lang="it-IT" dirty="0" err="1" smtClean="0"/>
              <a:t>months</a:t>
            </a:r>
            <a:r>
              <a:rPr lang="it-IT" dirty="0" smtClean="0"/>
              <a:t> </a:t>
            </a:r>
            <a:r>
              <a:rPr lang="it-IT" dirty="0" err="1" smtClean="0"/>
              <a:t>were</a:t>
            </a:r>
            <a:r>
              <a:rPr lang="it-IT" dirty="0" smtClean="0"/>
              <a:t> 36.2%, </a:t>
            </a:r>
            <a:r>
              <a:rPr lang="it-IT" b="1" dirty="0" smtClean="0"/>
              <a:t>57.9% </a:t>
            </a:r>
            <a:r>
              <a:rPr lang="it-IT" dirty="0" smtClean="0"/>
              <a:t>and 52% </a:t>
            </a:r>
            <a:r>
              <a:rPr lang="it-IT" dirty="0" err="1" smtClean="0"/>
              <a:t>respectively</a:t>
            </a:r>
            <a:r>
              <a:rPr lang="it-IT" dirty="0" smtClean="0"/>
              <a:t>. </a:t>
            </a:r>
          </a:p>
          <a:p>
            <a:endParaRPr lang="it-IT" dirty="0" smtClean="0"/>
          </a:p>
          <a:p>
            <a:r>
              <a:rPr lang="it-IT" dirty="0" err="1" smtClean="0"/>
              <a:t>MSC-based</a:t>
            </a:r>
            <a:r>
              <a:rPr lang="it-IT" dirty="0" smtClean="0"/>
              <a:t> </a:t>
            </a:r>
            <a:r>
              <a:rPr lang="it-IT" dirty="0" err="1" smtClean="0"/>
              <a:t>therapies</a:t>
            </a:r>
            <a:r>
              <a:rPr lang="it-IT" dirty="0" smtClean="0"/>
              <a:t> </a:t>
            </a:r>
            <a:r>
              <a:rPr lang="it-IT" dirty="0" err="1" smtClean="0"/>
              <a:t>demonstrated</a:t>
            </a:r>
            <a:r>
              <a:rPr lang="it-IT" dirty="0" smtClean="0"/>
              <a:t> a </a:t>
            </a:r>
            <a:r>
              <a:rPr lang="it-IT" b="1" dirty="0" err="1" smtClean="0"/>
              <a:t>significant</a:t>
            </a:r>
            <a:r>
              <a:rPr lang="it-IT" b="1" dirty="0" smtClean="0"/>
              <a:t> </a:t>
            </a:r>
            <a:r>
              <a:rPr lang="it-IT" b="1" dirty="0" err="1" smtClean="0"/>
              <a:t>effect</a:t>
            </a:r>
            <a:r>
              <a:rPr lang="it-IT" b="1" dirty="0" smtClean="0"/>
              <a:t> </a:t>
            </a:r>
            <a:r>
              <a:rPr lang="it-IT" dirty="0" smtClean="0"/>
              <a:t>in </a:t>
            </a:r>
            <a:r>
              <a:rPr lang="it-IT" dirty="0" err="1" smtClean="0"/>
              <a:t>achieving</a:t>
            </a:r>
            <a:r>
              <a:rPr lang="it-IT" dirty="0" smtClean="0"/>
              <a:t> </a:t>
            </a:r>
            <a:r>
              <a:rPr lang="it-IT" dirty="0" err="1" smtClean="0"/>
              <a:t>combined</a:t>
            </a:r>
            <a:r>
              <a:rPr lang="it-IT" dirty="0" smtClean="0"/>
              <a:t> </a:t>
            </a:r>
            <a:r>
              <a:rPr lang="it-IT" dirty="0" err="1" smtClean="0"/>
              <a:t>remission</a:t>
            </a:r>
            <a:r>
              <a:rPr lang="it-IT" dirty="0" smtClean="0"/>
              <a:t> </a:t>
            </a:r>
            <a:r>
              <a:rPr lang="it-IT" b="1" dirty="0" err="1" smtClean="0"/>
              <a:t>compared</a:t>
            </a:r>
            <a:r>
              <a:rPr lang="it-IT" b="1" dirty="0" smtClean="0"/>
              <a:t> </a:t>
            </a:r>
            <a:r>
              <a:rPr lang="it-IT" b="1" dirty="0" err="1" smtClean="0"/>
              <a:t>to</a:t>
            </a:r>
            <a:r>
              <a:rPr lang="it-IT" b="1" dirty="0" smtClean="0"/>
              <a:t> placebo </a:t>
            </a:r>
          </a:p>
          <a:p>
            <a:endParaRPr lang="it-IT" dirty="0" smtClean="0"/>
          </a:p>
          <a:p>
            <a:r>
              <a:rPr lang="it-IT" dirty="0" smtClean="0"/>
              <a:t>At </a:t>
            </a:r>
            <a:r>
              <a:rPr lang="it-IT" dirty="0" err="1" smtClean="0"/>
              <a:t>6</a:t>
            </a:r>
            <a:r>
              <a:rPr lang="it-IT" dirty="0" smtClean="0"/>
              <a:t> </a:t>
            </a:r>
            <a:r>
              <a:rPr lang="it-IT" dirty="0" err="1" smtClean="0"/>
              <a:t>months</a:t>
            </a:r>
            <a:r>
              <a:rPr lang="it-IT" dirty="0" smtClean="0"/>
              <a:t>, the </a:t>
            </a:r>
            <a:r>
              <a:rPr lang="it-IT" dirty="0" err="1" smtClean="0"/>
              <a:t>combined</a:t>
            </a:r>
            <a:r>
              <a:rPr lang="it-IT" dirty="0" smtClean="0"/>
              <a:t> </a:t>
            </a:r>
            <a:r>
              <a:rPr lang="it-IT" dirty="0" err="1" smtClean="0"/>
              <a:t>remission</a:t>
            </a:r>
            <a:r>
              <a:rPr lang="it-IT" dirty="0" smtClean="0"/>
              <a:t> rate </a:t>
            </a:r>
            <a:r>
              <a:rPr lang="it-IT" dirty="0" err="1" smtClean="0"/>
              <a:t>was</a:t>
            </a:r>
            <a:r>
              <a:rPr lang="it-IT" dirty="0" smtClean="0"/>
              <a:t> </a:t>
            </a:r>
            <a:r>
              <a:rPr lang="it-IT" b="1" dirty="0" smtClean="0"/>
              <a:t>57.2% </a:t>
            </a:r>
            <a:r>
              <a:rPr lang="it-IT" dirty="0" err="1" smtClean="0"/>
              <a:t>for</a:t>
            </a:r>
            <a:r>
              <a:rPr lang="it-IT" dirty="0" smtClean="0"/>
              <a:t> </a:t>
            </a:r>
            <a:r>
              <a:rPr lang="it-IT" dirty="0" err="1" smtClean="0"/>
              <a:t>adipose-derived</a:t>
            </a:r>
            <a:r>
              <a:rPr lang="it-IT" dirty="0" smtClean="0"/>
              <a:t> </a:t>
            </a:r>
            <a:r>
              <a:rPr lang="it-IT" dirty="0" err="1" smtClean="0"/>
              <a:t>stem</a:t>
            </a:r>
            <a:r>
              <a:rPr lang="it-IT" dirty="0" smtClean="0"/>
              <a:t> </a:t>
            </a:r>
            <a:r>
              <a:rPr lang="it-IT" dirty="0" err="1" smtClean="0"/>
              <a:t>cells</a:t>
            </a:r>
            <a:r>
              <a:rPr lang="it-IT" dirty="0" smtClean="0"/>
              <a:t> (</a:t>
            </a:r>
            <a:r>
              <a:rPr lang="it-IT" b="1" dirty="0" err="1" smtClean="0"/>
              <a:t>ASCs</a:t>
            </a:r>
            <a:r>
              <a:rPr lang="it-IT" dirty="0" smtClean="0"/>
              <a:t>) and </a:t>
            </a:r>
            <a:r>
              <a:rPr lang="it-IT" b="1" dirty="0" smtClean="0"/>
              <a:t>55.7%</a:t>
            </a:r>
            <a:r>
              <a:rPr lang="it-IT" dirty="0" smtClean="0"/>
              <a:t> </a:t>
            </a:r>
            <a:r>
              <a:rPr lang="it-IT" dirty="0" err="1" smtClean="0"/>
              <a:t>for</a:t>
            </a:r>
            <a:r>
              <a:rPr lang="it-IT" dirty="0" smtClean="0"/>
              <a:t> </a:t>
            </a:r>
            <a:r>
              <a:rPr lang="it-IT" dirty="0" err="1" smtClean="0"/>
              <a:t>bone</a:t>
            </a:r>
            <a:r>
              <a:rPr lang="it-IT" dirty="0" smtClean="0"/>
              <a:t> </a:t>
            </a:r>
            <a:r>
              <a:rPr lang="it-IT" dirty="0" err="1" smtClean="0"/>
              <a:t>marrow-derived</a:t>
            </a:r>
            <a:r>
              <a:rPr lang="it-IT" dirty="0" smtClean="0"/>
              <a:t> </a:t>
            </a:r>
            <a:r>
              <a:rPr lang="it-IT" dirty="0" err="1" smtClean="0"/>
              <a:t>stem</a:t>
            </a:r>
            <a:r>
              <a:rPr lang="it-IT" dirty="0" smtClean="0"/>
              <a:t> </a:t>
            </a:r>
            <a:r>
              <a:rPr lang="it-IT" dirty="0" err="1" smtClean="0"/>
              <a:t>cells</a:t>
            </a:r>
            <a:r>
              <a:rPr lang="it-IT" dirty="0" smtClean="0"/>
              <a:t> (</a:t>
            </a:r>
            <a:r>
              <a:rPr lang="it-IT" b="1" dirty="0" err="1" smtClean="0"/>
              <a:t>BMSCs</a:t>
            </a:r>
            <a:r>
              <a:rPr lang="it-IT" dirty="0" smtClean="0"/>
              <a:t>) (</a:t>
            </a:r>
            <a:r>
              <a:rPr lang="it-IT" dirty="0" err="1" smtClean="0"/>
              <a:t>p=NS</a:t>
            </a:r>
            <a:r>
              <a:rPr lang="it-IT" dirty="0" smtClean="0"/>
              <a:t>)</a:t>
            </a:r>
            <a:endParaRPr lang="it-IT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4478304" y="1718877"/>
            <a:ext cx="32183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err="1" smtClean="0">
                <a:solidFill>
                  <a:srgbClr val="FF0000"/>
                </a:solidFill>
              </a:rPr>
              <a:t>Results</a:t>
            </a:r>
            <a:endParaRPr lang="it-IT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rcRect b="23008"/>
          <a:stretch>
            <a:fillRect/>
          </a:stretch>
        </p:blipFill>
        <p:spPr>
          <a:xfrm>
            <a:off x="352843" y="85942"/>
            <a:ext cx="6875457" cy="977843"/>
          </a:xfrm>
          <a:prstGeom prst="rect">
            <a:avLst/>
          </a:prstGeom>
          <a:ln w="5715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3" name="Rettangolo 2"/>
          <p:cNvSpPr/>
          <p:nvPr/>
        </p:nvSpPr>
        <p:spPr>
          <a:xfrm>
            <a:off x="1406233" y="1203239"/>
            <a:ext cx="6290410" cy="29751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it-IT" sz="2000" b="1" baseline="30000" dirty="0" smtClean="0"/>
              <a:t>25</a:t>
            </a:r>
            <a:r>
              <a:rPr lang="it-IT" baseline="30000" dirty="0" smtClean="0"/>
              <a:t> </a:t>
            </a:r>
            <a:r>
              <a:rPr lang="it-IT" baseline="30000" dirty="0" err="1" smtClean="0"/>
              <a:t>studies</a:t>
            </a:r>
            <a:r>
              <a:rPr lang="it-IT" baseline="30000" dirty="0" smtClean="0"/>
              <a:t> </a:t>
            </a:r>
            <a:r>
              <a:rPr lang="it-IT" baseline="30000" dirty="0" err="1" smtClean="0"/>
              <a:t>included</a:t>
            </a:r>
            <a:r>
              <a:rPr lang="it-IT" baseline="30000" dirty="0" smtClean="0"/>
              <a:t> in the </a:t>
            </a:r>
            <a:r>
              <a:rPr lang="it-IT" baseline="30000" dirty="0" err="1" smtClean="0"/>
              <a:t>meta-analysis</a:t>
            </a:r>
            <a:r>
              <a:rPr lang="it-IT" baseline="30000" dirty="0" smtClean="0"/>
              <a:t>, </a:t>
            </a:r>
            <a:r>
              <a:rPr lang="it-IT" baseline="30000" dirty="0" err="1" smtClean="0"/>
              <a:t>enrolling</a:t>
            </a:r>
            <a:r>
              <a:rPr lang="it-IT" baseline="30000" dirty="0" smtClean="0"/>
              <a:t> </a:t>
            </a:r>
            <a:r>
              <a:rPr lang="it-IT" sz="2000" b="1" baseline="30000" dirty="0" smtClean="0"/>
              <a:t>596</a:t>
            </a:r>
            <a:r>
              <a:rPr lang="it-IT" baseline="30000" dirty="0" smtClean="0"/>
              <a:t> </a:t>
            </a:r>
            <a:r>
              <a:rPr lang="it-IT" baseline="30000" dirty="0" err="1" smtClean="0"/>
              <a:t>patients</a:t>
            </a:r>
            <a:r>
              <a:rPr lang="it-IT" baseline="30000" dirty="0" smtClean="0"/>
              <a:t> </a:t>
            </a:r>
            <a:r>
              <a:rPr lang="it-IT" baseline="30000" dirty="0" err="1" smtClean="0"/>
              <a:t>with</a:t>
            </a:r>
            <a:r>
              <a:rPr lang="it-IT" baseline="30000" dirty="0" smtClean="0"/>
              <a:t> </a:t>
            </a:r>
            <a:r>
              <a:rPr lang="it-IT" baseline="30000" dirty="0" err="1" smtClean="0"/>
              <a:t>perianal</a:t>
            </a:r>
            <a:r>
              <a:rPr lang="it-IT" baseline="30000" dirty="0" smtClean="0"/>
              <a:t>  </a:t>
            </a:r>
            <a:r>
              <a:rPr lang="it-IT" baseline="30000" dirty="0" err="1" smtClean="0"/>
              <a:t>fistulizing</a:t>
            </a:r>
            <a:r>
              <a:rPr lang="it-IT" baseline="30000" dirty="0" smtClean="0"/>
              <a:t> </a:t>
            </a:r>
            <a:r>
              <a:rPr lang="it-IT" baseline="30000" dirty="0" err="1" smtClean="0"/>
              <a:t>CD</a:t>
            </a:r>
            <a:r>
              <a:rPr lang="it-IT" baseline="30000" dirty="0" smtClean="0"/>
              <a:t>.</a:t>
            </a:r>
            <a:endParaRPr lang="it-IT" dirty="0"/>
          </a:p>
        </p:txBody>
      </p:sp>
      <p:sp>
        <p:nvSpPr>
          <p:cNvPr id="4" name="Rettangolo 3"/>
          <p:cNvSpPr/>
          <p:nvPr/>
        </p:nvSpPr>
        <p:spPr>
          <a:xfrm>
            <a:off x="7323790" y="641446"/>
            <a:ext cx="176693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aseline="30000" dirty="0" err="1" smtClean="0"/>
              <a:t>Stem</a:t>
            </a:r>
            <a:r>
              <a:rPr lang="it-IT" baseline="30000" dirty="0" smtClean="0"/>
              <a:t> </a:t>
            </a:r>
            <a:r>
              <a:rPr lang="it-IT" baseline="30000" dirty="0" err="1" smtClean="0"/>
              <a:t>Cell</a:t>
            </a:r>
            <a:r>
              <a:rPr lang="it-IT" baseline="30000" dirty="0" smtClean="0"/>
              <a:t> </a:t>
            </a:r>
            <a:r>
              <a:rPr lang="it-IT" baseline="30000" dirty="0" err="1" smtClean="0"/>
              <a:t>Research</a:t>
            </a:r>
            <a:r>
              <a:rPr lang="it-IT" baseline="30000" dirty="0" smtClean="0"/>
              <a:t> &amp; </a:t>
            </a:r>
            <a:r>
              <a:rPr lang="it-IT" baseline="30000" dirty="0" err="1" smtClean="0"/>
              <a:t>Therapy</a:t>
            </a:r>
            <a:r>
              <a:rPr lang="it-IT" baseline="30000" dirty="0" smtClean="0"/>
              <a:t> (2025)</a:t>
            </a:r>
            <a:endParaRPr lang="it-IT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rcRect b="1347"/>
          <a:stretch>
            <a:fillRect/>
          </a:stretch>
        </p:blipFill>
        <p:spPr>
          <a:xfrm>
            <a:off x="83082" y="1546992"/>
            <a:ext cx="2830128" cy="3481800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6" name="CasellaDiTesto 5"/>
          <p:cNvSpPr txBox="1"/>
          <p:nvPr/>
        </p:nvSpPr>
        <p:spPr>
          <a:xfrm>
            <a:off x="7304248" y="163918"/>
            <a:ext cx="17864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i="1" dirty="0" err="1" smtClean="0"/>
              <a:t>Guillo</a:t>
            </a:r>
            <a:r>
              <a:rPr lang="it-IT" sz="1400" i="1" dirty="0" smtClean="0"/>
              <a:t> L. </a:t>
            </a:r>
            <a:r>
              <a:rPr lang="it-IT" sz="1400" i="1" dirty="0" err="1" smtClean="0"/>
              <a:t>et</a:t>
            </a:r>
            <a:r>
              <a:rPr lang="it-IT" sz="1400" i="1" dirty="0" smtClean="0"/>
              <a:t> al</a:t>
            </a:r>
            <a:endParaRPr lang="it-IT" sz="1400" i="1" dirty="0"/>
          </a:p>
        </p:txBody>
      </p:sp>
      <p:sp>
        <p:nvSpPr>
          <p:cNvPr id="7" name="Rettangolo 6"/>
          <p:cNvSpPr/>
          <p:nvPr/>
        </p:nvSpPr>
        <p:spPr>
          <a:xfrm>
            <a:off x="3078567" y="2147371"/>
            <a:ext cx="5648874" cy="2862323"/>
          </a:xfrm>
          <a:prstGeom prst="rect">
            <a:avLst/>
          </a:prstGeom>
          <a:solidFill>
            <a:srgbClr val="DCF7E0"/>
          </a:solidFill>
        </p:spPr>
        <p:txBody>
          <a:bodyPr wrap="square">
            <a:spAutoFit/>
          </a:bodyPr>
          <a:lstStyle/>
          <a:p>
            <a:r>
              <a:rPr lang="it-IT" dirty="0" err="1" smtClean="0"/>
              <a:t>Significant</a:t>
            </a:r>
            <a:r>
              <a:rPr lang="it-IT" dirty="0" smtClean="0"/>
              <a:t> </a:t>
            </a:r>
            <a:r>
              <a:rPr lang="it-IT" b="1" dirty="0" err="1" smtClean="0"/>
              <a:t>heterogeneity</a:t>
            </a:r>
            <a:r>
              <a:rPr lang="it-IT" dirty="0" smtClean="0"/>
              <a:t> </a:t>
            </a:r>
            <a:r>
              <a:rPr lang="it-IT" dirty="0" err="1" smtClean="0"/>
              <a:t>among</a:t>
            </a:r>
            <a:r>
              <a:rPr lang="it-IT" dirty="0" smtClean="0"/>
              <a:t> the </a:t>
            </a:r>
            <a:r>
              <a:rPr lang="it-IT" dirty="0" err="1" smtClean="0"/>
              <a:t>studies</a:t>
            </a:r>
            <a:r>
              <a:rPr lang="it-IT" dirty="0" smtClean="0"/>
              <a:t> </a:t>
            </a:r>
            <a:r>
              <a:rPr lang="it-IT" dirty="0" err="1" smtClean="0"/>
              <a:t>regarding</a:t>
            </a:r>
            <a:r>
              <a:rPr lang="it-IT" dirty="0" smtClean="0"/>
              <a:t> the </a:t>
            </a:r>
            <a:r>
              <a:rPr lang="it-IT" u="sng" dirty="0" smtClean="0"/>
              <a:t>dose </a:t>
            </a:r>
            <a:r>
              <a:rPr lang="it-IT" u="sng" dirty="0" err="1" smtClean="0"/>
              <a:t>of</a:t>
            </a:r>
            <a:r>
              <a:rPr lang="it-IT" u="sng" dirty="0" smtClean="0"/>
              <a:t> </a:t>
            </a:r>
            <a:r>
              <a:rPr lang="it-IT" u="sng" dirty="0" err="1" smtClean="0"/>
              <a:t>cells</a:t>
            </a:r>
            <a:r>
              <a:rPr lang="it-IT" u="sng" dirty="0" smtClean="0"/>
              <a:t> </a:t>
            </a:r>
            <a:r>
              <a:rPr lang="it-IT" u="sng" dirty="0" err="1" smtClean="0"/>
              <a:t>injected</a:t>
            </a:r>
            <a:r>
              <a:rPr lang="it-IT" u="sng" dirty="0" smtClean="0"/>
              <a:t>, the </a:t>
            </a:r>
            <a:r>
              <a:rPr lang="it-IT" u="sng" dirty="0" err="1" smtClean="0"/>
              <a:t>number</a:t>
            </a:r>
            <a:r>
              <a:rPr lang="it-IT" u="sng" dirty="0" smtClean="0"/>
              <a:t> </a:t>
            </a:r>
            <a:r>
              <a:rPr lang="it-IT" u="sng" dirty="0" err="1" smtClean="0"/>
              <a:t>of</a:t>
            </a:r>
            <a:r>
              <a:rPr lang="it-IT" u="sng" dirty="0" smtClean="0"/>
              <a:t> </a:t>
            </a:r>
            <a:r>
              <a:rPr lang="it-IT" u="sng" dirty="0" err="1" smtClean="0"/>
              <a:t>injections</a:t>
            </a:r>
            <a:r>
              <a:rPr lang="it-IT" u="sng" dirty="0" smtClean="0"/>
              <a:t>, the source </a:t>
            </a:r>
            <a:r>
              <a:rPr lang="it-IT" u="sng" dirty="0" err="1" smtClean="0"/>
              <a:t>of</a:t>
            </a:r>
            <a:r>
              <a:rPr lang="it-IT" u="sng" dirty="0" smtClean="0"/>
              <a:t> </a:t>
            </a:r>
            <a:r>
              <a:rPr lang="it-IT" u="sng" dirty="0" err="1" smtClean="0"/>
              <a:t>cells</a:t>
            </a:r>
            <a:r>
              <a:rPr lang="it-IT" u="sng" dirty="0" smtClean="0"/>
              <a:t>, </a:t>
            </a:r>
            <a:r>
              <a:rPr lang="it-IT" u="sng" dirty="0" err="1" smtClean="0"/>
              <a:t>surgical</a:t>
            </a:r>
            <a:r>
              <a:rPr lang="it-IT" u="sng" dirty="0" smtClean="0"/>
              <a:t> </a:t>
            </a:r>
            <a:r>
              <a:rPr lang="it-IT" u="sng" dirty="0" err="1" smtClean="0"/>
              <a:t>strategy</a:t>
            </a:r>
            <a:r>
              <a:rPr lang="it-IT" u="sng" dirty="0" smtClean="0"/>
              <a:t> and the </a:t>
            </a:r>
            <a:r>
              <a:rPr lang="it-IT" u="sng" dirty="0" err="1" smtClean="0"/>
              <a:t>use</a:t>
            </a:r>
            <a:r>
              <a:rPr lang="it-IT" u="sng" dirty="0" smtClean="0"/>
              <a:t> </a:t>
            </a:r>
            <a:r>
              <a:rPr lang="it-IT" u="sng" dirty="0" err="1" smtClean="0"/>
              <a:t>of</a:t>
            </a:r>
            <a:r>
              <a:rPr lang="it-IT" u="sng" dirty="0" smtClean="0"/>
              <a:t> a </a:t>
            </a:r>
            <a:r>
              <a:rPr lang="it-IT" u="sng" dirty="0" err="1" smtClean="0"/>
              <a:t>matrix</a:t>
            </a:r>
            <a:r>
              <a:rPr lang="it-IT" u="sng" dirty="0" smtClean="0"/>
              <a:t>.</a:t>
            </a:r>
          </a:p>
          <a:p>
            <a:endParaRPr lang="it-IT" dirty="0" smtClean="0"/>
          </a:p>
          <a:p>
            <a:r>
              <a:rPr lang="it-IT" b="1" dirty="0" err="1" smtClean="0"/>
              <a:t>Only</a:t>
            </a:r>
            <a:r>
              <a:rPr lang="it-IT" b="1" dirty="0" smtClean="0"/>
              <a:t> </a:t>
            </a:r>
            <a:r>
              <a:rPr lang="it-IT" b="1" dirty="0" err="1" smtClean="0"/>
              <a:t>4</a:t>
            </a:r>
            <a:r>
              <a:rPr lang="it-IT" b="1" dirty="0" smtClean="0"/>
              <a:t> </a:t>
            </a:r>
            <a:r>
              <a:rPr lang="it-IT" b="1" dirty="0" err="1" smtClean="0"/>
              <a:t>were</a:t>
            </a:r>
            <a:r>
              <a:rPr lang="it-IT" b="1" dirty="0" smtClean="0"/>
              <a:t> </a:t>
            </a:r>
            <a:r>
              <a:rPr lang="it-IT" b="1" dirty="0" err="1" smtClean="0"/>
              <a:t>RCTs</a:t>
            </a:r>
            <a:r>
              <a:rPr lang="it-IT" b="1" dirty="0" smtClean="0"/>
              <a:t>, </a:t>
            </a:r>
            <a:r>
              <a:rPr lang="it-IT" dirty="0" err="1" smtClean="0"/>
              <a:t>which</a:t>
            </a:r>
            <a:r>
              <a:rPr lang="it-IT" dirty="0" smtClean="0"/>
              <a:t> </a:t>
            </a:r>
            <a:r>
              <a:rPr lang="it-IT" dirty="0" err="1" smtClean="0"/>
              <a:t>reduces</a:t>
            </a:r>
            <a:r>
              <a:rPr lang="it-IT" dirty="0" smtClean="0"/>
              <a:t> the </a:t>
            </a:r>
            <a:r>
              <a:rPr lang="it-IT" dirty="0" err="1" smtClean="0"/>
              <a:t>certainty</a:t>
            </a:r>
            <a:r>
              <a:rPr lang="it-IT" dirty="0" smtClean="0"/>
              <a:t> </a:t>
            </a:r>
            <a:r>
              <a:rPr lang="it-IT" dirty="0" err="1" smtClean="0"/>
              <a:t>of</a:t>
            </a:r>
            <a:r>
              <a:rPr lang="it-IT" dirty="0" smtClean="0"/>
              <a:t> </a:t>
            </a:r>
            <a:r>
              <a:rPr lang="it-IT" dirty="0" err="1" smtClean="0"/>
              <a:t>evidence</a:t>
            </a:r>
            <a:r>
              <a:rPr lang="it-IT" dirty="0" smtClean="0"/>
              <a:t> </a:t>
            </a:r>
            <a:r>
              <a:rPr lang="it-IT" dirty="0" err="1" smtClean="0"/>
              <a:t>of</a:t>
            </a:r>
            <a:r>
              <a:rPr lang="it-IT" dirty="0" smtClean="0"/>
              <a:t> the </a:t>
            </a:r>
            <a:r>
              <a:rPr lang="it-IT" dirty="0" err="1" smtClean="0"/>
              <a:t>results</a:t>
            </a:r>
            <a:r>
              <a:rPr lang="it-IT" dirty="0" smtClean="0"/>
              <a:t>. </a:t>
            </a:r>
          </a:p>
          <a:p>
            <a:endParaRPr lang="it-IT" dirty="0" smtClean="0"/>
          </a:p>
          <a:p>
            <a:r>
              <a:rPr lang="it-IT" dirty="0" smtClean="0"/>
              <a:t>At last, the </a:t>
            </a:r>
            <a:r>
              <a:rPr lang="it-IT" b="1" dirty="0" err="1" smtClean="0"/>
              <a:t>number</a:t>
            </a:r>
            <a:r>
              <a:rPr lang="it-IT" b="1" dirty="0" smtClean="0"/>
              <a:t> </a:t>
            </a:r>
            <a:r>
              <a:rPr lang="it-IT" b="1" dirty="0" err="1" smtClean="0"/>
              <a:t>of</a:t>
            </a:r>
            <a:r>
              <a:rPr lang="it-IT" b="1" dirty="0" smtClean="0"/>
              <a:t> </a:t>
            </a:r>
            <a:r>
              <a:rPr lang="it-IT" b="1" dirty="0" err="1" smtClean="0"/>
              <a:t>patients</a:t>
            </a:r>
            <a:r>
              <a:rPr lang="it-IT" b="1" dirty="0" smtClean="0"/>
              <a:t> </a:t>
            </a:r>
            <a:r>
              <a:rPr lang="it-IT" dirty="0" smtClean="0"/>
              <a:t>in </a:t>
            </a:r>
            <a:r>
              <a:rPr lang="it-IT" dirty="0" err="1" smtClean="0"/>
              <a:t>each</a:t>
            </a:r>
            <a:r>
              <a:rPr lang="it-IT" dirty="0" smtClean="0"/>
              <a:t> </a:t>
            </a:r>
            <a:r>
              <a:rPr lang="it-IT" dirty="0" err="1" smtClean="0"/>
              <a:t>study</a:t>
            </a:r>
            <a:r>
              <a:rPr lang="it-IT" dirty="0" smtClean="0"/>
              <a:t> </a:t>
            </a:r>
            <a:r>
              <a:rPr lang="it-IT" dirty="0" err="1" smtClean="0"/>
              <a:t>was</a:t>
            </a:r>
            <a:r>
              <a:rPr lang="it-IT" dirty="0" smtClean="0"/>
              <a:t> </a:t>
            </a:r>
            <a:r>
              <a:rPr lang="it-IT" dirty="0" err="1" smtClean="0"/>
              <a:t>limited</a:t>
            </a:r>
            <a:r>
              <a:rPr lang="it-IT" dirty="0" smtClean="0"/>
              <a:t>, </a:t>
            </a:r>
            <a:r>
              <a:rPr lang="it-IT" dirty="0" err="1" smtClean="0"/>
              <a:t>ranging</a:t>
            </a:r>
            <a:r>
              <a:rPr lang="it-IT" dirty="0" smtClean="0"/>
              <a:t> </a:t>
            </a:r>
            <a:r>
              <a:rPr lang="it-IT" dirty="0" err="1" smtClean="0"/>
              <a:t>from</a:t>
            </a:r>
            <a:r>
              <a:rPr lang="it-IT" dirty="0" smtClean="0"/>
              <a:t> </a:t>
            </a:r>
            <a:r>
              <a:rPr lang="it-IT" dirty="0" err="1" smtClean="0"/>
              <a:t>5</a:t>
            </a:r>
            <a:r>
              <a:rPr lang="it-IT" dirty="0" smtClean="0"/>
              <a:t> </a:t>
            </a:r>
            <a:r>
              <a:rPr lang="it-IT" dirty="0" err="1" smtClean="0"/>
              <a:t>to</a:t>
            </a:r>
            <a:r>
              <a:rPr lang="it-IT" dirty="0" smtClean="0"/>
              <a:t> 33, </a:t>
            </a:r>
            <a:r>
              <a:rPr lang="it-IT" dirty="0" err="1" smtClean="0"/>
              <a:t>excepted</a:t>
            </a:r>
            <a:r>
              <a:rPr lang="it-IT" dirty="0" smtClean="0"/>
              <a:t> </a:t>
            </a:r>
            <a:r>
              <a:rPr lang="it-IT" dirty="0" err="1" smtClean="0"/>
              <a:t>for</a:t>
            </a:r>
            <a:r>
              <a:rPr lang="it-IT" dirty="0" smtClean="0"/>
              <a:t> the </a:t>
            </a:r>
            <a:r>
              <a:rPr lang="it-IT" dirty="0" err="1" smtClean="0"/>
              <a:t>study</a:t>
            </a:r>
            <a:r>
              <a:rPr lang="it-IT" dirty="0" smtClean="0"/>
              <a:t> </a:t>
            </a:r>
            <a:r>
              <a:rPr lang="it-IT" dirty="0" err="1" smtClean="0"/>
              <a:t>of</a:t>
            </a:r>
            <a:r>
              <a:rPr lang="it-IT" dirty="0" smtClean="0"/>
              <a:t> </a:t>
            </a:r>
            <a:r>
              <a:rPr lang="it-IT" dirty="0" err="1" smtClean="0"/>
              <a:t>Pané</a:t>
            </a:r>
            <a:r>
              <a:rPr lang="it-IT" dirty="0" smtClean="0"/>
              <a:t>s</a:t>
            </a:r>
            <a:r>
              <a:rPr lang="it-IT" dirty="0" err="1" smtClean="0"/>
              <a:t> e</a:t>
            </a:r>
            <a:r>
              <a:rPr lang="it-IT" dirty="0" smtClean="0"/>
              <a:t>t al. [11] </a:t>
            </a:r>
            <a:r>
              <a:rPr lang="it-IT" dirty="0" err="1" smtClean="0"/>
              <a:t>which</a:t>
            </a:r>
            <a:r>
              <a:rPr lang="it-IT" dirty="0" smtClean="0"/>
              <a:t> </a:t>
            </a:r>
            <a:r>
              <a:rPr lang="it-IT" dirty="0" err="1" smtClean="0"/>
              <a:t>included</a:t>
            </a:r>
            <a:r>
              <a:rPr lang="it-IT" dirty="0" smtClean="0"/>
              <a:t> 212 </a:t>
            </a:r>
            <a:r>
              <a:rPr lang="it-IT" dirty="0" err="1" smtClean="0"/>
              <a:t>patients</a:t>
            </a:r>
            <a:r>
              <a:rPr lang="it-IT" dirty="0" smtClean="0"/>
              <a:t>. </a:t>
            </a:r>
            <a:endParaRPr lang="it-IT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4478304" y="1718877"/>
            <a:ext cx="32183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err="1" smtClean="0">
                <a:solidFill>
                  <a:srgbClr val="FF0000"/>
                </a:solidFill>
              </a:rPr>
              <a:t>Limitations</a:t>
            </a:r>
            <a:endParaRPr lang="it-IT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17508" y="673450"/>
            <a:ext cx="7730853" cy="4385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rgbClr val="FF0000"/>
              </a:buClr>
              <a:buFont typeface="Wingdings" charset="2"/>
              <a:buChar char="ü"/>
            </a:pPr>
            <a:r>
              <a:rPr lang="it-IT" sz="2400" dirty="0" smtClean="0"/>
              <a:t> efficacia nei casi refrattari </a:t>
            </a:r>
          </a:p>
          <a:p>
            <a:pPr lvl="0">
              <a:buClr>
                <a:srgbClr val="FF0000"/>
              </a:buClr>
              <a:buFont typeface="Wingdings" charset="2"/>
              <a:buChar char="ü"/>
            </a:pPr>
            <a:endParaRPr lang="it-IT" sz="100" dirty="0" smtClean="0"/>
          </a:p>
          <a:p>
            <a:pPr>
              <a:buClr>
                <a:srgbClr val="FF0000"/>
              </a:buClr>
              <a:buFont typeface="Wingdings" charset="2"/>
              <a:buChar char="ü"/>
            </a:pPr>
            <a:r>
              <a:rPr lang="it-IT" sz="2400" dirty="0" smtClean="0"/>
              <a:t> sicurezza confermata </a:t>
            </a:r>
            <a:endParaRPr lang="it-IT" sz="2000" dirty="0" smtClean="0"/>
          </a:p>
          <a:p>
            <a:pPr lvl="0">
              <a:buClr>
                <a:srgbClr val="FF0000"/>
              </a:buClr>
              <a:buFont typeface="Wingdings" charset="2"/>
              <a:buChar char="ü"/>
            </a:pPr>
            <a:endParaRPr lang="it-IT" sz="2400" dirty="0" smtClean="0"/>
          </a:p>
          <a:p>
            <a:pPr lvl="1">
              <a:buFont typeface="Arial"/>
              <a:buChar char="•"/>
            </a:pPr>
            <a:endParaRPr lang="it-IT" sz="2000" dirty="0" smtClean="0"/>
          </a:p>
          <a:p>
            <a:pPr lvl="1"/>
            <a:endParaRPr lang="it-IT" sz="1200" dirty="0" smtClean="0"/>
          </a:p>
          <a:p>
            <a:pPr lvl="1"/>
            <a:endParaRPr lang="it-IT" sz="2000" dirty="0" smtClean="0"/>
          </a:p>
          <a:p>
            <a:r>
              <a:rPr lang="it-IT" sz="2400" b="1" dirty="0" smtClean="0">
                <a:solidFill>
                  <a:srgbClr val="0000FF"/>
                </a:solidFill>
              </a:rPr>
              <a:t>Limiti</a:t>
            </a:r>
            <a:endParaRPr lang="it-IT" sz="1100" dirty="0" smtClean="0">
              <a:solidFill>
                <a:srgbClr val="0000FF"/>
              </a:solidFill>
            </a:endParaRPr>
          </a:p>
          <a:p>
            <a:pPr lvl="0">
              <a:buFont typeface="Arial"/>
              <a:buChar char="•"/>
            </a:pPr>
            <a:r>
              <a:rPr lang="it-IT" sz="2400" dirty="0" smtClean="0"/>
              <a:t> </a:t>
            </a:r>
            <a:r>
              <a:rPr lang="it-IT" sz="2000" dirty="0" smtClean="0"/>
              <a:t>Eterogeneità studi </a:t>
            </a:r>
            <a:endParaRPr lang="it-IT" dirty="0" smtClean="0"/>
          </a:p>
          <a:p>
            <a:pPr lvl="0">
              <a:buFont typeface="Arial"/>
              <a:buChar char="•"/>
            </a:pPr>
            <a:r>
              <a:rPr lang="it-IT" sz="2000" dirty="0" smtClean="0"/>
              <a:t> </a:t>
            </a:r>
            <a:r>
              <a:rPr lang="it-IT" sz="2000" dirty="0" err="1" smtClean="0"/>
              <a:t>Endpoint</a:t>
            </a:r>
            <a:r>
              <a:rPr lang="it-IT" sz="2000" dirty="0" smtClean="0"/>
              <a:t> variabili </a:t>
            </a:r>
            <a:endParaRPr lang="it-IT" dirty="0" smtClean="0"/>
          </a:p>
          <a:p>
            <a:pPr lvl="0">
              <a:buFont typeface="Arial"/>
              <a:buChar char="•"/>
            </a:pPr>
            <a:r>
              <a:rPr lang="it-IT" sz="2000" dirty="0" smtClean="0"/>
              <a:t> Risposta non uniforme </a:t>
            </a:r>
          </a:p>
          <a:p>
            <a:pPr lvl="0">
              <a:buFont typeface="Arial"/>
              <a:buChar char="•"/>
            </a:pPr>
            <a:endParaRPr lang="it-IT" dirty="0" smtClean="0"/>
          </a:p>
          <a:p>
            <a:pPr algn="ctr"/>
            <a:r>
              <a:rPr lang="it-IT" sz="2400" dirty="0" smtClean="0"/>
              <a:t>  Criticità principale:</a:t>
            </a:r>
            <a:br>
              <a:rPr lang="it-IT" sz="2400" dirty="0" smtClean="0"/>
            </a:br>
            <a:r>
              <a:rPr lang="it-IT" sz="2400" b="1" dirty="0" smtClean="0">
                <a:solidFill>
                  <a:srgbClr val="FF0000"/>
                </a:solidFill>
              </a:rPr>
              <a:t>assenza di standardizzazione chirurgica</a:t>
            </a:r>
            <a:endParaRPr lang="it-IT" sz="2000" dirty="0" smtClean="0">
              <a:solidFill>
                <a:srgbClr val="FF0000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3391566" y="115446"/>
            <a:ext cx="22802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err="1" smtClean="0">
                <a:solidFill>
                  <a:srgbClr val="FF0000"/>
                </a:solidFill>
              </a:rPr>
              <a:t>Evidence</a:t>
            </a:r>
            <a:r>
              <a:rPr lang="it-IT" sz="2000" b="1" dirty="0" smtClean="0">
                <a:solidFill>
                  <a:srgbClr val="FF0000"/>
                </a:solidFill>
              </a:rPr>
              <a:t> </a:t>
            </a:r>
            <a:r>
              <a:rPr lang="it-IT" sz="2000" b="1" dirty="0" err="1" smtClean="0">
                <a:solidFill>
                  <a:srgbClr val="FF0000"/>
                </a:solidFill>
              </a:rPr>
              <a:t>Overview</a:t>
            </a:r>
            <a:r>
              <a:rPr lang="it-IT" sz="2000" b="1" dirty="0" smtClean="0">
                <a:solidFill>
                  <a:srgbClr val="FF0000"/>
                </a:solidFill>
              </a:rPr>
              <a:t> </a:t>
            </a:r>
            <a:endParaRPr lang="it-IT" sz="2000" dirty="0">
              <a:solidFill>
                <a:srgbClr val="FF0000"/>
              </a:solidFill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2137501" y="2029981"/>
            <a:ext cx="423705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000" b="1" dirty="0" smtClean="0">
                <a:solidFill>
                  <a:schemeClr val="accent6">
                    <a:lumMod val="50000"/>
                  </a:schemeClr>
                </a:solidFill>
              </a:rPr>
              <a:t>terapia validata, non più sperimentale</a:t>
            </a:r>
            <a:endParaRPr lang="it-IT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Freccia giù 4"/>
          <p:cNvSpPr/>
          <p:nvPr/>
        </p:nvSpPr>
        <p:spPr>
          <a:xfrm>
            <a:off x="2357259" y="1654772"/>
            <a:ext cx="355994" cy="375209"/>
          </a:xfrm>
          <a:prstGeom prst="downArrow">
            <a:avLst/>
          </a:prstGeom>
          <a:solidFill>
            <a:srgbClr val="FF742A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299587" y="1170121"/>
            <a:ext cx="8544826" cy="145179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it-IT" sz="1600" dirty="0"/>
          </a:p>
        </p:txBody>
      </p:sp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299587" y="793423"/>
            <a:ext cx="8723762" cy="29829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GB" sz="1800" dirty="0"/>
              <a:t>Despite the encouraging results, utilization in daily clinical practice is limited by:</a:t>
            </a:r>
          </a:p>
          <a:p>
            <a:pPr>
              <a:buClr>
                <a:schemeClr val="tx1"/>
              </a:buClr>
              <a:buSzPct val="105000"/>
              <a:buFont typeface="Arial" panose="020B0604020202020204" pitchFamily="34" charset="0"/>
              <a:buChar char="•"/>
            </a:pPr>
            <a:r>
              <a:rPr lang="en-GB" sz="1600" dirty="0"/>
              <a:t>Need of GMP grade (good manufacturing practice) laboratories</a:t>
            </a:r>
          </a:p>
          <a:p>
            <a:pPr>
              <a:buClr>
                <a:schemeClr val="tx1"/>
              </a:buClr>
              <a:buSzPct val="105000"/>
              <a:buFont typeface="Arial" panose="020B0604020202020204" pitchFamily="34" charset="0"/>
              <a:buChar char="•"/>
            </a:pPr>
            <a:r>
              <a:rPr lang="en-GB" sz="1600" dirty="0"/>
              <a:t>Time interval (several weeks) required for </a:t>
            </a:r>
            <a:r>
              <a:rPr lang="en-GB" sz="1600" i="1" dirty="0"/>
              <a:t>in vitro</a:t>
            </a:r>
            <a:r>
              <a:rPr lang="en-GB" sz="1600" dirty="0"/>
              <a:t> cell expansion, which represents a</a:t>
            </a:r>
            <a:r>
              <a:rPr lang="en-GB" sz="1600" dirty="0" smtClean="0"/>
              <a:t>  costly </a:t>
            </a:r>
            <a:r>
              <a:rPr lang="en-GB" sz="1600" dirty="0"/>
              <a:t>and time-consuming approach</a:t>
            </a:r>
          </a:p>
          <a:p>
            <a:pPr>
              <a:buClr>
                <a:schemeClr val="tx1"/>
              </a:buClr>
              <a:buSzPct val="105000"/>
              <a:buFont typeface="Arial" panose="020B0604020202020204" pitchFamily="34" charset="0"/>
              <a:buChar char="•"/>
            </a:pPr>
            <a:r>
              <a:rPr lang="en-GB" sz="1600" dirty="0"/>
              <a:t>Complex restrictions related to cell expansion and extensive manipulation. </a:t>
            </a:r>
            <a:endParaRPr lang="it-IT" sz="1600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1530352" y="64212"/>
            <a:ext cx="5689599" cy="462844"/>
          </a:xfrm>
          <a:solidFill>
            <a:srgbClr val="FFFFFF"/>
          </a:solidFill>
        </p:spPr>
        <p:txBody>
          <a:bodyPr>
            <a:noAutofit/>
          </a:bodyPr>
          <a:lstStyle/>
          <a:p>
            <a:pPr algn="ctr"/>
            <a:r>
              <a:rPr lang="it-IT" sz="2800" b="1" dirty="0" err="1">
                <a:solidFill>
                  <a:srgbClr val="002060"/>
                </a:solidFill>
              </a:rPr>
              <a:t>Flaws</a:t>
            </a:r>
            <a:r>
              <a:rPr lang="it-IT" sz="2800" b="1" dirty="0">
                <a:solidFill>
                  <a:srgbClr val="002060"/>
                </a:solidFill>
              </a:rPr>
              <a:t> OF </a:t>
            </a:r>
            <a:r>
              <a:rPr lang="it-IT" sz="2800" b="1" dirty="0" err="1">
                <a:solidFill>
                  <a:srgbClr val="002060"/>
                </a:solidFill>
              </a:rPr>
              <a:t>MSCs</a:t>
            </a:r>
            <a:r>
              <a:rPr lang="it-IT" sz="2800" b="1" dirty="0">
                <a:solidFill>
                  <a:srgbClr val="002060"/>
                </a:solidFill>
              </a:rPr>
              <a:t> Cell Therapies</a:t>
            </a:r>
          </a:p>
        </p:txBody>
      </p:sp>
      <p:sp>
        <p:nvSpPr>
          <p:cNvPr id="6" name="Segnaposto contenuto 1"/>
          <p:cNvSpPr>
            <a:spLocks noGrp="1"/>
          </p:cNvSpPr>
          <p:nvPr>
            <p:ph idx="1"/>
          </p:nvPr>
        </p:nvSpPr>
        <p:spPr>
          <a:xfrm>
            <a:off x="299587" y="2764474"/>
            <a:ext cx="8480612" cy="2023820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en-GB" sz="1600" dirty="0" smtClean="0"/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dirty="0" smtClean="0"/>
              <a:t>These </a:t>
            </a:r>
            <a:r>
              <a:rPr lang="en-GB" sz="1600" dirty="0"/>
              <a:t>limitations spurs the need to develop </a:t>
            </a:r>
            <a:r>
              <a:rPr lang="en-GB" sz="1600" b="1" dirty="0"/>
              <a:t>novel regenerative approaches </a:t>
            </a:r>
            <a:r>
              <a:rPr lang="en-GB" sz="1600" dirty="0"/>
              <a:t>to isolate </a:t>
            </a:r>
            <a:r>
              <a:rPr lang="en-GB" sz="1600" dirty="0" err="1"/>
              <a:t>autologous</a:t>
            </a:r>
            <a:r>
              <a:rPr lang="en-GB" sz="1600" dirty="0"/>
              <a:t> adipose tissue containing MSCs, which should possibly be</a:t>
            </a:r>
            <a:r>
              <a:rPr lang="en-GB" sz="1600" dirty="0" smtClean="0"/>
              <a:t> 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en-GB" sz="1100" dirty="0" smtClean="0"/>
          </a:p>
          <a:p>
            <a:pPr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600" dirty="0"/>
              <a:t>“one-step”, 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600" dirty="0"/>
              <a:t>minimally invasive,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600" dirty="0"/>
              <a:t>not requiring any enzymatic treatment, 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600" dirty="0"/>
              <a:t>affordable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600" dirty="0"/>
              <a:t>compliant with the regulatory panorama..</a:t>
            </a:r>
            <a:endParaRPr lang="it-IT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618912" y="1972129"/>
            <a:ext cx="8146723" cy="23493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accent6">
                  <a:lumMod val="50000"/>
                </a:schemeClr>
              </a:buClr>
              <a:buFont typeface="Wingdings" charset="2"/>
              <a:buChar char="ü"/>
            </a:pPr>
            <a:r>
              <a:rPr lang="it-IT" sz="4000" baseline="30000" dirty="0" err="1" smtClean="0"/>
              <a:t>Obtained</a:t>
            </a:r>
            <a:r>
              <a:rPr lang="it-IT" sz="4000" baseline="30000" dirty="0" smtClean="0"/>
              <a:t> </a:t>
            </a:r>
            <a:r>
              <a:rPr lang="it-IT" sz="4000" baseline="30000" dirty="0" err="1" smtClean="0"/>
              <a:t>with</a:t>
            </a:r>
            <a:r>
              <a:rPr lang="it-IT" sz="4000" dirty="0" smtClean="0"/>
              <a:t> </a:t>
            </a:r>
            <a:r>
              <a:rPr lang="it-IT" sz="4000" baseline="30000" dirty="0" smtClean="0"/>
              <a:t>minimal</a:t>
            </a:r>
            <a:r>
              <a:rPr lang="it-IT" sz="4000" dirty="0" smtClean="0"/>
              <a:t> </a:t>
            </a:r>
            <a:r>
              <a:rPr lang="it-IT" sz="4000" baseline="30000" dirty="0" err="1" smtClean="0"/>
              <a:t>manipulation</a:t>
            </a:r>
            <a:endParaRPr lang="it-IT" sz="4000" baseline="30000" dirty="0" smtClean="0"/>
          </a:p>
          <a:p>
            <a:pPr>
              <a:buClr>
                <a:schemeClr val="accent6">
                  <a:lumMod val="50000"/>
                </a:schemeClr>
              </a:buClr>
              <a:buFont typeface="Wingdings" charset="2"/>
              <a:buChar char="ü"/>
            </a:pPr>
            <a:r>
              <a:rPr lang="it-IT" sz="4000" baseline="30000" dirty="0" smtClean="0"/>
              <a:t>No </a:t>
            </a:r>
            <a:r>
              <a:rPr lang="it-IT" sz="4000" baseline="30000" dirty="0" err="1" smtClean="0"/>
              <a:t>expansion</a:t>
            </a:r>
            <a:r>
              <a:rPr lang="it-IT" sz="4000" baseline="30000" dirty="0" smtClean="0"/>
              <a:t> and/or </a:t>
            </a:r>
            <a:r>
              <a:rPr lang="it-IT" sz="4000" baseline="30000" dirty="0" err="1" smtClean="0"/>
              <a:t>anzymatic</a:t>
            </a:r>
            <a:r>
              <a:rPr lang="it-IT" sz="4000" baseline="30000" dirty="0" smtClean="0"/>
              <a:t> treatment</a:t>
            </a:r>
          </a:p>
          <a:p>
            <a:pPr>
              <a:buClr>
                <a:schemeClr val="accent6">
                  <a:lumMod val="50000"/>
                </a:schemeClr>
              </a:buClr>
              <a:buFont typeface="Wingdings" charset="2"/>
              <a:buChar char="ü"/>
            </a:pPr>
            <a:r>
              <a:rPr lang="it-IT" sz="4000" baseline="30000" dirty="0" err="1" smtClean="0"/>
              <a:t>Affordable</a:t>
            </a:r>
            <a:r>
              <a:rPr lang="it-IT" sz="4000" baseline="30000" dirty="0" smtClean="0"/>
              <a:t>, </a:t>
            </a:r>
          </a:p>
          <a:p>
            <a:pPr>
              <a:buClr>
                <a:schemeClr val="accent6">
                  <a:lumMod val="50000"/>
                </a:schemeClr>
              </a:buClr>
              <a:buFont typeface="Wingdings" charset="2"/>
              <a:buChar char="ü"/>
            </a:pPr>
            <a:r>
              <a:rPr lang="it-IT" sz="4000" baseline="30000" dirty="0" err="1" smtClean="0"/>
              <a:t>Minimally</a:t>
            </a:r>
            <a:r>
              <a:rPr lang="it-IT" sz="4000" baseline="30000" dirty="0" smtClean="0"/>
              <a:t> invasive, no </a:t>
            </a:r>
            <a:r>
              <a:rPr lang="it-IT" sz="4000" baseline="30000" dirty="0" err="1" smtClean="0"/>
              <a:t>risk</a:t>
            </a:r>
            <a:r>
              <a:rPr lang="it-IT" sz="4000" baseline="30000" dirty="0" smtClean="0"/>
              <a:t> </a:t>
            </a:r>
            <a:r>
              <a:rPr lang="it-IT" sz="4000" baseline="30000" dirty="0" err="1" smtClean="0"/>
              <a:t>of</a:t>
            </a:r>
            <a:r>
              <a:rPr lang="it-IT" sz="4000" baseline="30000" dirty="0" smtClean="0"/>
              <a:t> </a:t>
            </a:r>
            <a:r>
              <a:rPr lang="it-IT" sz="4000" baseline="30000" dirty="0" err="1" smtClean="0"/>
              <a:t>sphincteric</a:t>
            </a:r>
            <a:r>
              <a:rPr lang="it-IT" sz="4000" baseline="30000" dirty="0" smtClean="0"/>
              <a:t> </a:t>
            </a:r>
            <a:r>
              <a:rPr lang="it-IT" sz="4000" baseline="30000" dirty="0" err="1" smtClean="0"/>
              <a:t>damage</a:t>
            </a:r>
            <a:r>
              <a:rPr lang="it-IT" sz="4000" baseline="30000" dirty="0" smtClean="0"/>
              <a:t>, </a:t>
            </a:r>
          </a:p>
          <a:p>
            <a:pPr>
              <a:buClr>
                <a:schemeClr val="accent6">
                  <a:lumMod val="50000"/>
                </a:schemeClr>
              </a:buClr>
              <a:buFont typeface="Wingdings" charset="2"/>
              <a:buChar char="ü"/>
            </a:pPr>
            <a:r>
              <a:rPr lang="it-IT" sz="4000" baseline="30000" dirty="0" smtClean="0"/>
              <a:t>can </a:t>
            </a:r>
            <a:r>
              <a:rPr lang="it-IT" sz="4000" baseline="30000" dirty="0" err="1" smtClean="0"/>
              <a:t>be</a:t>
            </a:r>
            <a:r>
              <a:rPr lang="it-IT" sz="4000" baseline="30000" dirty="0" smtClean="0"/>
              <a:t> </a:t>
            </a:r>
            <a:r>
              <a:rPr lang="it-IT" sz="4000" baseline="30000" dirty="0" err="1" smtClean="0"/>
              <a:t>carried</a:t>
            </a:r>
            <a:r>
              <a:rPr lang="it-IT" sz="4000" baseline="30000" dirty="0" smtClean="0"/>
              <a:t> out in a </a:t>
            </a:r>
            <a:r>
              <a:rPr lang="it-IT" sz="4000" baseline="30000" dirty="0" err="1" smtClean="0"/>
              <a:t>day-surgery</a:t>
            </a:r>
            <a:r>
              <a:rPr lang="it-IT" sz="4000" baseline="30000" dirty="0" smtClean="0"/>
              <a:t> </a:t>
            </a:r>
            <a:r>
              <a:rPr lang="it-IT" sz="4000" baseline="30000" dirty="0" err="1" smtClean="0"/>
              <a:t>setting</a:t>
            </a:r>
            <a:r>
              <a:rPr lang="it-IT" sz="4000" baseline="30000" dirty="0" smtClean="0"/>
              <a:t>.</a:t>
            </a:r>
            <a:endParaRPr lang="it-IT" sz="4000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291630" y="254000"/>
            <a:ext cx="8626592" cy="1200329"/>
          </a:xfrm>
          <a:prstGeom prst="rect">
            <a:avLst/>
          </a:prstGeom>
          <a:solidFill>
            <a:srgbClr val="EDEDED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3600" b="1" dirty="0" smtClean="0">
                <a:solidFill>
                  <a:srgbClr val="FF0000"/>
                </a:solidFill>
              </a:rPr>
              <a:t>AUTOLOGOUS MICROFRAGMENTED ADIPOSE TISSUE (TAAM) INJECTION</a:t>
            </a:r>
            <a:endParaRPr lang="it-IT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/>
          </p:cNvSpPr>
          <p:nvPr/>
        </p:nvSpPr>
        <p:spPr bwMode="auto">
          <a:xfrm>
            <a:off x="2209800" y="1067952"/>
            <a:ext cx="4953000" cy="726351"/>
          </a:xfrm>
          <a:prstGeom prst="rect">
            <a:avLst/>
          </a:prstGeom>
          <a:solidFill>
            <a:srgbClr val="FFFFFF"/>
          </a:solidFill>
          <a:ln w="12700" cap="flat" cmpd="sng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lIns="54863" tIns="54863" rIns="54863" bIns="54863">
            <a:prstTxWarp prst="textNoShape">
              <a:avLst/>
            </a:prstTxWarp>
            <a:spAutoFit/>
          </a:bodyPr>
          <a:lstStyle/>
          <a:p>
            <a:pPr algn="ctr">
              <a:spcBef>
                <a:spcPts val="2400"/>
              </a:spcBef>
            </a:pPr>
            <a:r>
              <a:rPr lang="it-IT" sz="4000" dirty="0">
                <a:solidFill>
                  <a:srgbClr val="FF3300"/>
                </a:solidFill>
                <a:latin typeface="Times New Roman" pitchFamily="-101" charset="0"/>
                <a:ea typeface="Times New Roman" pitchFamily="-101" charset="0"/>
                <a:cs typeface="Times New Roman" pitchFamily="-101" charset="0"/>
                <a:sym typeface="Times New Roman" pitchFamily="-101" charset="0"/>
              </a:rPr>
              <a:t>LIPOGEMS - TAAM</a:t>
            </a:r>
            <a:endParaRPr lang="it-IT" dirty="0">
              <a:latin typeface="Times New Roman" pitchFamily="-101" charset="0"/>
              <a:ea typeface="Times New Roman" pitchFamily="-101" charset="0"/>
              <a:cs typeface="Times New Roman" pitchFamily="-101" charset="0"/>
              <a:sym typeface="Times New Roman" pitchFamily="-101" charset="0"/>
            </a:endParaRPr>
          </a:p>
        </p:txBody>
      </p:sp>
      <p:pic>
        <p:nvPicPr>
          <p:cNvPr id="20483" name="Picture 3" descr="image16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6459" y="1969296"/>
            <a:ext cx="3648075" cy="1128214"/>
          </a:xfrm>
          <a:prstGeom prst="rect">
            <a:avLst/>
          </a:prstGeom>
          <a:noFill/>
          <a:ln w="12700" cap="flat" cmpd="sng">
            <a:noFill/>
            <a:prstDash val="solid"/>
            <a:miter lim="0"/>
            <a:headEnd type="none" w="med" len="med"/>
            <a:tailEnd type="none" w="med" len="med"/>
          </a:ln>
          <a:effectLst/>
        </p:spPr>
      </p:pic>
      <p:pic>
        <p:nvPicPr>
          <p:cNvPr id="20484" name="Picture 4" descr="image17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88459" y="1985829"/>
            <a:ext cx="3611563" cy="1121206"/>
          </a:xfrm>
          <a:prstGeom prst="rect">
            <a:avLst/>
          </a:prstGeom>
          <a:noFill/>
          <a:ln w="12700" cap="flat" cmpd="sng">
            <a:noFill/>
            <a:prstDash val="solid"/>
            <a:miter lim="0"/>
            <a:headEnd type="none" w="med" len="med"/>
            <a:tailEnd type="none" w="med" len="med"/>
          </a:ln>
          <a:effectLst/>
        </p:spPr>
      </p:pic>
      <p:sp>
        <p:nvSpPr>
          <p:cNvPr id="6" name="Rettangolo 5"/>
          <p:cNvSpPr/>
          <p:nvPr/>
        </p:nvSpPr>
        <p:spPr>
          <a:xfrm>
            <a:off x="131028" y="3287196"/>
            <a:ext cx="8869351" cy="1600436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r>
              <a:rPr lang="it-IT" sz="1400" dirty="0" smtClean="0"/>
              <a:t>The </a:t>
            </a:r>
            <a:r>
              <a:rPr lang="it-IT" sz="1400" dirty="0" err="1" smtClean="0"/>
              <a:t>Lipogems</a:t>
            </a:r>
            <a:r>
              <a:rPr lang="it-IT" sz="1400" dirty="0" smtClean="0"/>
              <a:t> </a:t>
            </a:r>
            <a:r>
              <a:rPr lang="it-IT" sz="1400" dirty="0" err="1" smtClean="0"/>
              <a:t>product</a:t>
            </a:r>
            <a:r>
              <a:rPr lang="it-IT" sz="1400" dirty="0" smtClean="0"/>
              <a:t> </a:t>
            </a:r>
            <a:r>
              <a:rPr lang="it-IT" sz="1400" dirty="0" err="1" smtClean="0"/>
              <a:t>represents</a:t>
            </a:r>
            <a:r>
              <a:rPr lang="it-IT" sz="1400" dirty="0" smtClean="0"/>
              <a:t> a </a:t>
            </a:r>
            <a:r>
              <a:rPr lang="it-IT" sz="1400" b="1" dirty="0" err="1" smtClean="0"/>
              <a:t>biodynamic</a:t>
            </a:r>
            <a:r>
              <a:rPr lang="it-IT" sz="1400" b="1" dirty="0" smtClean="0"/>
              <a:t> filler </a:t>
            </a:r>
            <a:r>
              <a:rPr lang="it-IT" sz="1400" b="1" dirty="0" err="1" smtClean="0">
                <a:solidFill>
                  <a:srgbClr val="FF0000"/>
                </a:solidFill>
              </a:rPr>
              <a:t>containing</a:t>
            </a:r>
            <a:r>
              <a:rPr lang="it-IT" sz="1400" b="1" dirty="0" smtClean="0">
                <a:solidFill>
                  <a:srgbClr val="FF0000"/>
                </a:solidFill>
              </a:rPr>
              <a:t> </a:t>
            </a:r>
            <a:r>
              <a:rPr lang="it-IT" sz="1400" b="1" dirty="0" err="1" smtClean="0">
                <a:solidFill>
                  <a:srgbClr val="FF0000"/>
                </a:solidFill>
              </a:rPr>
              <a:t>intact</a:t>
            </a:r>
            <a:r>
              <a:rPr lang="it-IT" sz="1400" b="1" dirty="0" smtClean="0">
                <a:solidFill>
                  <a:srgbClr val="FF0000"/>
                </a:solidFill>
              </a:rPr>
              <a:t> </a:t>
            </a:r>
            <a:r>
              <a:rPr lang="it-IT" sz="1400" b="1" dirty="0" err="1" smtClean="0">
                <a:solidFill>
                  <a:srgbClr val="FF0000"/>
                </a:solidFill>
              </a:rPr>
              <a:t>vasculo-stromal</a:t>
            </a:r>
            <a:r>
              <a:rPr lang="it-IT" sz="1400" b="1" dirty="0" smtClean="0">
                <a:solidFill>
                  <a:srgbClr val="FF0000"/>
                </a:solidFill>
              </a:rPr>
              <a:t> </a:t>
            </a:r>
            <a:r>
              <a:rPr lang="it-IT" sz="1400" b="1" dirty="0" err="1" smtClean="0">
                <a:solidFill>
                  <a:srgbClr val="FF0000"/>
                </a:solidFill>
              </a:rPr>
              <a:t>niches</a:t>
            </a:r>
            <a:r>
              <a:rPr lang="it-IT" sz="1400" b="1" dirty="0" smtClean="0">
                <a:solidFill>
                  <a:srgbClr val="FF0000"/>
                </a:solidFill>
              </a:rPr>
              <a:t> </a:t>
            </a:r>
            <a:r>
              <a:rPr lang="it-IT" sz="1400" b="1" dirty="0" err="1" smtClean="0">
                <a:solidFill>
                  <a:srgbClr val="FF0000"/>
                </a:solidFill>
              </a:rPr>
              <a:t>rich</a:t>
            </a:r>
            <a:r>
              <a:rPr lang="it-IT" sz="1400" b="1" dirty="0" smtClean="0">
                <a:solidFill>
                  <a:srgbClr val="FF0000"/>
                </a:solidFill>
              </a:rPr>
              <a:t> in </a:t>
            </a:r>
            <a:r>
              <a:rPr lang="it-IT" sz="1400" b="1" dirty="0" err="1" smtClean="0">
                <a:solidFill>
                  <a:srgbClr val="FF0000"/>
                </a:solidFill>
              </a:rPr>
              <a:t>pericytes</a:t>
            </a:r>
            <a:r>
              <a:rPr lang="it-IT" sz="1400" dirty="0" smtClean="0"/>
              <a:t>, </a:t>
            </a:r>
            <a:r>
              <a:rPr lang="it-IT" sz="1400" dirty="0" err="1" smtClean="0"/>
              <a:t>without</a:t>
            </a:r>
            <a:r>
              <a:rPr lang="it-IT" sz="1400" dirty="0" smtClean="0"/>
              <a:t> </a:t>
            </a:r>
            <a:r>
              <a:rPr lang="it-IT" sz="1400" dirty="0" err="1" smtClean="0"/>
              <a:t>any</a:t>
            </a:r>
            <a:r>
              <a:rPr lang="it-IT" sz="1400" dirty="0" smtClean="0"/>
              <a:t> loss </a:t>
            </a:r>
            <a:r>
              <a:rPr lang="it-IT" sz="1400" dirty="0" err="1" smtClean="0"/>
              <a:t>of</a:t>
            </a:r>
            <a:r>
              <a:rPr lang="it-IT" sz="1400" dirty="0" smtClean="0"/>
              <a:t> the </a:t>
            </a:r>
            <a:r>
              <a:rPr lang="it-IT" sz="1400" dirty="0" err="1" smtClean="0"/>
              <a:t>architecture</a:t>
            </a:r>
            <a:r>
              <a:rPr lang="it-IT" sz="1400" dirty="0" smtClean="0"/>
              <a:t> and </a:t>
            </a:r>
            <a:r>
              <a:rPr lang="it-IT" sz="1400" dirty="0" err="1" smtClean="0"/>
              <a:t>vitality</a:t>
            </a:r>
            <a:r>
              <a:rPr lang="it-IT" sz="1400" dirty="0" smtClean="0"/>
              <a:t> </a:t>
            </a:r>
            <a:r>
              <a:rPr lang="it-IT" sz="1400" dirty="0" err="1" smtClean="0"/>
              <a:t>of</a:t>
            </a:r>
            <a:r>
              <a:rPr lang="it-IT" sz="1400" dirty="0" smtClean="0"/>
              <a:t> </a:t>
            </a:r>
            <a:r>
              <a:rPr lang="it-IT" sz="1400" dirty="0" err="1" smtClean="0"/>
              <a:t>its</a:t>
            </a:r>
            <a:r>
              <a:rPr lang="it-IT" sz="1400" dirty="0" smtClean="0"/>
              <a:t> </a:t>
            </a:r>
            <a:r>
              <a:rPr lang="it-IT" sz="1400" dirty="0" err="1" smtClean="0"/>
              <a:t>cellular</a:t>
            </a:r>
            <a:r>
              <a:rPr lang="it-IT" sz="1400" dirty="0" smtClean="0"/>
              <a:t> </a:t>
            </a:r>
            <a:r>
              <a:rPr lang="it-IT" sz="1400" dirty="0" err="1" smtClean="0"/>
              <a:t>elements</a:t>
            </a:r>
            <a:r>
              <a:rPr lang="it-IT" sz="1400" dirty="0" smtClean="0"/>
              <a:t>. The </a:t>
            </a:r>
            <a:r>
              <a:rPr lang="it-IT" sz="1400" dirty="0" err="1" smtClean="0"/>
              <a:t>purpose</a:t>
            </a:r>
            <a:r>
              <a:rPr lang="it-IT" sz="1400" dirty="0" smtClean="0"/>
              <a:t> </a:t>
            </a:r>
            <a:r>
              <a:rPr lang="it-IT" sz="1400" dirty="0" err="1" smtClean="0"/>
              <a:t>of</a:t>
            </a:r>
            <a:r>
              <a:rPr lang="it-IT" sz="1400" dirty="0" smtClean="0"/>
              <a:t> the </a:t>
            </a:r>
            <a:r>
              <a:rPr lang="it-IT" sz="1400" b="1" dirty="0" err="1" smtClean="0">
                <a:solidFill>
                  <a:schemeClr val="accent1"/>
                </a:solidFill>
              </a:rPr>
              <a:t>pericyte</a:t>
            </a:r>
            <a:r>
              <a:rPr lang="it-IT" sz="1400" dirty="0" smtClean="0"/>
              <a:t> </a:t>
            </a:r>
            <a:r>
              <a:rPr lang="it-IT" sz="1400" dirty="0" err="1" smtClean="0"/>
              <a:t>is</a:t>
            </a:r>
            <a:r>
              <a:rPr lang="it-IT" sz="1400" dirty="0" smtClean="0"/>
              <a:t> </a:t>
            </a:r>
            <a:r>
              <a:rPr lang="it-IT" sz="1400" b="1" dirty="0" err="1" smtClean="0"/>
              <a:t>not</a:t>
            </a:r>
            <a:r>
              <a:rPr lang="it-IT" sz="1400" dirty="0" smtClean="0"/>
              <a:t> </a:t>
            </a:r>
            <a:r>
              <a:rPr lang="it-IT" sz="1400" dirty="0" err="1" smtClean="0"/>
              <a:t>that</a:t>
            </a:r>
            <a:r>
              <a:rPr lang="it-IT" sz="1400" dirty="0" smtClean="0"/>
              <a:t> </a:t>
            </a:r>
            <a:r>
              <a:rPr lang="it-IT" sz="1400" dirty="0" err="1" smtClean="0"/>
              <a:t>of</a:t>
            </a:r>
            <a:r>
              <a:rPr lang="it-IT" sz="1400" dirty="0" smtClean="0"/>
              <a:t> </a:t>
            </a:r>
            <a:r>
              <a:rPr lang="it-IT" sz="1400" b="1" dirty="0" err="1" smtClean="0"/>
              <a:t>transdifferentiation</a:t>
            </a:r>
            <a:r>
              <a:rPr lang="it-IT" sz="1400" dirty="0" smtClean="0"/>
              <a:t>, </a:t>
            </a:r>
            <a:r>
              <a:rPr lang="it-IT" sz="1400" dirty="0" err="1" smtClean="0"/>
              <a:t>which</a:t>
            </a:r>
            <a:r>
              <a:rPr lang="it-IT" sz="1400" dirty="0" smtClean="0"/>
              <a:t> </a:t>
            </a:r>
            <a:r>
              <a:rPr lang="it-IT" sz="1400" dirty="0" err="1" smtClean="0"/>
              <a:t>is</a:t>
            </a:r>
            <a:r>
              <a:rPr lang="it-IT" sz="1400" dirty="0" smtClean="0"/>
              <a:t> </a:t>
            </a:r>
            <a:r>
              <a:rPr lang="it-IT" sz="1400" dirty="0" err="1" smtClean="0"/>
              <a:t>absent</a:t>
            </a:r>
            <a:r>
              <a:rPr lang="it-IT" sz="1400" dirty="0" smtClean="0"/>
              <a:t>, </a:t>
            </a:r>
            <a:r>
              <a:rPr lang="it-IT" sz="1400" dirty="0" err="1" smtClean="0"/>
              <a:t>but</a:t>
            </a:r>
            <a:r>
              <a:rPr lang="it-IT" sz="1400" dirty="0" smtClean="0"/>
              <a:t> </a:t>
            </a:r>
            <a:r>
              <a:rPr lang="it-IT" sz="1400" dirty="0" err="1" smtClean="0"/>
              <a:t>is</a:t>
            </a:r>
            <a:r>
              <a:rPr lang="it-IT" sz="1400" dirty="0" smtClean="0"/>
              <a:t> </a:t>
            </a:r>
            <a:r>
              <a:rPr lang="it-IT" sz="1400" dirty="0" err="1" smtClean="0"/>
              <a:t>to</a:t>
            </a:r>
            <a:r>
              <a:rPr lang="it-IT" sz="1400" dirty="0" smtClean="0"/>
              <a:t> </a:t>
            </a:r>
            <a:r>
              <a:rPr lang="it-IT" sz="1400" dirty="0" err="1" smtClean="0">
                <a:solidFill>
                  <a:srgbClr val="FF0000"/>
                </a:solidFill>
              </a:rPr>
              <a:t>promote</a:t>
            </a:r>
            <a:r>
              <a:rPr lang="it-IT" sz="1400" dirty="0" smtClean="0">
                <a:solidFill>
                  <a:srgbClr val="FF0000"/>
                </a:solidFill>
              </a:rPr>
              <a:t> a </a:t>
            </a:r>
            <a:r>
              <a:rPr lang="it-IT" sz="1400" dirty="0" err="1" smtClean="0">
                <a:solidFill>
                  <a:srgbClr val="FF0000"/>
                </a:solidFill>
              </a:rPr>
              <a:t>microenvironment</a:t>
            </a:r>
            <a:r>
              <a:rPr lang="it-IT" sz="1400" dirty="0" smtClean="0">
                <a:solidFill>
                  <a:srgbClr val="FF0000"/>
                </a:solidFill>
              </a:rPr>
              <a:t> </a:t>
            </a:r>
            <a:r>
              <a:rPr lang="it-IT" sz="1400" dirty="0" err="1" smtClean="0">
                <a:solidFill>
                  <a:srgbClr val="FF0000"/>
                </a:solidFill>
              </a:rPr>
              <a:t>that</a:t>
            </a:r>
            <a:r>
              <a:rPr lang="it-IT" sz="1400" dirty="0" smtClean="0">
                <a:solidFill>
                  <a:srgbClr val="FF0000"/>
                </a:solidFill>
              </a:rPr>
              <a:t> </a:t>
            </a:r>
            <a:r>
              <a:rPr lang="it-IT" sz="1400" dirty="0" err="1" smtClean="0">
                <a:solidFill>
                  <a:srgbClr val="FF0000"/>
                </a:solidFill>
              </a:rPr>
              <a:t>allows</a:t>
            </a:r>
            <a:r>
              <a:rPr lang="it-IT" sz="1400" dirty="0" smtClean="0">
                <a:solidFill>
                  <a:srgbClr val="FF0000"/>
                </a:solidFill>
              </a:rPr>
              <a:t> the </a:t>
            </a:r>
            <a:r>
              <a:rPr lang="it-IT" sz="1400" dirty="0" err="1" smtClean="0">
                <a:solidFill>
                  <a:srgbClr val="FF0000"/>
                </a:solidFill>
              </a:rPr>
              <a:t>natural</a:t>
            </a:r>
            <a:r>
              <a:rPr lang="it-IT" sz="1400" dirty="0" smtClean="0">
                <a:solidFill>
                  <a:srgbClr val="FF0000"/>
                </a:solidFill>
              </a:rPr>
              <a:t> </a:t>
            </a:r>
            <a:r>
              <a:rPr lang="it-IT" sz="1400" dirty="0" err="1" smtClean="0">
                <a:solidFill>
                  <a:srgbClr val="FF0000"/>
                </a:solidFill>
              </a:rPr>
              <a:t>inclination</a:t>
            </a:r>
            <a:r>
              <a:rPr lang="it-IT" sz="1400" dirty="0" smtClean="0">
                <a:solidFill>
                  <a:srgbClr val="FF0000"/>
                </a:solidFill>
              </a:rPr>
              <a:t> </a:t>
            </a:r>
            <a:r>
              <a:rPr lang="it-IT" sz="1400" dirty="0" err="1" smtClean="0">
                <a:solidFill>
                  <a:srgbClr val="FF0000"/>
                </a:solidFill>
              </a:rPr>
              <a:t>of</a:t>
            </a:r>
            <a:r>
              <a:rPr lang="it-IT" sz="1400" dirty="0" smtClean="0">
                <a:solidFill>
                  <a:srgbClr val="FF0000"/>
                </a:solidFill>
              </a:rPr>
              <a:t> the </a:t>
            </a:r>
            <a:r>
              <a:rPr lang="it-IT" sz="1400" dirty="0" err="1" smtClean="0">
                <a:solidFill>
                  <a:srgbClr val="FF0000"/>
                </a:solidFill>
              </a:rPr>
              <a:t>receiving</a:t>
            </a:r>
            <a:r>
              <a:rPr lang="it-IT" sz="1400" dirty="0" smtClean="0">
                <a:solidFill>
                  <a:srgbClr val="FF0000"/>
                </a:solidFill>
              </a:rPr>
              <a:t> </a:t>
            </a:r>
            <a:r>
              <a:rPr lang="it-IT" sz="1400" dirty="0" err="1" smtClean="0">
                <a:solidFill>
                  <a:srgbClr val="FF0000"/>
                </a:solidFill>
              </a:rPr>
              <a:t>tissue</a:t>
            </a:r>
            <a:r>
              <a:rPr lang="it-IT" sz="1400" dirty="0" smtClean="0">
                <a:solidFill>
                  <a:srgbClr val="FF0000"/>
                </a:solidFill>
              </a:rPr>
              <a:t> </a:t>
            </a:r>
            <a:r>
              <a:rPr lang="it-IT" sz="1400" dirty="0" err="1" smtClean="0">
                <a:solidFill>
                  <a:srgbClr val="FF0000"/>
                </a:solidFill>
              </a:rPr>
              <a:t>to</a:t>
            </a:r>
            <a:r>
              <a:rPr lang="it-IT" sz="1400" dirty="0" smtClean="0">
                <a:solidFill>
                  <a:srgbClr val="FF0000"/>
                </a:solidFill>
              </a:rPr>
              <a:t> </a:t>
            </a:r>
            <a:r>
              <a:rPr lang="it-IT" sz="1400" dirty="0" err="1" smtClean="0">
                <a:solidFill>
                  <a:srgbClr val="FF0000"/>
                </a:solidFill>
              </a:rPr>
              <a:t>self-heal</a:t>
            </a:r>
            <a:r>
              <a:rPr lang="it-IT" sz="1400" dirty="0" smtClean="0"/>
              <a:t> </a:t>
            </a:r>
            <a:r>
              <a:rPr lang="it-IT" sz="1400" dirty="0" err="1" smtClean="0"/>
              <a:t>to</a:t>
            </a:r>
            <a:r>
              <a:rPr lang="it-IT" sz="1400" dirty="0" smtClean="0"/>
              <a:t> emerge.</a:t>
            </a:r>
          </a:p>
          <a:p>
            <a:endParaRPr lang="it-IT" sz="1400" dirty="0" smtClean="0"/>
          </a:p>
          <a:p>
            <a:r>
              <a:rPr lang="it-IT" sz="1400" dirty="0" smtClean="0"/>
              <a:t>The </a:t>
            </a:r>
            <a:r>
              <a:rPr lang="it-IT" sz="1400" dirty="0" err="1" smtClean="0"/>
              <a:t>pericytes</a:t>
            </a:r>
            <a:r>
              <a:rPr lang="it-IT" sz="1400" dirty="0" smtClean="0"/>
              <a:t> and the </a:t>
            </a:r>
            <a:r>
              <a:rPr lang="it-IT" sz="1400" dirty="0" err="1" smtClean="0"/>
              <a:t>cells</a:t>
            </a:r>
            <a:r>
              <a:rPr lang="it-IT" sz="1400" dirty="0" smtClean="0"/>
              <a:t> </a:t>
            </a:r>
            <a:r>
              <a:rPr lang="it-IT" sz="1400" dirty="0" err="1" smtClean="0"/>
              <a:t>derived</a:t>
            </a:r>
            <a:r>
              <a:rPr lang="it-IT" sz="1400" dirty="0" smtClean="0"/>
              <a:t> </a:t>
            </a:r>
            <a:r>
              <a:rPr lang="it-IT" sz="1400" dirty="0" err="1" smtClean="0"/>
              <a:t>from</a:t>
            </a:r>
            <a:r>
              <a:rPr lang="it-IT" sz="1400" dirty="0" smtClean="0"/>
              <a:t> </a:t>
            </a:r>
            <a:r>
              <a:rPr lang="it-IT" sz="1400" dirty="0" err="1" smtClean="0"/>
              <a:t>them</a:t>
            </a:r>
            <a:r>
              <a:rPr lang="it-IT" sz="1400" dirty="0" smtClean="0"/>
              <a:t> </a:t>
            </a:r>
            <a:r>
              <a:rPr lang="it-IT" sz="1400" dirty="0" err="1" smtClean="0"/>
              <a:t>therefore</a:t>
            </a:r>
            <a:r>
              <a:rPr lang="it-IT" sz="1400" dirty="0" smtClean="0"/>
              <a:t> do </a:t>
            </a:r>
            <a:r>
              <a:rPr lang="it-IT" sz="1400" dirty="0" err="1" smtClean="0"/>
              <a:t>not</a:t>
            </a:r>
            <a:r>
              <a:rPr lang="it-IT" sz="1400" dirty="0" smtClean="0"/>
              <a:t> </a:t>
            </a:r>
            <a:r>
              <a:rPr lang="it-IT" sz="1400" dirty="0" err="1" smtClean="0"/>
              <a:t>represent</a:t>
            </a:r>
            <a:r>
              <a:rPr lang="it-IT" sz="1400" dirty="0" smtClean="0"/>
              <a:t> </a:t>
            </a:r>
            <a:r>
              <a:rPr lang="it-IT" sz="1400" dirty="0" err="1" smtClean="0"/>
              <a:t>elements</a:t>
            </a:r>
            <a:r>
              <a:rPr lang="it-IT" sz="1400" dirty="0" smtClean="0"/>
              <a:t> </a:t>
            </a:r>
            <a:r>
              <a:rPr lang="it-IT" sz="1400" dirty="0" err="1" smtClean="0"/>
              <a:t>capable</a:t>
            </a:r>
            <a:r>
              <a:rPr lang="it-IT" sz="1400" dirty="0" smtClean="0"/>
              <a:t> </a:t>
            </a:r>
            <a:r>
              <a:rPr lang="it-IT" sz="1400" dirty="0" err="1" smtClean="0"/>
              <a:t>of</a:t>
            </a:r>
            <a:r>
              <a:rPr lang="it-IT" sz="1400" dirty="0" smtClean="0"/>
              <a:t> </a:t>
            </a:r>
            <a:r>
              <a:rPr lang="it-IT" sz="1400" dirty="0" err="1" smtClean="0"/>
              <a:t>assuming</a:t>
            </a:r>
            <a:r>
              <a:rPr lang="it-IT" sz="1400" dirty="0" smtClean="0"/>
              <a:t> </a:t>
            </a:r>
            <a:r>
              <a:rPr lang="it-IT" sz="1400" dirty="0" err="1" smtClean="0"/>
              <a:t>phenotypic</a:t>
            </a:r>
            <a:r>
              <a:rPr lang="it-IT" sz="1400" dirty="0" smtClean="0"/>
              <a:t> </a:t>
            </a:r>
            <a:r>
              <a:rPr lang="it-IT" sz="1400" dirty="0" err="1" smtClean="0"/>
              <a:t>orientations</a:t>
            </a:r>
            <a:r>
              <a:rPr lang="it-IT" sz="1400" dirty="0" smtClean="0"/>
              <a:t> </a:t>
            </a:r>
            <a:r>
              <a:rPr lang="it-IT" sz="1400" dirty="0" err="1" smtClean="0"/>
              <a:t>different</a:t>
            </a:r>
            <a:r>
              <a:rPr lang="it-IT" sz="1400" dirty="0" smtClean="0"/>
              <a:t> </a:t>
            </a:r>
            <a:r>
              <a:rPr lang="it-IT" sz="1400" dirty="0" err="1" smtClean="0"/>
              <a:t>from</a:t>
            </a:r>
            <a:r>
              <a:rPr lang="it-IT" sz="1400" dirty="0" smtClean="0"/>
              <a:t> </a:t>
            </a:r>
            <a:r>
              <a:rPr lang="it-IT" sz="1400" dirty="0" err="1" smtClean="0"/>
              <a:t>those</a:t>
            </a:r>
            <a:r>
              <a:rPr lang="it-IT" sz="1400" dirty="0" smtClean="0"/>
              <a:t> </a:t>
            </a:r>
            <a:r>
              <a:rPr lang="it-IT" sz="1400" dirty="0" err="1" smtClean="0"/>
              <a:t>of</a:t>
            </a:r>
            <a:r>
              <a:rPr lang="it-IT" sz="1400" dirty="0" smtClean="0"/>
              <a:t> the </a:t>
            </a:r>
            <a:r>
              <a:rPr lang="it-IT" sz="1400" dirty="0" err="1" smtClean="0"/>
              <a:t>starting</a:t>
            </a:r>
            <a:r>
              <a:rPr lang="it-IT" sz="1400" dirty="0" smtClean="0"/>
              <a:t> </a:t>
            </a:r>
            <a:r>
              <a:rPr lang="it-IT" sz="1400" dirty="0" err="1" smtClean="0"/>
              <a:t>tissues</a:t>
            </a:r>
            <a:r>
              <a:rPr lang="it-IT" sz="1400" dirty="0" smtClean="0"/>
              <a:t>, </a:t>
            </a:r>
            <a:r>
              <a:rPr lang="it-IT" sz="1400" dirty="0" err="1" smtClean="0"/>
              <a:t>but</a:t>
            </a:r>
            <a:r>
              <a:rPr lang="it-IT" sz="1400" dirty="0" smtClean="0"/>
              <a:t> </a:t>
            </a:r>
            <a:r>
              <a:rPr lang="it-IT" sz="1400" dirty="0" err="1" smtClean="0"/>
              <a:t>they</a:t>
            </a:r>
            <a:r>
              <a:rPr lang="it-IT" sz="1400" dirty="0" smtClean="0"/>
              <a:t> </a:t>
            </a:r>
            <a:r>
              <a:rPr lang="it-IT" sz="1400" dirty="0" err="1" smtClean="0"/>
              <a:t>actually</a:t>
            </a:r>
            <a:r>
              <a:rPr lang="it-IT" sz="1400" dirty="0" smtClean="0"/>
              <a:t> </a:t>
            </a:r>
            <a:r>
              <a:rPr lang="it-IT" sz="1400" dirty="0" err="1" smtClean="0"/>
              <a:t>become</a:t>
            </a:r>
            <a:r>
              <a:rPr lang="it-IT" sz="1400" dirty="0" smtClean="0"/>
              <a:t> </a:t>
            </a:r>
            <a:r>
              <a:rPr lang="it-IT" sz="1400" b="1" dirty="0" err="1" smtClean="0">
                <a:solidFill>
                  <a:srgbClr val="0000FF"/>
                </a:solidFill>
              </a:rPr>
              <a:t>facilitators</a:t>
            </a:r>
            <a:r>
              <a:rPr lang="it-IT" sz="1400" b="1" dirty="0" smtClean="0">
                <a:solidFill>
                  <a:srgbClr val="0000FF"/>
                </a:solidFill>
              </a:rPr>
              <a:t> </a:t>
            </a:r>
            <a:r>
              <a:rPr lang="it-IT" sz="1400" b="1" dirty="0" err="1" smtClean="0">
                <a:solidFill>
                  <a:srgbClr val="0000FF"/>
                </a:solidFill>
              </a:rPr>
              <a:t>of</a:t>
            </a:r>
            <a:r>
              <a:rPr lang="it-IT" sz="1400" b="1" dirty="0" smtClean="0">
                <a:solidFill>
                  <a:srgbClr val="0000FF"/>
                </a:solidFill>
              </a:rPr>
              <a:t> a </a:t>
            </a:r>
            <a:r>
              <a:rPr lang="it-IT" sz="1400" b="1" dirty="0" err="1" smtClean="0">
                <a:solidFill>
                  <a:srgbClr val="0000FF"/>
                </a:solidFill>
              </a:rPr>
              <a:t>self-healing</a:t>
            </a:r>
            <a:r>
              <a:rPr lang="it-IT" sz="1400" b="1" dirty="0" smtClean="0">
                <a:solidFill>
                  <a:srgbClr val="0000FF"/>
                </a:solidFill>
              </a:rPr>
              <a:t> </a:t>
            </a:r>
            <a:r>
              <a:rPr lang="it-IT" sz="1400" b="1" dirty="0" err="1" smtClean="0">
                <a:solidFill>
                  <a:srgbClr val="0000FF"/>
                </a:solidFill>
              </a:rPr>
              <a:t>process</a:t>
            </a:r>
            <a:endParaRPr lang="it-IT" sz="1400" b="1" dirty="0">
              <a:solidFill>
                <a:srgbClr val="0000FF"/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291631" y="254001"/>
            <a:ext cx="8626592" cy="830995"/>
          </a:xfrm>
          <a:prstGeom prst="rect">
            <a:avLst/>
          </a:prstGeom>
          <a:solidFill>
            <a:srgbClr val="EDEDED"/>
          </a:solidFill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it-IT" sz="2400" b="1" dirty="0" smtClean="0">
                <a:solidFill>
                  <a:srgbClr val="FF0000"/>
                </a:solidFill>
              </a:rPr>
              <a:t>AUTOLOGOUS MICROFRAGMENTED ADIPOSE TISSUE (TAAM) INJECTION</a:t>
            </a:r>
            <a:endParaRPr lang="it-IT" sz="2400" b="1" dirty="0">
              <a:solidFill>
                <a:srgbClr val="FF0000"/>
              </a:solidFill>
            </a:endParaRPr>
          </a:p>
        </p:txBody>
      </p:sp>
      <p:pic>
        <p:nvPicPr>
          <p:cNvPr id="8" name="Picture 3" descr="péri coloré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467155" y="1925849"/>
            <a:ext cx="1174508" cy="100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asellaDiTesto 8"/>
          <p:cNvSpPr txBox="1"/>
          <p:nvPr/>
        </p:nvSpPr>
        <p:spPr>
          <a:xfrm>
            <a:off x="612838" y="1577170"/>
            <a:ext cx="940503" cy="369330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it-IT" dirty="0" err="1" smtClean="0"/>
              <a:t>Pericyte</a:t>
            </a:r>
            <a:endParaRPr lang="it-IT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3"/>
          <p:cNvGrpSpPr>
            <a:grpSpLocks/>
          </p:cNvGrpSpPr>
          <p:nvPr/>
        </p:nvGrpSpPr>
        <p:grpSpPr bwMode="auto">
          <a:xfrm>
            <a:off x="254002" y="144468"/>
            <a:ext cx="935298" cy="581318"/>
            <a:chOff x="5520" y="3408"/>
            <a:chExt cx="716" cy="702"/>
          </a:xfrm>
        </p:grpSpPr>
        <p:pic>
          <p:nvPicPr>
            <p:cNvPr id="18" name="Picture 3" descr="Medaglia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544" y="3439"/>
              <a:ext cx="667" cy="6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" name="WordArt 8"/>
            <p:cNvSpPr>
              <a:spLocks noChangeArrowheads="1" noChangeShapeType="1" noTextEdit="1"/>
            </p:cNvSpPr>
            <p:nvPr/>
          </p:nvSpPr>
          <p:spPr bwMode="auto">
            <a:xfrm rot="-95650">
              <a:off x="5520" y="3408"/>
              <a:ext cx="716" cy="702"/>
            </a:xfrm>
            <a:prstGeom prst="rect">
              <a:avLst/>
            </a:prstGeom>
          </p:spPr>
          <p:txBody>
            <a:bodyPr spcFirstLastPara="1" wrap="none" fromWordArt="1">
              <a:prstTxWarp prst="textArchUp">
                <a:avLst>
                  <a:gd name="adj" fmla="val 6228642"/>
                </a:avLst>
              </a:prstTxWarp>
            </a:bodyPr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it-IT" sz="700" kern="10">
                  <a:ln w="9525">
                    <a:noFill/>
                    <a:round/>
                    <a:headEnd/>
                    <a:tailEnd/>
                  </a:ln>
                  <a:solidFill>
                    <a:prstClr val="black"/>
                  </a:solidFill>
                  <a:effectLst>
                    <a:outerShdw blurRad="38100" dist="38100" dir="2700000" algn="tl" rotWithShape="0">
                      <a:srgbClr val="000000">
                        <a:alpha val="43137"/>
                      </a:srgbClr>
                    </a:outerShdw>
                  </a:effectLst>
                  <a:latin typeface="Lucida Sans Unicode"/>
                  <a:ea typeface="Lucida Sans Unicode"/>
                  <a:cs typeface="Lucida Sans Unicode"/>
                </a:rPr>
                <a:t>Alma Mater University - Bologna</a:t>
              </a:r>
            </a:p>
          </p:txBody>
        </p:sp>
      </p:grpSp>
      <p:sp>
        <p:nvSpPr>
          <p:cNvPr id="12" name="CasellaDiTesto 69"/>
          <p:cNvSpPr txBox="1">
            <a:spLocks noChangeArrowheads="1"/>
          </p:cNvSpPr>
          <p:nvPr/>
        </p:nvSpPr>
        <p:spPr bwMode="auto">
          <a:xfrm>
            <a:off x="2349508" y="133354"/>
            <a:ext cx="4639469" cy="541683"/>
          </a:xfrm>
          <a:prstGeom prst="rect">
            <a:avLst/>
          </a:prstGeom>
          <a:solidFill>
            <a:srgbClr val="AA021E"/>
          </a:solidFill>
          <a:ln w="9525">
            <a:noFill/>
            <a:miter lim="800000"/>
            <a:headEnd/>
            <a:tailEnd/>
          </a:ln>
        </p:spPr>
        <p:txBody>
          <a:bodyPr wrap="square" lIns="109723" tIns="54862" rIns="109723" bIns="54862">
            <a:prstTxWarp prst="textNoShape">
              <a:avLst/>
            </a:prstTxWarp>
            <a:spAutoFit/>
          </a:bodyPr>
          <a:lstStyle/>
          <a:p>
            <a:pPr algn="ctr" defTabSz="1096963"/>
            <a:r>
              <a:rPr lang="it-IT" sz="2800">
                <a:solidFill>
                  <a:srgbClr val="FFFFFF"/>
                </a:solidFill>
              </a:rPr>
              <a:t>SUGGESTED ALGORITHM</a:t>
            </a:r>
          </a:p>
        </p:txBody>
      </p:sp>
      <p:sp>
        <p:nvSpPr>
          <p:cNvPr id="13" name="CasellaDiTesto 12"/>
          <p:cNvSpPr txBox="1"/>
          <p:nvPr/>
        </p:nvSpPr>
        <p:spPr>
          <a:xfrm>
            <a:off x="1578903" y="618094"/>
            <a:ext cx="63994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 smtClean="0"/>
              <a:t>1° </a:t>
            </a:r>
            <a:r>
              <a:rPr lang="it-IT" sz="2800" b="1" dirty="0" err="1" smtClean="0"/>
              <a:t>step</a:t>
            </a:r>
            <a:r>
              <a:rPr lang="it-IT" sz="2800" dirty="0" smtClean="0"/>
              <a:t>: </a:t>
            </a:r>
            <a:r>
              <a:rPr lang="it-IT" sz="2800" dirty="0" err="1" smtClean="0"/>
              <a:t>Sanitization</a:t>
            </a:r>
            <a:r>
              <a:rPr lang="it-IT" sz="2800" dirty="0" smtClean="0"/>
              <a:t> </a:t>
            </a:r>
            <a:r>
              <a:rPr lang="it-IT" sz="2800" dirty="0" err="1" smtClean="0"/>
              <a:t>of</a:t>
            </a:r>
            <a:r>
              <a:rPr lang="it-IT" sz="2800" dirty="0" smtClean="0"/>
              <a:t> </a:t>
            </a:r>
            <a:r>
              <a:rPr lang="it-IT" sz="2800" dirty="0" err="1" smtClean="0"/>
              <a:t>perianal</a:t>
            </a:r>
            <a:r>
              <a:rPr lang="it-IT" sz="2800" dirty="0" smtClean="0"/>
              <a:t> </a:t>
            </a:r>
            <a:r>
              <a:rPr lang="it-IT" sz="2800" dirty="0" err="1" smtClean="0"/>
              <a:t>sepsis</a:t>
            </a:r>
            <a:endParaRPr lang="it-IT" sz="2800" dirty="0"/>
          </a:p>
        </p:txBody>
      </p:sp>
      <p:sp>
        <p:nvSpPr>
          <p:cNvPr id="14" name="CasellaDiTesto 13"/>
          <p:cNvSpPr txBox="1"/>
          <p:nvPr/>
        </p:nvSpPr>
        <p:spPr>
          <a:xfrm>
            <a:off x="523107" y="1103392"/>
            <a:ext cx="81026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>
                <a:solidFill>
                  <a:srgbClr val="FF0000"/>
                </a:solidFill>
              </a:rPr>
              <a:t>Just </a:t>
            </a:r>
            <a:r>
              <a:rPr lang="it-IT" sz="2400" b="1" dirty="0" err="1" smtClean="0">
                <a:solidFill>
                  <a:srgbClr val="FF0000"/>
                </a:solidFill>
              </a:rPr>
              <a:t>seton</a:t>
            </a:r>
            <a:r>
              <a:rPr lang="it-IT" sz="2400" b="1" dirty="0" smtClean="0">
                <a:solidFill>
                  <a:srgbClr val="FF0000"/>
                </a:solidFill>
              </a:rPr>
              <a:t> </a:t>
            </a:r>
            <a:r>
              <a:rPr lang="it-IT" sz="2400" b="1" dirty="0" err="1" smtClean="0">
                <a:solidFill>
                  <a:srgbClr val="FF0000"/>
                </a:solidFill>
              </a:rPr>
              <a:t>placement</a:t>
            </a:r>
            <a:r>
              <a:rPr lang="it-IT" sz="2400" b="1" dirty="0" smtClean="0">
                <a:solidFill>
                  <a:srgbClr val="FF0000"/>
                </a:solidFill>
              </a:rPr>
              <a:t> ?</a:t>
            </a:r>
            <a:endParaRPr lang="it-IT" sz="2400" b="1" dirty="0">
              <a:solidFill>
                <a:srgbClr val="FF0000"/>
              </a:solidFill>
            </a:endParaRPr>
          </a:p>
        </p:txBody>
      </p:sp>
      <p:sp>
        <p:nvSpPr>
          <p:cNvPr id="45" name="Rettangolo 44"/>
          <p:cNvSpPr/>
          <p:nvPr/>
        </p:nvSpPr>
        <p:spPr>
          <a:xfrm>
            <a:off x="1949221" y="1697338"/>
            <a:ext cx="5378938" cy="331234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7" name="Trapezio 46"/>
          <p:cNvSpPr/>
          <p:nvPr/>
        </p:nvSpPr>
        <p:spPr>
          <a:xfrm>
            <a:off x="4306016" y="3778294"/>
            <a:ext cx="608618" cy="904398"/>
          </a:xfrm>
          <a:prstGeom prst="trapezoid">
            <a:avLst/>
          </a:prstGeom>
          <a:solidFill>
            <a:srgbClr val="D99694"/>
          </a:solidFill>
          <a:ln w="57150" cap="flat" cmpd="sng" algn="ctr">
            <a:solidFill>
              <a:srgbClr val="E43A5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48" name="Connettore 7 47"/>
          <p:cNvCxnSpPr/>
          <p:nvPr/>
        </p:nvCxnSpPr>
        <p:spPr>
          <a:xfrm rot="10800000">
            <a:off x="2235459" y="3476828"/>
            <a:ext cx="2679175" cy="1205864"/>
          </a:xfrm>
          <a:prstGeom prst="curvedConnector3">
            <a:avLst>
              <a:gd name="adj1" fmla="val 100820"/>
            </a:avLst>
          </a:prstGeom>
          <a:ln>
            <a:solidFill>
              <a:srgbClr val="E43A5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Connettore 7 48"/>
          <p:cNvCxnSpPr/>
          <p:nvPr/>
        </p:nvCxnSpPr>
        <p:spPr>
          <a:xfrm rot="10800000">
            <a:off x="4412681" y="3476828"/>
            <a:ext cx="2679175" cy="1205864"/>
          </a:xfrm>
          <a:prstGeom prst="curvedConnector3">
            <a:avLst>
              <a:gd name="adj1" fmla="val 100820"/>
            </a:avLst>
          </a:prstGeom>
          <a:ln>
            <a:solidFill>
              <a:srgbClr val="E43A52"/>
            </a:solidFill>
          </a:ln>
          <a:scene3d>
            <a:camera prst="orthographicFront">
              <a:rot lat="0" lon="10799999" rev="0"/>
            </a:camera>
            <a:lightRig rig="threePt" dir="t"/>
          </a:scene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Disco magnetico 49"/>
          <p:cNvSpPr/>
          <p:nvPr/>
        </p:nvSpPr>
        <p:spPr>
          <a:xfrm>
            <a:off x="4180528" y="3037190"/>
            <a:ext cx="897241" cy="1852760"/>
          </a:xfrm>
          <a:prstGeom prst="flowChartMagneticDisk">
            <a:avLst/>
          </a:prstGeom>
          <a:gradFill flip="none" rotWithShape="1">
            <a:gsLst>
              <a:gs pos="19000">
                <a:srgbClr val="D99694"/>
              </a:gs>
              <a:gs pos="100000">
                <a:srgbClr val="FFFFFF"/>
              </a:gs>
            </a:gsLst>
            <a:path path="rect">
              <a:fillToRect l="100000" t="100000"/>
            </a:path>
            <a:tileRect r="-100000" b="-100000"/>
          </a:gradFill>
          <a:ln>
            <a:solidFill>
              <a:srgbClr val="E43A5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1" name="Monitor 50"/>
          <p:cNvSpPr/>
          <p:nvPr/>
        </p:nvSpPr>
        <p:spPr>
          <a:xfrm rot="5400000">
            <a:off x="3705141" y="1589839"/>
            <a:ext cx="1797819" cy="2265064"/>
          </a:xfrm>
          <a:prstGeom prst="flowChartDisplay">
            <a:avLst/>
          </a:prstGeom>
          <a:gradFill flip="none" rotWithShape="1">
            <a:gsLst>
              <a:gs pos="0">
                <a:srgbClr val="FFD2BE"/>
              </a:gs>
              <a:gs pos="100000">
                <a:srgbClr val="FFFFFF"/>
              </a:gs>
              <a:gs pos="50000">
                <a:srgbClr val="FF959C"/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rgbClr val="FF959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52" name="Connettore 1 51"/>
          <p:cNvCxnSpPr/>
          <p:nvPr/>
        </p:nvCxnSpPr>
        <p:spPr>
          <a:xfrm rot="16200000" flipV="1">
            <a:off x="1525801" y="2767170"/>
            <a:ext cx="1331475" cy="87841"/>
          </a:xfrm>
          <a:prstGeom prst="line">
            <a:avLst/>
          </a:prstGeom>
          <a:ln>
            <a:solidFill>
              <a:srgbClr val="E43A5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Connettore 1 52"/>
          <p:cNvCxnSpPr/>
          <p:nvPr/>
        </p:nvCxnSpPr>
        <p:spPr>
          <a:xfrm rot="5400000" flipH="1" flipV="1">
            <a:off x="6426120" y="2792268"/>
            <a:ext cx="1331475" cy="37647"/>
          </a:xfrm>
          <a:prstGeom prst="line">
            <a:avLst/>
          </a:prstGeom>
          <a:ln>
            <a:solidFill>
              <a:srgbClr val="E43A5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Connettore 7 53"/>
          <p:cNvCxnSpPr/>
          <p:nvPr/>
        </p:nvCxnSpPr>
        <p:spPr>
          <a:xfrm>
            <a:off x="2147617" y="2132792"/>
            <a:ext cx="2032911" cy="1475928"/>
          </a:xfrm>
          <a:prstGeom prst="curvedConnector3">
            <a:avLst>
              <a:gd name="adj1" fmla="val 50000"/>
            </a:avLst>
          </a:prstGeom>
          <a:ln w="38100" cap="flat" cmpd="sng" algn="ctr">
            <a:solidFill>
              <a:schemeClr val="accent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Connettore 7 54"/>
          <p:cNvCxnSpPr/>
          <p:nvPr/>
        </p:nvCxnSpPr>
        <p:spPr>
          <a:xfrm flipH="1">
            <a:off x="5077769" y="2120231"/>
            <a:ext cx="2032911" cy="1475928"/>
          </a:xfrm>
          <a:prstGeom prst="curvedConnector3">
            <a:avLst>
              <a:gd name="adj1" fmla="val 50000"/>
            </a:avLst>
          </a:prstGeom>
          <a:ln w="38100" cap="flat" cmpd="sng" algn="ctr">
            <a:solidFill>
              <a:schemeClr val="accent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Memoria ad accesso diretto 55"/>
          <p:cNvSpPr/>
          <p:nvPr/>
        </p:nvSpPr>
        <p:spPr>
          <a:xfrm>
            <a:off x="3751021" y="4304663"/>
            <a:ext cx="305019" cy="353104"/>
          </a:xfrm>
          <a:prstGeom prst="flowChartMagneticDrum">
            <a:avLst/>
          </a:prstGeom>
          <a:solidFill>
            <a:srgbClr val="E64467"/>
          </a:solidFill>
          <a:scene3d>
            <a:camera prst="orthographicFront">
              <a:rot lat="0" lon="13199976" rev="0"/>
            </a:camera>
            <a:lightRig rig="threeP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7" name="Memoria ad accesso diretto 56"/>
          <p:cNvSpPr/>
          <p:nvPr/>
        </p:nvSpPr>
        <p:spPr>
          <a:xfrm>
            <a:off x="5189808" y="4317126"/>
            <a:ext cx="305019" cy="353104"/>
          </a:xfrm>
          <a:prstGeom prst="flowChartMagneticDrum">
            <a:avLst/>
          </a:prstGeom>
          <a:solidFill>
            <a:srgbClr val="E64467"/>
          </a:solidFill>
          <a:scene3d>
            <a:camera prst="orthographicFront">
              <a:rot lat="0" lon="19194000" rev="0"/>
            </a:camera>
            <a:lightRig rig="threeP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8" name="Interruzione 57"/>
          <p:cNvSpPr/>
          <p:nvPr/>
        </p:nvSpPr>
        <p:spPr>
          <a:xfrm>
            <a:off x="5077769" y="3608819"/>
            <a:ext cx="135959" cy="1061410"/>
          </a:xfrm>
          <a:prstGeom prst="flowChartTerminator">
            <a:avLst/>
          </a:prstGeom>
          <a:solidFill>
            <a:srgbClr val="C9537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9" name="Interruzione 58"/>
          <p:cNvSpPr/>
          <p:nvPr/>
        </p:nvSpPr>
        <p:spPr>
          <a:xfrm>
            <a:off x="4037341" y="3596158"/>
            <a:ext cx="143188" cy="1061410"/>
          </a:xfrm>
          <a:prstGeom prst="flowChartTerminator">
            <a:avLst/>
          </a:prstGeom>
          <a:solidFill>
            <a:srgbClr val="C9537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0" name="Fascicola 59"/>
          <p:cNvSpPr/>
          <p:nvPr/>
        </p:nvSpPr>
        <p:spPr>
          <a:xfrm rot="16200000">
            <a:off x="4211555" y="3756448"/>
            <a:ext cx="151909" cy="209225"/>
          </a:xfrm>
          <a:prstGeom prst="flowChartCollate">
            <a:avLst/>
          </a:prstGeom>
          <a:gradFill flip="none" rotWithShape="1">
            <a:gsLst>
              <a:gs pos="21000">
                <a:srgbClr val="FF959C"/>
              </a:gs>
              <a:gs pos="99000">
                <a:srgbClr val="FFFFFF"/>
              </a:gs>
              <a:gs pos="36000">
                <a:srgbClr val="FFD2BE"/>
              </a:gs>
              <a:gs pos="55000">
                <a:srgbClr val="FF0000"/>
              </a:gs>
              <a:gs pos="57000">
                <a:srgbClr val="FF0000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61" name="Fascicola 60"/>
          <p:cNvSpPr/>
          <p:nvPr/>
        </p:nvSpPr>
        <p:spPr>
          <a:xfrm rot="16200000">
            <a:off x="4410283" y="3756448"/>
            <a:ext cx="151909" cy="209225"/>
          </a:xfrm>
          <a:prstGeom prst="flowChartCollate">
            <a:avLst/>
          </a:prstGeom>
          <a:gradFill flip="none" rotWithShape="1">
            <a:gsLst>
              <a:gs pos="21000">
                <a:srgbClr val="FF959C"/>
              </a:gs>
              <a:gs pos="99000">
                <a:srgbClr val="FFFFFF"/>
              </a:gs>
              <a:gs pos="36000">
                <a:srgbClr val="FFD2BE"/>
              </a:gs>
              <a:gs pos="55000">
                <a:srgbClr val="FF0000"/>
              </a:gs>
              <a:gs pos="57000">
                <a:srgbClr val="FF0000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62" name="Fascicola 61"/>
          <p:cNvSpPr/>
          <p:nvPr/>
        </p:nvSpPr>
        <p:spPr>
          <a:xfrm rot="16200000">
            <a:off x="4619508" y="3761800"/>
            <a:ext cx="151909" cy="209225"/>
          </a:xfrm>
          <a:prstGeom prst="flowChartCollate">
            <a:avLst/>
          </a:prstGeom>
          <a:gradFill flip="none" rotWithShape="1">
            <a:gsLst>
              <a:gs pos="21000">
                <a:srgbClr val="FF959C"/>
              </a:gs>
              <a:gs pos="99000">
                <a:srgbClr val="FFFFFF"/>
              </a:gs>
              <a:gs pos="36000">
                <a:srgbClr val="FFD2BE"/>
              </a:gs>
              <a:gs pos="55000">
                <a:srgbClr val="FF0000"/>
              </a:gs>
              <a:gs pos="57000">
                <a:srgbClr val="FF0000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63" name="Fascicola 62"/>
          <p:cNvSpPr/>
          <p:nvPr/>
        </p:nvSpPr>
        <p:spPr>
          <a:xfrm rot="16200000">
            <a:off x="4862967" y="3727565"/>
            <a:ext cx="151909" cy="277694"/>
          </a:xfrm>
          <a:prstGeom prst="flowChartCollate">
            <a:avLst/>
          </a:prstGeom>
          <a:gradFill flip="none" rotWithShape="1">
            <a:gsLst>
              <a:gs pos="21000">
                <a:srgbClr val="FF959C"/>
              </a:gs>
              <a:gs pos="99000">
                <a:srgbClr val="FFFFFF"/>
              </a:gs>
              <a:gs pos="36000">
                <a:srgbClr val="FFD2BE"/>
              </a:gs>
              <a:gs pos="55000">
                <a:srgbClr val="FF0000"/>
              </a:gs>
              <a:gs pos="57000">
                <a:srgbClr val="FF0000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64" name="Figura a mano libera 63"/>
          <p:cNvSpPr/>
          <p:nvPr/>
        </p:nvSpPr>
        <p:spPr>
          <a:xfrm>
            <a:off x="4585076" y="3499786"/>
            <a:ext cx="1704414" cy="987662"/>
          </a:xfrm>
          <a:custGeom>
            <a:avLst/>
            <a:gdLst>
              <a:gd name="connsiteX0" fmla="*/ 0 w 2759914"/>
              <a:gd name="connsiteY0" fmla="*/ 1029876 h 1597736"/>
              <a:gd name="connsiteX1" fmla="*/ 1068354 w 2759914"/>
              <a:gd name="connsiteY1" fmla="*/ 989555 h 1597736"/>
              <a:gd name="connsiteX2" fmla="*/ 1562216 w 2759914"/>
              <a:gd name="connsiteY2" fmla="*/ 72243 h 1597736"/>
              <a:gd name="connsiteX3" fmla="*/ 2439072 w 2759914"/>
              <a:gd name="connsiteY3" fmla="*/ 556099 h 1597736"/>
              <a:gd name="connsiteX4" fmla="*/ 2680963 w 2759914"/>
              <a:gd name="connsiteY4" fmla="*/ 1412929 h 1597736"/>
              <a:gd name="connsiteX5" fmla="*/ 2751515 w 2759914"/>
              <a:gd name="connsiteY5" fmla="*/ 1574215 h 1597736"/>
              <a:gd name="connsiteX6" fmla="*/ 2731357 w 2759914"/>
              <a:gd name="connsiteY6" fmla="*/ 1554054 h 1597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59914" h="1597736">
                <a:moveTo>
                  <a:pt x="0" y="1029876"/>
                </a:moveTo>
                <a:cubicBezTo>
                  <a:pt x="403992" y="1089518"/>
                  <a:pt x="807985" y="1149160"/>
                  <a:pt x="1068354" y="989555"/>
                </a:cubicBezTo>
                <a:cubicBezTo>
                  <a:pt x="1328723" y="829950"/>
                  <a:pt x="1333763" y="144486"/>
                  <a:pt x="1562216" y="72243"/>
                </a:cubicBezTo>
                <a:cubicBezTo>
                  <a:pt x="1790669" y="0"/>
                  <a:pt x="2252614" y="332651"/>
                  <a:pt x="2439072" y="556099"/>
                </a:cubicBezTo>
                <a:cubicBezTo>
                  <a:pt x="2625530" y="779547"/>
                  <a:pt x="2628889" y="1243243"/>
                  <a:pt x="2680963" y="1412929"/>
                </a:cubicBezTo>
                <a:cubicBezTo>
                  <a:pt x="2733037" y="1582615"/>
                  <a:pt x="2743116" y="1550694"/>
                  <a:pt x="2751515" y="1574215"/>
                </a:cubicBezTo>
                <a:cubicBezTo>
                  <a:pt x="2759914" y="1597736"/>
                  <a:pt x="2731357" y="1554054"/>
                  <a:pt x="2731357" y="1554054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5" name="Figura a mano libera 64"/>
          <p:cNvSpPr/>
          <p:nvPr/>
        </p:nvSpPr>
        <p:spPr>
          <a:xfrm>
            <a:off x="5892174" y="2192250"/>
            <a:ext cx="1112425" cy="1489282"/>
          </a:xfrm>
          <a:custGeom>
            <a:avLst/>
            <a:gdLst>
              <a:gd name="connsiteX0" fmla="*/ 0 w 1801321"/>
              <a:gd name="connsiteY0" fmla="*/ 2409204 h 2409204"/>
              <a:gd name="connsiteX1" fmla="*/ 70552 w 1801321"/>
              <a:gd name="connsiteY1" fmla="*/ 2399124 h 2409204"/>
              <a:gd name="connsiteX2" fmla="*/ 141103 w 1801321"/>
              <a:gd name="connsiteY2" fmla="*/ 2378963 h 2409204"/>
              <a:gd name="connsiteX3" fmla="*/ 251970 w 1801321"/>
              <a:gd name="connsiteY3" fmla="*/ 2338642 h 2409204"/>
              <a:gd name="connsiteX4" fmla="*/ 322522 w 1801321"/>
              <a:gd name="connsiteY4" fmla="*/ 2288240 h 2409204"/>
              <a:gd name="connsiteX5" fmla="*/ 352758 w 1801321"/>
              <a:gd name="connsiteY5" fmla="*/ 2278160 h 2409204"/>
              <a:gd name="connsiteX6" fmla="*/ 393074 w 1801321"/>
              <a:gd name="connsiteY6" fmla="*/ 2217678 h 2409204"/>
              <a:gd name="connsiteX7" fmla="*/ 413231 w 1801321"/>
              <a:gd name="connsiteY7" fmla="*/ 2187437 h 2409204"/>
              <a:gd name="connsiteX8" fmla="*/ 443468 w 1801321"/>
              <a:gd name="connsiteY8" fmla="*/ 2157195 h 2409204"/>
              <a:gd name="connsiteX9" fmla="*/ 493862 w 1801321"/>
              <a:gd name="connsiteY9" fmla="*/ 2086633 h 2409204"/>
              <a:gd name="connsiteX10" fmla="*/ 514019 w 1801321"/>
              <a:gd name="connsiteY10" fmla="*/ 2046312 h 2409204"/>
              <a:gd name="connsiteX11" fmla="*/ 584571 w 1801321"/>
              <a:gd name="connsiteY11" fmla="*/ 1955588 h 2409204"/>
              <a:gd name="connsiteX12" fmla="*/ 594650 w 1801321"/>
              <a:gd name="connsiteY12" fmla="*/ 1925347 h 2409204"/>
              <a:gd name="connsiteX13" fmla="*/ 624886 w 1801321"/>
              <a:gd name="connsiteY13" fmla="*/ 1844705 h 2409204"/>
              <a:gd name="connsiteX14" fmla="*/ 655123 w 1801321"/>
              <a:gd name="connsiteY14" fmla="*/ 1824544 h 2409204"/>
              <a:gd name="connsiteX15" fmla="*/ 675280 w 1801321"/>
              <a:gd name="connsiteY15" fmla="*/ 1794303 h 2409204"/>
              <a:gd name="connsiteX16" fmla="*/ 665201 w 1801321"/>
              <a:gd name="connsiteY16" fmla="*/ 1663258 h 2409204"/>
              <a:gd name="connsiteX17" fmla="*/ 645044 w 1801321"/>
              <a:gd name="connsiteY17" fmla="*/ 1602776 h 2409204"/>
              <a:gd name="connsiteX18" fmla="*/ 655123 w 1801321"/>
              <a:gd name="connsiteY18" fmla="*/ 1522133 h 2409204"/>
              <a:gd name="connsiteX19" fmla="*/ 675280 w 1801321"/>
              <a:gd name="connsiteY19" fmla="*/ 1461651 h 2409204"/>
              <a:gd name="connsiteX20" fmla="*/ 685359 w 1801321"/>
              <a:gd name="connsiteY20" fmla="*/ 1229803 h 2409204"/>
              <a:gd name="connsiteX21" fmla="*/ 725674 w 1801321"/>
              <a:gd name="connsiteY21" fmla="*/ 1179401 h 2409204"/>
              <a:gd name="connsiteX22" fmla="*/ 745832 w 1801321"/>
              <a:gd name="connsiteY22" fmla="*/ 1139080 h 2409204"/>
              <a:gd name="connsiteX23" fmla="*/ 755911 w 1801321"/>
              <a:gd name="connsiteY23" fmla="*/ 1088678 h 2409204"/>
              <a:gd name="connsiteX24" fmla="*/ 765990 w 1801321"/>
              <a:gd name="connsiteY24" fmla="*/ 1058437 h 2409204"/>
              <a:gd name="connsiteX25" fmla="*/ 776068 w 1801321"/>
              <a:gd name="connsiteY25" fmla="*/ 967714 h 2409204"/>
              <a:gd name="connsiteX26" fmla="*/ 776068 w 1801321"/>
              <a:gd name="connsiteY26" fmla="*/ 796348 h 2409204"/>
              <a:gd name="connsiteX27" fmla="*/ 816384 w 1801321"/>
              <a:gd name="connsiteY27" fmla="*/ 735866 h 2409204"/>
              <a:gd name="connsiteX28" fmla="*/ 846620 w 1801321"/>
              <a:gd name="connsiteY28" fmla="*/ 715705 h 2409204"/>
              <a:gd name="connsiteX29" fmla="*/ 897014 w 1801321"/>
              <a:gd name="connsiteY29" fmla="*/ 624982 h 2409204"/>
              <a:gd name="connsiteX30" fmla="*/ 917172 w 1801321"/>
              <a:gd name="connsiteY30" fmla="*/ 584660 h 2409204"/>
              <a:gd name="connsiteX31" fmla="*/ 967566 w 1801321"/>
              <a:gd name="connsiteY31" fmla="*/ 524178 h 2409204"/>
              <a:gd name="connsiteX32" fmla="*/ 997802 w 1801321"/>
              <a:gd name="connsiteY32" fmla="*/ 514098 h 2409204"/>
              <a:gd name="connsiteX33" fmla="*/ 1138906 w 1801321"/>
              <a:gd name="connsiteY33" fmla="*/ 493937 h 2409204"/>
              <a:gd name="connsiteX34" fmla="*/ 1199378 w 1801321"/>
              <a:gd name="connsiteY34" fmla="*/ 554419 h 2409204"/>
              <a:gd name="connsiteX35" fmla="*/ 1290088 w 1801321"/>
              <a:gd name="connsiteY35" fmla="*/ 584660 h 2409204"/>
              <a:gd name="connsiteX36" fmla="*/ 1461427 w 1801321"/>
              <a:gd name="connsiteY36" fmla="*/ 574580 h 2409204"/>
              <a:gd name="connsiteX37" fmla="*/ 1531979 w 1801321"/>
              <a:gd name="connsiteY37" fmla="*/ 544339 h 2409204"/>
              <a:gd name="connsiteX38" fmla="*/ 1572294 w 1801321"/>
              <a:gd name="connsiteY38" fmla="*/ 534259 h 2409204"/>
              <a:gd name="connsiteX39" fmla="*/ 1652925 w 1801321"/>
              <a:gd name="connsiteY39" fmla="*/ 463696 h 2409204"/>
              <a:gd name="connsiteX40" fmla="*/ 1713398 w 1801321"/>
              <a:gd name="connsiteY40" fmla="*/ 362893 h 2409204"/>
              <a:gd name="connsiteX41" fmla="*/ 1763792 w 1801321"/>
              <a:gd name="connsiteY41" fmla="*/ 292330 h 2409204"/>
              <a:gd name="connsiteX42" fmla="*/ 1773871 w 1801321"/>
              <a:gd name="connsiteY42" fmla="*/ 241928 h 2409204"/>
              <a:gd name="connsiteX43" fmla="*/ 1783949 w 1801321"/>
              <a:gd name="connsiteY43" fmla="*/ 211687 h 2409204"/>
              <a:gd name="connsiteX44" fmla="*/ 1794028 w 1801321"/>
              <a:gd name="connsiteY44" fmla="*/ 171366 h 2409204"/>
              <a:gd name="connsiteX45" fmla="*/ 1783949 w 1801321"/>
              <a:gd name="connsiteY45" fmla="*/ 70562 h 2409204"/>
              <a:gd name="connsiteX46" fmla="*/ 1703319 w 1801321"/>
              <a:gd name="connsiteY46" fmla="*/ 20161 h 2409204"/>
              <a:gd name="connsiteX47" fmla="*/ 1673082 w 1801321"/>
              <a:gd name="connsiteY47" fmla="*/ 0 h 2409204"/>
              <a:gd name="connsiteX48" fmla="*/ 1380797 w 1801321"/>
              <a:gd name="connsiteY48" fmla="*/ 10080 h 2409204"/>
              <a:gd name="connsiteX49" fmla="*/ 1199378 w 1801321"/>
              <a:gd name="connsiteY49" fmla="*/ 30241 h 2409204"/>
              <a:gd name="connsiteX50" fmla="*/ 1078433 w 1801321"/>
              <a:gd name="connsiteY50" fmla="*/ 141125 h 2409204"/>
              <a:gd name="connsiteX51" fmla="*/ 1038117 w 1801321"/>
              <a:gd name="connsiteY51" fmla="*/ 191527 h 2409204"/>
              <a:gd name="connsiteX52" fmla="*/ 987723 w 1801321"/>
              <a:gd name="connsiteY52" fmla="*/ 262089 h 2409204"/>
              <a:gd name="connsiteX53" fmla="*/ 917172 w 1801321"/>
              <a:gd name="connsiteY53" fmla="*/ 322571 h 2409204"/>
              <a:gd name="connsiteX54" fmla="*/ 876856 w 1801321"/>
              <a:gd name="connsiteY54" fmla="*/ 383053 h 2409204"/>
              <a:gd name="connsiteX55" fmla="*/ 866778 w 1801321"/>
              <a:gd name="connsiteY55" fmla="*/ 413294 h 2409204"/>
              <a:gd name="connsiteX56" fmla="*/ 876856 w 1801321"/>
              <a:gd name="connsiteY56" fmla="*/ 453616 h 2409204"/>
              <a:gd name="connsiteX57" fmla="*/ 907093 w 1801321"/>
              <a:gd name="connsiteY57" fmla="*/ 463696 h 2409204"/>
              <a:gd name="connsiteX58" fmla="*/ 947408 w 1801321"/>
              <a:gd name="connsiteY58" fmla="*/ 473777 h 2409204"/>
              <a:gd name="connsiteX59" fmla="*/ 957487 w 1801321"/>
              <a:gd name="connsiteY59" fmla="*/ 504018 h 2409204"/>
              <a:gd name="connsiteX60" fmla="*/ 987723 w 1801321"/>
              <a:gd name="connsiteY60" fmla="*/ 514098 h 2409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1801321" h="2409204">
                <a:moveTo>
                  <a:pt x="0" y="2409204"/>
                </a:moveTo>
                <a:cubicBezTo>
                  <a:pt x="23517" y="2405844"/>
                  <a:pt x="47179" y="2403374"/>
                  <a:pt x="70552" y="2399124"/>
                </a:cubicBezTo>
                <a:cubicBezTo>
                  <a:pt x="113888" y="2391244"/>
                  <a:pt x="103314" y="2389762"/>
                  <a:pt x="141103" y="2378963"/>
                </a:cubicBezTo>
                <a:cubicBezTo>
                  <a:pt x="202073" y="2361540"/>
                  <a:pt x="176386" y="2376440"/>
                  <a:pt x="251970" y="2338642"/>
                </a:cubicBezTo>
                <a:cubicBezTo>
                  <a:pt x="283173" y="2323038"/>
                  <a:pt x="290559" y="2306507"/>
                  <a:pt x="322522" y="2288240"/>
                </a:cubicBezTo>
                <a:cubicBezTo>
                  <a:pt x="331746" y="2282968"/>
                  <a:pt x="342679" y="2281520"/>
                  <a:pt x="352758" y="2278160"/>
                </a:cubicBezTo>
                <a:lnTo>
                  <a:pt x="393074" y="2217678"/>
                </a:lnTo>
                <a:cubicBezTo>
                  <a:pt x="399793" y="2207598"/>
                  <a:pt x="404666" y="2196004"/>
                  <a:pt x="413231" y="2187437"/>
                </a:cubicBezTo>
                <a:lnTo>
                  <a:pt x="443468" y="2157195"/>
                </a:lnTo>
                <a:cubicBezTo>
                  <a:pt x="495876" y="2026152"/>
                  <a:pt x="429990" y="2163291"/>
                  <a:pt x="493862" y="2086633"/>
                </a:cubicBezTo>
                <a:cubicBezTo>
                  <a:pt x="503481" y="2075089"/>
                  <a:pt x="505286" y="2058540"/>
                  <a:pt x="514019" y="2046312"/>
                </a:cubicBezTo>
                <a:cubicBezTo>
                  <a:pt x="546634" y="2000644"/>
                  <a:pt x="561426" y="2025031"/>
                  <a:pt x="584571" y="1955588"/>
                </a:cubicBezTo>
                <a:cubicBezTo>
                  <a:pt x="587931" y="1945508"/>
                  <a:pt x="592073" y="1935655"/>
                  <a:pt x="594650" y="1925347"/>
                </a:cubicBezTo>
                <a:cubicBezTo>
                  <a:pt x="604264" y="1886886"/>
                  <a:pt x="597235" y="1872360"/>
                  <a:pt x="624886" y="1844705"/>
                </a:cubicBezTo>
                <a:cubicBezTo>
                  <a:pt x="633451" y="1836138"/>
                  <a:pt x="645044" y="1831264"/>
                  <a:pt x="655123" y="1824544"/>
                </a:cubicBezTo>
                <a:cubicBezTo>
                  <a:pt x="661842" y="1814464"/>
                  <a:pt x="669863" y="1805139"/>
                  <a:pt x="675280" y="1794303"/>
                </a:cubicBezTo>
                <a:cubicBezTo>
                  <a:pt x="698530" y="1747796"/>
                  <a:pt x="679909" y="1722100"/>
                  <a:pt x="665201" y="1663258"/>
                </a:cubicBezTo>
                <a:cubicBezTo>
                  <a:pt x="660048" y="1642641"/>
                  <a:pt x="645044" y="1602776"/>
                  <a:pt x="645044" y="1602776"/>
                </a:cubicBezTo>
                <a:cubicBezTo>
                  <a:pt x="648404" y="1575895"/>
                  <a:pt x="649448" y="1548622"/>
                  <a:pt x="655123" y="1522133"/>
                </a:cubicBezTo>
                <a:cubicBezTo>
                  <a:pt x="659575" y="1501354"/>
                  <a:pt x="675280" y="1461651"/>
                  <a:pt x="675280" y="1461651"/>
                </a:cubicBezTo>
                <a:cubicBezTo>
                  <a:pt x="678640" y="1384368"/>
                  <a:pt x="671763" y="1305954"/>
                  <a:pt x="685359" y="1229803"/>
                </a:cubicBezTo>
                <a:cubicBezTo>
                  <a:pt x="689140" y="1208624"/>
                  <a:pt x="713741" y="1197303"/>
                  <a:pt x="725674" y="1179401"/>
                </a:cubicBezTo>
                <a:cubicBezTo>
                  <a:pt x="734008" y="1166898"/>
                  <a:pt x="739113" y="1152520"/>
                  <a:pt x="745832" y="1139080"/>
                </a:cubicBezTo>
                <a:cubicBezTo>
                  <a:pt x="749192" y="1122279"/>
                  <a:pt x="751756" y="1105300"/>
                  <a:pt x="755911" y="1088678"/>
                </a:cubicBezTo>
                <a:cubicBezTo>
                  <a:pt x="758488" y="1078370"/>
                  <a:pt x="764243" y="1068918"/>
                  <a:pt x="765990" y="1058437"/>
                </a:cubicBezTo>
                <a:cubicBezTo>
                  <a:pt x="770991" y="1028424"/>
                  <a:pt x="772709" y="997955"/>
                  <a:pt x="776068" y="967714"/>
                </a:cubicBezTo>
                <a:cubicBezTo>
                  <a:pt x="765201" y="902498"/>
                  <a:pt x="754495" y="869706"/>
                  <a:pt x="776068" y="796348"/>
                </a:cubicBezTo>
                <a:cubicBezTo>
                  <a:pt x="782904" y="773103"/>
                  <a:pt x="796225" y="749308"/>
                  <a:pt x="816384" y="735866"/>
                </a:cubicBezTo>
                <a:lnTo>
                  <a:pt x="846620" y="715705"/>
                </a:lnTo>
                <a:cubicBezTo>
                  <a:pt x="894957" y="619019"/>
                  <a:pt x="833730" y="738911"/>
                  <a:pt x="897014" y="624982"/>
                </a:cubicBezTo>
                <a:cubicBezTo>
                  <a:pt x="904311" y="611846"/>
                  <a:pt x="909718" y="597707"/>
                  <a:pt x="917172" y="584660"/>
                </a:cubicBezTo>
                <a:cubicBezTo>
                  <a:pt x="928614" y="564633"/>
                  <a:pt x="948321" y="537010"/>
                  <a:pt x="967566" y="524178"/>
                </a:cubicBezTo>
                <a:cubicBezTo>
                  <a:pt x="976405" y="518284"/>
                  <a:pt x="987723" y="517458"/>
                  <a:pt x="997802" y="514098"/>
                </a:cubicBezTo>
                <a:cubicBezTo>
                  <a:pt x="975157" y="446154"/>
                  <a:pt x="960942" y="434607"/>
                  <a:pt x="1138906" y="493937"/>
                </a:cubicBezTo>
                <a:cubicBezTo>
                  <a:pt x="1165952" y="502954"/>
                  <a:pt x="1172909" y="543829"/>
                  <a:pt x="1199378" y="554419"/>
                </a:cubicBezTo>
                <a:cubicBezTo>
                  <a:pt x="1262633" y="579725"/>
                  <a:pt x="1232220" y="570192"/>
                  <a:pt x="1290088" y="584660"/>
                </a:cubicBezTo>
                <a:cubicBezTo>
                  <a:pt x="1347201" y="581300"/>
                  <a:pt x="1404473" y="580005"/>
                  <a:pt x="1461427" y="574580"/>
                </a:cubicBezTo>
                <a:cubicBezTo>
                  <a:pt x="1523435" y="568674"/>
                  <a:pt x="1481525" y="565965"/>
                  <a:pt x="1531979" y="544339"/>
                </a:cubicBezTo>
                <a:cubicBezTo>
                  <a:pt x="1544711" y="538882"/>
                  <a:pt x="1558856" y="537619"/>
                  <a:pt x="1572294" y="534259"/>
                </a:cubicBezTo>
                <a:cubicBezTo>
                  <a:pt x="1604751" y="509913"/>
                  <a:pt x="1626826" y="496325"/>
                  <a:pt x="1652925" y="463696"/>
                </a:cubicBezTo>
                <a:cubicBezTo>
                  <a:pt x="1702231" y="402053"/>
                  <a:pt x="1681998" y="417851"/>
                  <a:pt x="1713398" y="362893"/>
                </a:cubicBezTo>
                <a:cubicBezTo>
                  <a:pt x="1725191" y="342252"/>
                  <a:pt x="1750807" y="309645"/>
                  <a:pt x="1763792" y="292330"/>
                </a:cubicBezTo>
                <a:cubicBezTo>
                  <a:pt x="1767152" y="275529"/>
                  <a:pt x="1769716" y="258550"/>
                  <a:pt x="1773871" y="241928"/>
                </a:cubicBezTo>
                <a:cubicBezTo>
                  <a:pt x="1776448" y="231620"/>
                  <a:pt x="1781030" y="221904"/>
                  <a:pt x="1783949" y="211687"/>
                </a:cubicBezTo>
                <a:cubicBezTo>
                  <a:pt x="1787754" y="198366"/>
                  <a:pt x="1790668" y="184806"/>
                  <a:pt x="1794028" y="171366"/>
                </a:cubicBezTo>
                <a:cubicBezTo>
                  <a:pt x="1790668" y="137765"/>
                  <a:pt x="1801321" y="99520"/>
                  <a:pt x="1783949" y="70562"/>
                </a:cubicBezTo>
                <a:cubicBezTo>
                  <a:pt x="1767644" y="43382"/>
                  <a:pt x="1729690" y="37744"/>
                  <a:pt x="1703319" y="20161"/>
                </a:cubicBezTo>
                <a:lnTo>
                  <a:pt x="1673082" y="0"/>
                </a:lnTo>
                <a:lnTo>
                  <a:pt x="1380797" y="10080"/>
                </a:lnTo>
                <a:cubicBezTo>
                  <a:pt x="1230938" y="16893"/>
                  <a:pt x="1275020" y="5024"/>
                  <a:pt x="1199378" y="30241"/>
                </a:cubicBezTo>
                <a:cubicBezTo>
                  <a:pt x="1153827" y="66687"/>
                  <a:pt x="1116555" y="93466"/>
                  <a:pt x="1078433" y="141125"/>
                </a:cubicBezTo>
                <a:cubicBezTo>
                  <a:pt x="1064994" y="157926"/>
                  <a:pt x="1051024" y="174315"/>
                  <a:pt x="1038117" y="191527"/>
                </a:cubicBezTo>
                <a:cubicBezTo>
                  <a:pt x="1020944" y="214428"/>
                  <a:pt x="1008169" y="241640"/>
                  <a:pt x="987723" y="262089"/>
                </a:cubicBezTo>
                <a:cubicBezTo>
                  <a:pt x="940381" y="309438"/>
                  <a:pt x="955572" y="273192"/>
                  <a:pt x="917172" y="322571"/>
                </a:cubicBezTo>
                <a:cubicBezTo>
                  <a:pt x="902298" y="341697"/>
                  <a:pt x="876856" y="383053"/>
                  <a:pt x="876856" y="383053"/>
                </a:cubicBezTo>
                <a:cubicBezTo>
                  <a:pt x="873497" y="393133"/>
                  <a:pt x="866778" y="402669"/>
                  <a:pt x="866778" y="413294"/>
                </a:cubicBezTo>
                <a:cubicBezTo>
                  <a:pt x="866778" y="427148"/>
                  <a:pt x="868202" y="442797"/>
                  <a:pt x="876856" y="453616"/>
                </a:cubicBezTo>
                <a:cubicBezTo>
                  <a:pt x="883492" y="461913"/>
                  <a:pt x="896878" y="460777"/>
                  <a:pt x="907093" y="463696"/>
                </a:cubicBezTo>
                <a:cubicBezTo>
                  <a:pt x="920412" y="467502"/>
                  <a:pt x="933970" y="470417"/>
                  <a:pt x="947408" y="473777"/>
                </a:cubicBezTo>
                <a:cubicBezTo>
                  <a:pt x="950768" y="483857"/>
                  <a:pt x="950850" y="495720"/>
                  <a:pt x="957487" y="504018"/>
                </a:cubicBezTo>
                <a:cubicBezTo>
                  <a:pt x="990519" y="545313"/>
                  <a:pt x="987723" y="530946"/>
                  <a:pt x="987723" y="514098"/>
                </a:cubicBezTo>
              </a:path>
            </a:pathLst>
          </a:custGeom>
          <a:gradFill flip="none" rotWithShape="1">
            <a:gsLst>
              <a:gs pos="0">
                <a:schemeClr val="bg1">
                  <a:lumMod val="75000"/>
                </a:schemeClr>
              </a:gs>
              <a:gs pos="100000">
                <a:srgbClr val="FFFFFF"/>
              </a:gs>
              <a:gs pos="90000">
                <a:schemeClr val="bg2">
                  <a:lumMod val="9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6" name="Diamante 65"/>
          <p:cNvSpPr/>
          <p:nvPr/>
        </p:nvSpPr>
        <p:spPr>
          <a:xfrm>
            <a:off x="4541507" y="4067873"/>
            <a:ext cx="80915" cy="155783"/>
          </a:xfrm>
          <a:prstGeom prst="diamond">
            <a:avLst/>
          </a:prstGeom>
          <a:solidFill>
            <a:schemeClr val="accent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7" name="Figura a mano libera 66"/>
          <p:cNvSpPr/>
          <p:nvPr/>
        </p:nvSpPr>
        <p:spPr>
          <a:xfrm>
            <a:off x="5856653" y="3849777"/>
            <a:ext cx="521015" cy="670374"/>
          </a:xfrm>
          <a:custGeom>
            <a:avLst/>
            <a:gdLst>
              <a:gd name="connsiteX0" fmla="*/ 369962 w 843666"/>
              <a:gd name="connsiteY0" fmla="*/ 0 h 1084460"/>
              <a:gd name="connsiteX1" fmla="*/ 380041 w 843666"/>
              <a:gd name="connsiteY1" fmla="*/ 80643 h 1084460"/>
              <a:gd name="connsiteX2" fmla="*/ 390120 w 843666"/>
              <a:gd name="connsiteY2" fmla="*/ 131044 h 1084460"/>
              <a:gd name="connsiteX3" fmla="*/ 380041 w 843666"/>
              <a:gd name="connsiteY3" fmla="*/ 443535 h 1084460"/>
              <a:gd name="connsiteX4" fmla="*/ 369962 w 843666"/>
              <a:gd name="connsiteY4" fmla="*/ 504017 h 1084460"/>
              <a:gd name="connsiteX5" fmla="*/ 339726 w 843666"/>
              <a:gd name="connsiteY5" fmla="*/ 534259 h 1084460"/>
              <a:gd name="connsiteX6" fmla="*/ 309489 w 843666"/>
              <a:gd name="connsiteY6" fmla="*/ 574580 h 1084460"/>
              <a:gd name="connsiteX7" fmla="*/ 289332 w 843666"/>
              <a:gd name="connsiteY7" fmla="*/ 604821 h 1084460"/>
              <a:gd name="connsiteX8" fmla="*/ 208701 w 843666"/>
              <a:gd name="connsiteY8" fmla="*/ 614901 h 1084460"/>
              <a:gd name="connsiteX9" fmla="*/ 128071 w 843666"/>
              <a:gd name="connsiteY9" fmla="*/ 665303 h 1084460"/>
              <a:gd name="connsiteX10" fmla="*/ 87755 w 843666"/>
              <a:gd name="connsiteY10" fmla="*/ 705625 h 1084460"/>
              <a:gd name="connsiteX11" fmla="*/ 47440 w 843666"/>
              <a:gd name="connsiteY11" fmla="*/ 776187 h 1084460"/>
              <a:gd name="connsiteX12" fmla="*/ 37361 w 843666"/>
              <a:gd name="connsiteY12" fmla="*/ 806428 h 1084460"/>
              <a:gd name="connsiteX13" fmla="*/ 7125 w 843666"/>
              <a:gd name="connsiteY13" fmla="*/ 876991 h 1084460"/>
              <a:gd name="connsiteX14" fmla="*/ 47440 w 843666"/>
              <a:gd name="connsiteY14" fmla="*/ 927392 h 1084460"/>
              <a:gd name="connsiteX15" fmla="*/ 107913 w 843666"/>
              <a:gd name="connsiteY15" fmla="*/ 967714 h 1084460"/>
              <a:gd name="connsiteX16" fmla="*/ 148228 w 843666"/>
              <a:gd name="connsiteY16" fmla="*/ 1018115 h 1084460"/>
              <a:gd name="connsiteX17" fmla="*/ 208701 w 843666"/>
              <a:gd name="connsiteY17" fmla="*/ 1038276 h 1084460"/>
              <a:gd name="connsiteX18" fmla="*/ 238938 w 843666"/>
              <a:gd name="connsiteY18" fmla="*/ 1058437 h 1084460"/>
              <a:gd name="connsiteX19" fmla="*/ 450593 w 843666"/>
              <a:gd name="connsiteY19" fmla="*/ 1058437 h 1084460"/>
              <a:gd name="connsiteX20" fmla="*/ 511065 w 843666"/>
              <a:gd name="connsiteY20" fmla="*/ 1038276 h 1084460"/>
              <a:gd name="connsiteX21" fmla="*/ 541302 w 843666"/>
              <a:gd name="connsiteY21" fmla="*/ 1018115 h 1084460"/>
              <a:gd name="connsiteX22" fmla="*/ 652169 w 843666"/>
              <a:gd name="connsiteY22" fmla="*/ 1008035 h 1084460"/>
              <a:gd name="connsiteX23" fmla="*/ 732799 w 843666"/>
              <a:gd name="connsiteY23" fmla="*/ 997955 h 1084460"/>
              <a:gd name="connsiteX24" fmla="*/ 803351 w 843666"/>
              <a:gd name="connsiteY24" fmla="*/ 937473 h 1084460"/>
              <a:gd name="connsiteX25" fmla="*/ 833587 w 843666"/>
              <a:gd name="connsiteY25" fmla="*/ 927392 h 1084460"/>
              <a:gd name="connsiteX26" fmla="*/ 843666 w 843666"/>
              <a:gd name="connsiteY26" fmla="*/ 897151 h 1084460"/>
              <a:gd name="connsiteX27" fmla="*/ 803351 w 843666"/>
              <a:gd name="connsiteY27" fmla="*/ 836669 h 1084460"/>
              <a:gd name="connsiteX28" fmla="*/ 773115 w 843666"/>
              <a:gd name="connsiteY28" fmla="*/ 806428 h 1084460"/>
              <a:gd name="connsiteX29" fmla="*/ 742878 w 843666"/>
              <a:gd name="connsiteY29" fmla="*/ 766107 h 1084460"/>
              <a:gd name="connsiteX30" fmla="*/ 702563 w 843666"/>
              <a:gd name="connsiteY30" fmla="*/ 725785 h 1084460"/>
              <a:gd name="connsiteX31" fmla="*/ 682405 w 843666"/>
              <a:gd name="connsiteY31" fmla="*/ 695544 h 1084460"/>
              <a:gd name="connsiteX32" fmla="*/ 561460 w 843666"/>
              <a:gd name="connsiteY32" fmla="*/ 635062 h 1084460"/>
              <a:gd name="connsiteX33" fmla="*/ 531223 w 843666"/>
              <a:gd name="connsiteY33" fmla="*/ 624982 h 1084460"/>
              <a:gd name="connsiteX34" fmla="*/ 218780 w 843666"/>
              <a:gd name="connsiteY34" fmla="*/ 614901 h 1084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843666" h="1084460">
                <a:moveTo>
                  <a:pt x="369962" y="0"/>
                </a:moveTo>
                <a:cubicBezTo>
                  <a:pt x="373322" y="26881"/>
                  <a:pt x="375922" y="53868"/>
                  <a:pt x="380041" y="80643"/>
                </a:cubicBezTo>
                <a:cubicBezTo>
                  <a:pt x="382646" y="97577"/>
                  <a:pt x="390120" y="113911"/>
                  <a:pt x="390120" y="131044"/>
                </a:cubicBezTo>
                <a:cubicBezTo>
                  <a:pt x="390120" y="235262"/>
                  <a:pt x="385665" y="339469"/>
                  <a:pt x="380041" y="443535"/>
                </a:cubicBezTo>
                <a:cubicBezTo>
                  <a:pt x="378938" y="463944"/>
                  <a:pt x="378262" y="485339"/>
                  <a:pt x="369962" y="504017"/>
                </a:cubicBezTo>
                <a:cubicBezTo>
                  <a:pt x="364173" y="517044"/>
                  <a:pt x="349002" y="523435"/>
                  <a:pt x="339726" y="534259"/>
                </a:cubicBezTo>
                <a:cubicBezTo>
                  <a:pt x="328794" y="547015"/>
                  <a:pt x="319253" y="560909"/>
                  <a:pt x="309489" y="574580"/>
                </a:cubicBezTo>
                <a:cubicBezTo>
                  <a:pt x="302448" y="584438"/>
                  <a:pt x="300580" y="600321"/>
                  <a:pt x="289332" y="604821"/>
                </a:cubicBezTo>
                <a:cubicBezTo>
                  <a:pt x="264184" y="614882"/>
                  <a:pt x="235578" y="611541"/>
                  <a:pt x="208701" y="614901"/>
                </a:cubicBezTo>
                <a:cubicBezTo>
                  <a:pt x="203661" y="617925"/>
                  <a:pt x="140139" y="654957"/>
                  <a:pt x="128071" y="665303"/>
                </a:cubicBezTo>
                <a:cubicBezTo>
                  <a:pt x="113641" y="677673"/>
                  <a:pt x="100123" y="691193"/>
                  <a:pt x="87755" y="705625"/>
                </a:cubicBezTo>
                <a:cubicBezTo>
                  <a:pt x="73297" y="722495"/>
                  <a:pt x="55609" y="757124"/>
                  <a:pt x="47440" y="776187"/>
                </a:cubicBezTo>
                <a:cubicBezTo>
                  <a:pt x="43255" y="785954"/>
                  <a:pt x="41546" y="796661"/>
                  <a:pt x="37361" y="806428"/>
                </a:cubicBezTo>
                <a:cubicBezTo>
                  <a:pt x="0" y="893618"/>
                  <a:pt x="30761" y="806071"/>
                  <a:pt x="7125" y="876991"/>
                </a:cubicBezTo>
                <a:cubicBezTo>
                  <a:pt x="23430" y="942220"/>
                  <a:pt x="1262" y="901734"/>
                  <a:pt x="47440" y="927392"/>
                </a:cubicBezTo>
                <a:cubicBezTo>
                  <a:pt x="68618" y="939159"/>
                  <a:pt x="107913" y="967714"/>
                  <a:pt x="107913" y="967714"/>
                </a:cubicBezTo>
                <a:cubicBezTo>
                  <a:pt x="118842" y="1000504"/>
                  <a:pt x="112549" y="1002255"/>
                  <a:pt x="148228" y="1018115"/>
                </a:cubicBezTo>
                <a:cubicBezTo>
                  <a:pt x="167645" y="1026746"/>
                  <a:pt x="208701" y="1038276"/>
                  <a:pt x="208701" y="1038276"/>
                </a:cubicBezTo>
                <a:cubicBezTo>
                  <a:pt x="218780" y="1044996"/>
                  <a:pt x="227804" y="1053664"/>
                  <a:pt x="238938" y="1058437"/>
                </a:cubicBezTo>
                <a:cubicBezTo>
                  <a:pt x="299649" y="1084460"/>
                  <a:pt x="410426" y="1060800"/>
                  <a:pt x="450593" y="1058437"/>
                </a:cubicBezTo>
                <a:cubicBezTo>
                  <a:pt x="470750" y="1051717"/>
                  <a:pt x="493386" y="1050064"/>
                  <a:pt x="511065" y="1038276"/>
                </a:cubicBezTo>
                <a:cubicBezTo>
                  <a:pt x="521144" y="1031556"/>
                  <a:pt x="529457" y="1020654"/>
                  <a:pt x="541302" y="1018115"/>
                </a:cubicBezTo>
                <a:cubicBezTo>
                  <a:pt x="577586" y="1010339"/>
                  <a:pt x="615265" y="1011920"/>
                  <a:pt x="652169" y="1008035"/>
                </a:cubicBezTo>
                <a:cubicBezTo>
                  <a:pt x="679106" y="1005199"/>
                  <a:pt x="705922" y="1001315"/>
                  <a:pt x="732799" y="997955"/>
                </a:cubicBezTo>
                <a:cubicBezTo>
                  <a:pt x="756628" y="974123"/>
                  <a:pt x="773182" y="954715"/>
                  <a:pt x="803351" y="937473"/>
                </a:cubicBezTo>
                <a:cubicBezTo>
                  <a:pt x="812575" y="932201"/>
                  <a:pt x="823508" y="930752"/>
                  <a:pt x="833587" y="927392"/>
                </a:cubicBezTo>
                <a:cubicBezTo>
                  <a:pt x="836947" y="917312"/>
                  <a:pt x="843666" y="907776"/>
                  <a:pt x="843666" y="897151"/>
                </a:cubicBezTo>
                <a:cubicBezTo>
                  <a:pt x="843666" y="847966"/>
                  <a:pt x="833732" y="861991"/>
                  <a:pt x="803351" y="836669"/>
                </a:cubicBezTo>
                <a:cubicBezTo>
                  <a:pt x="792401" y="827543"/>
                  <a:pt x="782391" y="817252"/>
                  <a:pt x="773115" y="806428"/>
                </a:cubicBezTo>
                <a:cubicBezTo>
                  <a:pt x="762183" y="793672"/>
                  <a:pt x="753940" y="778751"/>
                  <a:pt x="742878" y="766107"/>
                </a:cubicBezTo>
                <a:cubicBezTo>
                  <a:pt x="730363" y="751802"/>
                  <a:pt x="714931" y="740217"/>
                  <a:pt x="702563" y="725785"/>
                </a:cubicBezTo>
                <a:cubicBezTo>
                  <a:pt x="694680" y="716586"/>
                  <a:pt x="691522" y="703522"/>
                  <a:pt x="682405" y="695544"/>
                </a:cubicBezTo>
                <a:cubicBezTo>
                  <a:pt x="634313" y="653458"/>
                  <a:pt x="618552" y="654096"/>
                  <a:pt x="561460" y="635062"/>
                </a:cubicBezTo>
                <a:cubicBezTo>
                  <a:pt x="551381" y="631702"/>
                  <a:pt x="541842" y="625325"/>
                  <a:pt x="531223" y="624982"/>
                </a:cubicBezTo>
                <a:lnTo>
                  <a:pt x="218780" y="614901"/>
                </a:lnTo>
              </a:path>
            </a:pathLst>
          </a:custGeom>
          <a:gradFill flip="none" rotWithShape="1">
            <a:gsLst>
              <a:gs pos="0">
                <a:srgbClr val="BFBFBF"/>
              </a:gs>
              <a:gs pos="100000">
                <a:srgbClr val="FFFFFF"/>
              </a:gs>
              <a:gs pos="50000">
                <a:schemeClr val="bg2">
                  <a:lumMod val="9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8" name="Figura a mano libera 67"/>
          <p:cNvSpPr/>
          <p:nvPr/>
        </p:nvSpPr>
        <p:spPr>
          <a:xfrm>
            <a:off x="3047680" y="2108752"/>
            <a:ext cx="460596" cy="1252208"/>
          </a:xfrm>
          <a:custGeom>
            <a:avLst/>
            <a:gdLst>
              <a:gd name="connsiteX0" fmla="*/ 685359 w 745832"/>
              <a:gd name="connsiteY0" fmla="*/ 14110 h 2025691"/>
              <a:gd name="connsiteX1" fmla="*/ 302364 w 745832"/>
              <a:gd name="connsiteY1" fmla="*/ 24190 h 2025691"/>
              <a:gd name="connsiteX2" fmla="*/ 90709 w 745832"/>
              <a:gd name="connsiteY2" fmla="*/ 24190 h 2025691"/>
              <a:gd name="connsiteX3" fmla="*/ 50394 w 745832"/>
              <a:gd name="connsiteY3" fmla="*/ 84672 h 2025691"/>
              <a:gd name="connsiteX4" fmla="*/ 30236 w 745832"/>
              <a:gd name="connsiteY4" fmla="*/ 114913 h 2025691"/>
              <a:gd name="connsiteX5" fmla="*/ 20158 w 745832"/>
              <a:gd name="connsiteY5" fmla="*/ 155235 h 2025691"/>
              <a:gd name="connsiteX6" fmla="*/ 10079 w 745832"/>
              <a:gd name="connsiteY6" fmla="*/ 185476 h 2025691"/>
              <a:gd name="connsiteX7" fmla="*/ 0 w 745832"/>
              <a:gd name="connsiteY7" fmla="*/ 245958 h 2025691"/>
              <a:gd name="connsiteX8" fmla="*/ 10079 w 745832"/>
              <a:gd name="connsiteY8" fmla="*/ 356842 h 2025691"/>
              <a:gd name="connsiteX9" fmla="*/ 40315 w 745832"/>
              <a:gd name="connsiteY9" fmla="*/ 447565 h 2025691"/>
              <a:gd name="connsiteX10" fmla="*/ 60473 w 745832"/>
              <a:gd name="connsiteY10" fmla="*/ 508047 h 2025691"/>
              <a:gd name="connsiteX11" fmla="*/ 70552 w 745832"/>
              <a:gd name="connsiteY11" fmla="*/ 538288 h 2025691"/>
              <a:gd name="connsiteX12" fmla="*/ 90709 w 745832"/>
              <a:gd name="connsiteY12" fmla="*/ 568529 h 2025691"/>
              <a:gd name="connsiteX13" fmla="*/ 100788 w 745832"/>
              <a:gd name="connsiteY13" fmla="*/ 608851 h 2025691"/>
              <a:gd name="connsiteX14" fmla="*/ 120946 w 745832"/>
              <a:gd name="connsiteY14" fmla="*/ 669333 h 2025691"/>
              <a:gd name="connsiteX15" fmla="*/ 131025 w 745832"/>
              <a:gd name="connsiteY15" fmla="*/ 780217 h 2025691"/>
              <a:gd name="connsiteX16" fmla="*/ 151182 w 745832"/>
              <a:gd name="connsiteY16" fmla="*/ 941502 h 2025691"/>
              <a:gd name="connsiteX17" fmla="*/ 171340 w 745832"/>
              <a:gd name="connsiteY17" fmla="*/ 971743 h 2025691"/>
              <a:gd name="connsiteX18" fmla="*/ 191497 w 745832"/>
              <a:gd name="connsiteY18" fmla="*/ 1042306 h 2025691"/>
              <a:gd name="connsiteX19" fmla="*/ 211655 w 745832"/>
              <a:gd name="connsiteY19" fmla="*/ 1112868 h 2025691"/>
              <a:gd name="connsiteX20" fmla="*/ 221734 w 745832"/>
              <a:gd name="connsiteY20" fmla="*/ 1284234 h 2025691"/>
              <a:gd name="connsiteX21" fmla="*/ 251970 w 745832"/>
              <a:gd name="connsiteY21" fmla="*/ 1354797 h 2025691"/>
              <a:gd name="connsiteX22" fmla="*/ 282207 w 745832"/>
              <a:gd name="connsiteY22" fmla="*/ 1415279 h 2025691"/>
              <a:gd name="connsiteX23" fmla="*/ 292286 w 745832"/>
              <a:gd name="connsiteY23" fmla="*/ 1465681 h 2025691"/>
              <a:gd name="connsiteX24" fmla="*/ 302364 w 745832"/>
              <a:gd name="connsiteY24" fmla="*/ 1495922 h 2025691"/>
              <a:gd name="connsiteX25" fmla="*/ 312443 w 745832"/>
              <a:gd name="connsiteY25" fmla="*/ 1536243 h 2025691"/>
              <a:gd name="connsiteX26" fmla="*/ 322522 w 745832"/>
              <a:gd name="connsiteY26" fmla="*/ 1566484 h 2025691"/>
              <a:gd name="connsiteX27" fmla="*/ 332601 w 745832"/>
              <a:gd name="connsiteY27" fmla="*/ 1616886 h 2025691"/>
              <a:gd name="connsiteX28" fmla="*/ 352758 w 745832"/>
              <a:gd name="connsiteY28" fmla="*/ 1677368 h 2025691"/>
              <a:gd name="connsiteX29" fmla="*/ 372916 w 745832"/>
              <a:gd name="connsiteY29" fmla="*/ 1707609 h 2025691"/>
              <a:gd name="connsiteX30" fmla="*/ 332601 w 745832"/>
              <a:gd name="connsiteY30" fmla="*/ 1697529 h 2025691"/>
              <a:gd name="connsiteX31" fmla="*/ 302364 w 745832"/>
              <a:gd name="connsiteY31" fmla="*/ 1667288 h 2025691"/>
              <a:gd name="connsiteX32" fmla="*/ 292286 w 745832"/>
              <a:gd name="connsiteY32" fmla="*/ 1637047 h 2025691"/>
              <a:gd name="connsiteX33" fmla="*/ 262049 w 745832"/>
              <a:gd name="connsiteY33" fmla="*/ 1596725 h 2025691"/>
              <a:gd name="connsiteX34" fmla="*/ 251970 w 745832"/>
              <a:gd name="connsiteY34" fmla="*/ 1566484 h 2025691"/>
              <a:gd name="connsiteX35" fmla="*/ 231813 w 745832"/>
              <a:gd name="connsiteY35" fmla="*/ 1536243 h 2025691"/>
              <a:gd name="connsiteX36" fmla="*/ 201576 w 745832"/>
              <a:gd name="connsiteY36" fmla="*/ 1405198 h 2025691"/>
              <a:gd name="connsiteX37" fmla="*/ 211655 w 745832"/>
              <a:gd name="connsiteY37" fmla="*/ 1304395 h 2025691"/>
              <a:gd name="connsiteX38" fmla="*/ 221734 w 745832"/>
              <a:gd name="connsiteY38" fmla="*/ 1334636 h 2025691"/>
              <a:gd name="connsiteX39" fmla="*/ 251970 w 745832"/>
              <a:gd name="connsiteY39" fmla="*/ 1364877 h 2025691"/>
              <a:gd name="connsiteX40" fmla="*/ 272128 w 745832"/>
              <a:gd name="connsiteY40" fmla="*/ 1425359 h 2025691"/>
              <a:gd name="connsiteX41" fmla="*/ 292286 w 745832"/>
              <a:gd name="connsiteY41" fmla="*/ 1506002 h 2025691"/>
              <a:gd name="connsiteX42" fmla="*/ 352758 w 745832"/>
              <a:gd name="connsiteY42" fmla="*/ 1586645 h 2025691"/>
              <a:gd name="connsiteX43" fmla="*/ 362837 w 745832"/>
              <a:gd name="connsiteY43" fmla="*/ 1616886 h 2025691"/>
              <a:gd name="connsiteX44" fmla="*/ 382995 w 745832"/>
              <a:gd name="connsiteY44" fmla="*/ 1647127 h 2025691"/>
              <a:gd name="connsiteX45" fmla="*/ 393074 w 745832"/>
              <a:gd name="connsiteY45" fmla="*/ 1677368 h 2025691"/>
              <a:gd name="connsiteX46" fmla="*/ 423310 w 745832"/>
              <a:gd name="connsiteY46" fmla="*/ 1707609 h 2025691"/>
              <a:gd name="connsiteX47" fmla="*/ 443468 w 745832"/>
              <a:gd name="connsiteY47" fmla="*/ 1737850 h 2025691"/>
              <a:gd name="connsiteX48" fmla="*/ 453546 w 745832"/>
              <a:gd name="connsiteY48" fmla="*/ 1768091 h 2025691"/>
              <a:gd name="connsiteX49" fmla="*/ 483783 w 745832"/>
              <a:gd name="connsiteY49" fmla="*/ 1788252 h 2025691"/>
              <a:gd name="connsiteX50" fmla="*/ 524098 w 745832"/>
              <a:gd name="connsiteY50" fmla="*/ 1868895 h 2025691"/>
              <a:gd name="connsiteX51" fmla="*/ 564413 w 745832"/>
              <a:gd name="connsiteY51" fmla="*/ 1939457 h 2025691"/>
              <a:gd name="connsiteX52" fmla="*/ 584571 w 745832"/>
              <a:gd name="connsiteY52" fmla="*/ 1979779 h 2025691"/>
              <a:gd name="connsiteX53" fmla="*/ 675280 w 745832"/>
              <a:gd name="connsiteY53" fmla="*/ 2020100 h 2025691"/>
              <a:gd name="connsiteX54" fmla="*/ 665201 w 745832"/>
              <a:gd name="connsiteY54" fmla="*/ 1243913 h 2025691"/>
              <a:gd name="connsiteX55" fmla="*/ 675280 w 745832"/>
              <a:gd name="connsiteY55" fmla="*/ 1122949 h 2025691"/>
              <a:gd name="connsiteX56" fmla="*/ 695438 w 745832"/>
              <a:gd name="connsiteY56" fmla="*/ 1062466 h 2025691"/>
              <a:gd name="connsiteX57" fmla="*/ 695438 w 745832"/>
              <a:gd name="connsiteY57" fmla="*/ 457645 h 2025691"/>
              <a:gd name="connsiteX58" fmla="*/ 675280 w 745832"/>
              <a:gd name="connsiteY58" fmla="*/ 235878 h 2025691"/>
              <a:gd name="connsiteX59" fmla="*/ 665201 w 745832"/>
              <a:gd name="connsiteY59" fmla="*/ 34270 h 2025691"/>
              <a:gd name="connsiteX60" fmla="*/ 685359 w 745832"/>
              <a:gd name="connsiteY60" fmla="*/ 14110 h 2025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745832" h="2025691">
                <a:moveTo>
                  <a:pt x="685359" y="14110"/>
                </a:moveTo>
                <a:cubicBezTo>
                  <a:pt x="624886" y="12430"/>
                  <a:pt x="430073" y="24190"/>
                  <a:pt x="302364" y="24190"/>
                </a:cubicBezTo>
                <a:cubicBezTo>
                  <a:pt x="68269" y="24190"/>
                  <a:pt x="211644" y="0"/>
                  <a:pt x="90709" y="24190"/>
                </a:cubicBezTo>
                <a:lnTo>
                  <a:pt x="50394" y="84672"/>
                </a:lnTo>
                <a:lnTo>
                  <a:pt x="30236" y="114913"/>
                </a:lnTo>
                <a:cubicBezTo>
                  <a:pt x="26877" y="128354"/>
                  <a:pt x="23963" y="141914"/>
                  <a:pt x="20158" y="155235"/>
                </a:cubicBezTo>
                <a:cubicBezTo>
                  <a:pt x="17239" y="165452"/>
                  <a:pt x="12384" y="175103"/>
                  <a:pt x="10079" y="185476"/>
                </a:cubicBezTo>
                <a:cubicBezTo>
                  <a:pt x="5646" y="205428"/>
                  <a:pt x="3360" y="225797"/>
                  <a:pt x="0" y="245958"/>
                </a:cubicBezTo>
                <a:cubicBezTo>
                  <a:pt x="3360" y="282919"/>
                  <a:pt x="3630" y="320293"/>
                  <a:pt x="10079" y="356842"/>
                </a:cubicBezTo>
                <a:cubicBezTo>
                  <a:pt x="10080" y="356849"/>
                  <a:pt x="35274" y="432441"/>
                  <a:pt x="40315" y="447565"/>
                </a:cubicBezTo>
                <a:lnTo>
                  <a:pt x="60473" y="508047"/>
                </a:lnTo>
                <a:cubicBezTo>
                  <a:pt x="63833" y="518127"/>
                  <a:pt x="64659" y="529447"/>
                  <a:pt x="70552" y="538288"/>
                </a:cubicBezTo>
                <a:lnTo>
                  <a:pt x="90709" y="568529"/>
                </a:lnTo>
                <a:cubicBezTo>
                  <a:pt x="94069" y="581970"/>
                  <a:pt x="96808" y="595581"/>
                  <a:pt x="100788" y="608851"/>
                </a:cubicBezTo>
                <a:cubicBezTo>
                  <a:pt x="106894" y="629206"/>
                  <a:pt x="120946" y="669333"/>
                  <a:pt x="120946" y="669333"/>
                </a:cubicBezTo>
                <a:cubicBezTo>
                  <a:pt x="124306" y="706294"/>
                  <a:pt x="127943" y="743231"/>
                  <a:pt x="131025" y="780217"/>
                </a:cubicBezTo>
                <a:cubicBezTo>
                  <a:pt x="133141" y="805614"/>
                  <a:pt x="129379" y="897891"/>
                  <a:pt x="151182" y="941502"/>
                </a:cubicBezTo>
                <a:cubicBezTo>
                  <a:pt x="156599" y="952338"/>
                  <a:pt x="164621" y="961663"/>
                  <a:pt x="171340" y="971743"/>
                </a:cubicBezTo>
                <a:cubicBezTo>
                  <a:pt x="202846" y="1097784"/>
                  <a:pt x="162582" y="941086"/>
                  <a:pt x="191497" y="1042306"/>
                </a:cubicBezTo>
                <a:cubicBezTo>
                  <a:pt x="216800" y="1130881"/>
                  <a:pt x="187496" y="1040381"/>
                  <a:pt x="211655" y="1112868"/>
                </a:cubicBezTo>
                <a:cubicBezTo>
                  <a:pt x="215015" y="1169990"/>
                  <a:pt x="216041" y="1227297"/>
                  <a:pt x="221734" y="1284234"/>
                </a:cubicBezTo>
                <a:cubicBezTo>
                  <a:pt x="223789" y="1304788"/>
                  <a:pt x="245128" y="1338831"/>
                  <a:pt x="251970" y="1354797"/>
                </a:cubicBezTo>
                <a:cubicBezTo>
                  <a:pt x="277004" y="1413220"/>
                  <a:pt x="243472" y="1357169"/>
                  <a:pt x="282207" y="1415279"/>
                </a:cubicBezTo>
                <a:cubicBezTo>
                  <a:pt x="285567" y="1432080"/>
                  <a:pt x="288131" y="1449059"/>
                  <a:pt x="292286" y="1465681"/>
                </a:cubicBezTo>
                <a:cubicBezTo>
                  <a:pt x="294863" y="1475989"/>
                  <a:pt x="299445" y="1485705"/>
                  <a:pt x="302364" y="1495922"/>
                </a:cubicBezTo>
                <a:cubicBezTo>
                  <a:pt x="306169" y="1509243"/>
                  <a:pt x="308637" y="1522922"/>
                  <a:pt x="312443" y="1536243"/>
                </a:cubicBezTo>
                <a:cubicBezTo>
                  <a:pt x="315362" y="1546460"/>
                  <a:pt x="319945" y="1556176"/>
                  <a:pt x="322522" y="1566484"/>
                </a:cubicBezTo>
                <a:cubicBezTo>
                  <a:pt x="326677" y="1583106"/>
                  <a:pt x="328094" y="1600356"/>
                  <a:pt x="332601" y="1616886"/>
                </a:cubicBezTo>
                <a:cubicBezTo>
                  <a:pt x="338192" y="1637388"/>
                  <a:pt x="340971" y="1659686"/>
                  <a:pt x="352758" y="1677368"/>
                </a:cubicBezTo>
                <a:cubicBezTo>
                  <a:pt x="359477" y="1687448"/>
                  <a:pt x="381481" y="1699042"/>
                  <a:pt x="372916" y="1707609"/>
                </a:cubicBezTo>
                <a:cubicBezTo>
                  <a:pt x="363122" y="1717405"/>
                  <a:pt x="346039" y="1700889"/>
                  <a:pt x="332601" y="1697529"/>
                </a:cubicBezTo>
                <a:cubicBezTo>
                  <a:pt x="322522" y="1687449"/>
                  <a:pt x="310270" y="1679149"/>
                  <a:pt x="302364" y="1667288"/>
                </a:cubicBezTo>
                <a:cubicBezTo>
                  <a:pt x="296471" y="1658447"/>
                  <a:pt x="297557" y="1646273"/>
                  <a:pt x="292286" y="1637047"/>
                </a:cubicBezTo>
                <a:cubicBezTo>
                  <a:pt x="283952" y="1622460"/>
                  <a:pt x="272128" y="1610166"/>
                  <a:pt x="262049" y="1596725"/>
                </a:cubicBezTo>
                <a:cubicBezTo>
                  <a:pt x="258689" y="1586645"/>
                  <a:pt x="256721" y="1575988"/>
                  <a:pt x="251970" y="1566484"/>
                </a:cubicBezTo>
                <a:cubicBezTo>
                  <a:pt x="246553" y="1555648"/>
                  <a:pt x="235952" y="1547628"/>
                  <a:pt x="231813" y="1536243"/>
                </a:cubicBezTo>
                <a:cubicBezTo>
                  <a:pt x="221007" y="1506521"/>
                  <a:pt x="208736" y="1441005"/>
                  <a:pt x="201576" y="1405198"/>
                </a:cubicBezTo>
                <a:cubicBezTo>
                  <a:pt x="204936" y="1371597"/>
                  <a:pt x="202379" y="1336865"/>
                  <a:pt x="211655" y="1304395"/>
                </a:cubicBezTo>
                <a:cubicBezTo>
                  <a:pt x="214574" y="1294178"/>
                  <a:pt x="215841" y="1325795"/>
                  <a:pt x="221734" y="1334636"/>
                </a:cubicBezTo>
                <a:cubicBezTo>
                  <a:pt x="229640" y="1346497"/>
                  <a:pt x="241891" y="1354797"/>
                  <a:pt x="251970" y="1364877"/>
                </a:cubicBezTo>
                <a:cubicBezTo>
                  <a:pt x="258689" y="1385038"/>
                  <a:pt x="266975" y="1404742"/>
                  <a:pt x="272128" y="1425359"/>
                </a:cubicBezTo>
                <a:cubicBezTo>
                  <a:pt x="278847" y="1452240"/>
                  <a:pt x="274979" y="1484364"/>
                  <a:pt x="292286" y="1506002"/>
                </a:cubicBezTo>
                <a:cubicBezTo>
                  <a:pt x="302178" y="1518369"/>
                  <a:pt x="342060" y="1565246"/>
                  <a:pt x="352758" y="1586645"/>
                </a:cubicBezTo>
                <a:cubicBezTo>
                  <a:pt x="357509" y="1596149"/>
                  <a:pt x="358086" y="1607382"/>
                  <a:pt x="362837" y="1616886"/>
                </a:cubicBezTo>
                <a:cubicBezTo>
                  <a:pt x="368254" y="1627722"/>
                  <a:pt x="377578" y="1636291"/>
                  <a:pt x="382995" y="1647127"/>
                </a:cubicBezTo>
                <a:cubicBezTo>
                  <a:pt x="387746" y="1656631"/>
                  <a:pt x="387181" y="1668527"/>
                  <a:pt x="393074" y="1677368"/>
                </a:cubicBezTo>
                <a:cubicBezTo>
                  <a:pt x="400980" y="1689229"/>
                  <a:pt x="414185" y="1696658"/>
                  <a:pt x="423310" y="1707609"/>
                </a:cubicBezTo>
                <a:cubicBezTo>
                  <a:pt x="431065" y="1716916"/>
                  <a:pt x="436749" y="1727770"/>
                  <a:pt x="443468" y="1737850"/>
                </a:cubicBezTo>
                <a:cubicBezTo>
                  <a:pt x="446827" y="1747930"/>
                  <a:pt x="446909" y="1759793"/>
                  <a:pt x="453546" y="1768091"/>
                </a:cubicBezTo>
                <a:cubicBezTo>
                  <a:pt x="461113" y="1777551"/>
                  <a:pt x="477773" y="1777734"/>
                  <a:pt x="483783" y="1788252"/>
                </a:cubicBezTo>
                <a:cubicBezTo>
                  <a:pt x="552447" y="1908431"/>
                  <a:pt x="435332" y="1780114"/>
                  <a:pt x="524098" y="1868895"/>
                </a:cubicBezTo>
                <a:cubicBezTo>
                  <a:pt x="543620" y="1946991"/>
                  <a:pt x="518223" y="1874780"/>
                  <a:pt x="564413" y="1939457"/>
                </a:cubicBezTo>
                <a:cubicBezTo>
                  <a:pt x="573146" y="1951685"/>
                  <a:pt x="573946" y="1969153"/>
                  <a:pt x="584571" y="1979779"/>
                </a:cubicBezTo>
                <a:cubicBezTo>
                  <a:pt x="630476" y="2025691"/>
                  <a:pt x="630365" y="2020100"/>
                  <a:pt x="675280" y="2020100"/>
                </a:cubicBezTo>
                <a:cubicBezTo>
                  <a:pt x="671920" y="1761371"/>
                  <a:pt x="665201" y="1502664"/>
                  <a:pt x="665201" y="1243913"/>
                </a:cubicBezTo>
                <a:cubicBezTo>
                  <a:pt x="665201" y="1203452"/>
                  <a:pt x="668629" y="1162860"/>
                  <a:pt x="675280" y="1122949"/>
                </a:cubicBezTo>
                <a:cubicBezTo>
                  <a:pt x="678773" y="1101987"/>
                  <a:pt x="695438" y="1062466"/>
                  <a:pt x="695438" y="1062466"/>
                </a:cubicBezTo>
                <a:cubicBezTo>
                  <a:pt x="721346" y="803357"/>
                  <a:pt x="710620" y="951137"/>
                  <a:pt x="695438" y="457645"/>
                </a:cubicBezTo>
                <a:cubicBezTo>
                  <a:pt x="691780" y="338750"/>
                  <a:pt x="688738" y="330098"/>
                  <a:pt x="675280" y="235878"/>
                </a:cubicBezTo>
                <a:cubicBezTo>
                  <a:pt x="671920" y="168675"/>
                  <a:pt x="671029" y="101304"/>
                  <a:pt x="665201" y="34270"/>
                </a:cubicBezTo>
                <a:cubicBezTo>
                  <a:pt x="664281" y="23685"/>
                  <a:pt x="745832" y="15790"/>
                  <a:pt x="685359" y="14110"/>
                </a:cubicBezTo>
                <a:close/>
              </a:path>
            </a:pathLst>
          </a:custGeom>
          <a:solidFill>
            <a:srgbClr val="FF959C"/>
          </a:solidFill>
          <a:ln>
            <a:solidFill>
              <a:srgbClr val="FF959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9" name="Figura a mano libera 68"/>
          <p:cNvSpPr/>
          <p:nvPr/>
        </p:nvSpPr>
        <p:spPr>
          <a:xfrm>
            <a:off x="5716815" y="2086317"/>
            <a:ext cx="502989" cy="1277418"/>
          </a:xfrm>
          <a:custGeom>
            <a:avLst/>
            <a:gdLst>
              <a:gd name="connsiteX0" fmla="*/ 62220 w 814477"/>
              <a:gd name="connsiteY0" fmla="*/ 70562 h 2066472"/>
              <a:gd name="connsiteX1" fmla="*/ 142851 w 814477"/>
              <a:gd name="connsiteY1" fmla="*/ 60482 h 2066472"/>
              <a:gd name="connsiteX2" fmla="*/ 203324 w 814477"/>
              <a:gd name="connsiteY2" fmla="*/ 20161 h 2066472"/>
              <a:gd name="connsiteX3" fmla="*/ 273875 w 814477"/>
              <a:gd name="connsiteY3" fmla="*/ 0 h 2066472"/>
              <a:gd name="connsiteX4" fmla="*/ 485530 w 814477"/>
              <a:gd name="connsiteY4" fmla="*/ 10080 h 2066472"/>
              <a:gd name="connsiteX5" fmla="*/ 546003 w 814477"/>
              <a:gd name="connsiteY5" fmla="*/ 30241 h 2066472"/>
              <a:gd name="connsiteX6" fmla="*/ 576240 w 814477"/>
              <a:gd name="connsiteY6" fmla="*/ 60482 h 2066472"/>
              <a:gd name="connsiteX7" fmla="*/ 596397 w 814477"/>
              <a:gd name="connsiteY7" fmla="*/ 90723 h 2066472"/>
              <a:gd name="connsiteX8" fmla="*/ 666949 w 814477"/>
              <a:gd name="connsiteY8" fmla="*/ 161286 h 2066472"/>
              <a:gd name="connsiteX9" fmla="*/ 707264 w 814477"/>
              <a:gd name="connsiteY9" fmla="*/ 221768 h 2066472"/>
              <a:gd name="connsiteX10" fmla="*/ 717343 w 814477"/>
              <a:gd name="connsiteY10" fmla="*/ 252009 h 2066472"/>
              <a:gd name="connsiteX11" fmla="*/ 747579 w 814477"/>
              <a:gd name="connsiteY11" fmla="*/ 282250 h 2066472"/>
              <a:gd name="connsiteX12" fmla="*/ 757658 w 814477"/>
              <a:gd name="connsiteY12" fmla="*/ 312491 h 2066472"/>
              <a:gd name="connsiteX13" fmla="*/ 797973 w 814477"/>
              <a:gd name="connsiteY13" fmla="*/ 372973 h 2066472"/>
              <a:gd name="connsiteX14" fmla="*/ 767737 w 814477"/>
              <a:gd name="connsiteY14" fmla="*/ 685464 h 2066472"/>
              <a:gd name="connsiteX15" fmla="*/ 757658 w 814477"/>
              <a:gd name="connsiteY15" fmla="*/ 715705 h 2066472"/>
              <a:gd name="connsiteX16" fmla="*/ 717343 w 814477"/>
              <a:gd name="connsiteY16" fmla="*/ 776187 h 2066472"/>
              <a:gd name="connsiteX17" fmla="*/ 697185 w 814477"/>
              <a:gd name="connsiteY17" fmla="*/ 806428 h 2066472"/>
              <a:gd name="connsiteX18" fmla="*/ 677028 w 814477"/>
              <a:gd name="connsiteY18" fmla="*/ 866910 h 2066472"/>
              <a:gd name="connsiteX19" fmla="*/ 666949 w 814477"/>
              <a:gd name="connsiteY19" fmla="*/ 897151 h 2066472"/>
              <a:gd name="connsiteX20" fmla="*/ 626634 w 814477"/>
              <a:gd name="connsiteY20" fmla="*/ 957634 h 2066472"/>
              <a:gd name="connsiteX21" fmla="*/ 616555 w 814477"/>
              <a:gd name="connsiteY21" fmla="*/ 987875 h 2066472"/>
              <a:gd name="connsiteX22" fmla="*/ 596397 w 814477"/>
              <a:gd name="connsiteY22" fmla="*/ 1018116 h 2066472"/>
              <a:gd name="connsiteX23" fmla="*/ 566161 w 814477"/>
              <a:gd name="connsiteY23" fmla="*/ 1139080 h 2066472"/>
              <a:gd name="connsiteX24" fmla="*/ 556082 w 814477"/>
              <a:gd name="connsiteY24" fmla="*/ 1491892 h 2066472"/>
              <a:gd name="connsiteX25" fmla="*/ 535924 w 814477"/>
              <a:gd name="connsiteY25" fmla="*/ 1522133 h 2066472"/>
              <a:gd name="connsiteX26" fmla="*/ 505688 w 814477"/>
              <a:gd name="connsiteY26" fmla="*/ 1532214 h 2066472"/>
              <a:gd name="connsiteX27" fmla="*/ 445215 w 814477"/>
              <a:gd name="connsiteY27" fmla="*/ 1622937 h 2066472"/>
              <a:gd name="connsiteX28" fmla="*/ 425057 w 814477"/>
              <a:gd name="connsiteY28" fmla="*/ 1653178 h 2066472"/>
              <a:gd name="connsiteX29" fmla="*/ 404900 w 814477"/>
              <a:gd name="connsiteY29" fmla="*/ 1713660 h 2066472"/>
              <a:gd name="connsiteX30" fmla="*/ 354506 w 814477"/>
              <a:gd name="connsiteY30" fmla="*/ 1804383 h 2066472"/>
              <a:gd name="connsiteX31" fmla="*/ 294033 w 814477"/>
              <a:gd name="connsiteY31" fmla="*/ 1844705 h 2066472"/>
              <a:gd name="connsiteX32" fmla="*/ 243639 w 814477"/>
              <a:gd name="connsiteY32" fmla="*/ 1895106 h 2066472"/>
              <a:gd name="connsiteX33" fmla="*/ 213402 w 814477"/>
              <a:gd name="connsiteY33" fmla="*/ 1925347 h 2066472"/>
              <a:gd name="connsiteX34" fmla="*/ 152930 w 814477"/>
              <a:gd name="connsiteY34" fmla="*/ 1965669 h 2066472"/>
              <a:gd name="connsiteX35" fmla="*/ 102535 w 814477"/>
              <a:gd name="connsiteY35" fmla="*/ 2005990 h 2066472"/>
              <a:gd name="connsiteX36" fmla="*/ 72299 w 814477"/>
              <a:gd name="connsiteY36" fmla="*/ 2036231 h 2066472"/>
              <a:gd name="connsiteX37" fmla="*/ 42063 w 814477"/>
              <a:gd name="connsiteY37" fmla="*/ 2046312 h 2066472"/>
              <a:gd name="connsiteX38" fmla="*/ 11826 w 814477"/>
              <a:gd name="connsiteY38" fmla="*/ 2066472 h 2066472"/>
              <a:gd name="connsiteX39" fmla="*/ 1747 w 814477"/>
              <a:gd name="connsiteY39" fmla="*/ 2036231 h 2066472"/>
              <a:gd name="connsiteX40" fmla="*/ 21905 w 814477"/>
              <a:gd name="connsiteY40" fmla="*/ 2005990 h 2066472"/>
              <a:gd name="connsiteX41" fmla="*/ 31984 w 814477"/>
              <a:gd name="connsiteY41" fmla="*/ 1975749 h 2066472"/>
              <a:gd name="connsiteX42" fmla="*/ 21905 w 814477"/>
              <a:gd name="connsiteY42" fmla="*/ 1542294 h 2066472"/>
              <a:gd name="connsiteX43" fmla="*/ 42063 w 814477"/>
              <a:gd name="connsiteY43" fmla="*/ 866910 h 2066472"/>
              <a:gd name="connsiteX44" fmla="*/ 42063 w 814477"/>
              <a:gd name="connsiteY44" fmla="*/ 110884 h 2066472"/>
              <a:gd name="connsiteX45" fmla="*/ 62220 w 814477"/>
              <a:gd name="connsiteY45" fmla="*/ 50402 h 2066472"/>
              <a:gd name="connsiteX46" fmla="*/ 62220 w 814477"/>
              <a:gd name="connsiteY46" fmla="*/ 70562 h 2066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814477" h="2066472">
                <a:moveTo>
                  <a:pt x="62220" y="70562"/>
                </a:moveTo>
                <a:cubicBezTo>
                  <a:pt x="89097" y="67202"/>
                  <a:pt x="117343" y="69593"/>
                  <a:pt x="142851" y="60482"/>
                </a:cubicBezTo>
                <a:cubicBezTo>
                  <a:pt x="165667" y="52332"/>
                  <a:pt x="180340" y="27824"/>
                  <a:pt x="203324" y="20161"/>
                </a:cubicBezTo>
                <a:cubicBezTo>
                  <a:pt x="246701" y="5699"/>
                  <a:pt x="223253" y="12657"/>
                  <a:pt x="273875" y="0"/>
                </a:cubicBezTo>
                <a:cubicBezTo>
                  <a:pt x="344427" y="3360"/>
                  <a:pt x="415330" y="2279"/>
                  <a:pt x="485530" y="10080"/>
                </a:cubicBezTo>
                <a:cubicBezTo>
                  <a:pt x="506648" y="12427"/>
                  <a:pt x="546003" y="30241"/>
                  <a:pt x="546003" y="30241"/>
                </a:cubicBezTo>
                <a:cubicBezTo>
                  <a:pt x="556082" y="40321"/>
                  <a:pt x="567115" y="49530"/>
                  <a:pt x="576240" y="60482"/>
                </a:cubicBezTo>
                <a:cubicBezTo>
                  <a:pt x="583995" y="69789"/>
                  <a:pt x="588294" y="81718"/>
                  <a:pt x="596397" y="90723"/>
                </a:cubicBezTo>
                <a:cubicBezTo>
                  <a:pt x="618646" y="115448"/>
                  <a:pt x="648501" y="133610"/>
                  <a:pt x="666949" y="161286"/>
                </a:cubicBezTo>
                <a:cubicBezTo>
                  <a:pt x="680387" y="181447"/>
                  <a:pt x="699603" y="198782"/>
                  <a:pt x="707264" y="221768"/>
                </a:cubicBezTo>
                <a:cubicBezTo>
                  <a:pt x="710624" y="231848"/>
                  <a:pt x="711450" y="243168"/>
                  <a:pt x="717343" y="252009"/>
                </a:cubicBezTo>
                <a:cubicBezTo>
                  <a:pt x="725249" y="263870"/>
                  <a:pt x="737500" y="272170"/>
                  <a:pt x="747579" y="282250"/>
                </a:cubicBezTo>
                <a:cubicBezTo>
                  <a:pt x="750939" y="292330"/>
                  <a:pt x="752498" y="303202"/>
                  <a:pt x="757658" y="312491"/>
                </a:cubicBezTo>
                <a:cubicBezTo>
                  <a:pt x="769423" y="333672"/>
                  <a:pt x="797973" y="372973"/>
                  <a:pt x="797973" y="372973"/>
                </a:cubicBezTo>
                <a:cubicBezTo>
                  <a:pt x="787046" y="646216"/>
                  <a:pt x="814477" y="545225"/>
                  <a:pt x="767737" y="685464"/>
                </a:cubicBezTo>
                <a:cubicBezTo>
                  <a:pt x="764377" y="695544"/>
                  <a:pt x="763551" y="706864"/>
                  <a:pt x="757658" y="715705"/>
                </a:cubicBezTo>
                <a:lnTo>
                  <a:pt x="717343" y="776187"/>
                </a:lnTo>
                <a:cubicBezTo>
                  <a:pt x="710624" y="786267"/>
                  <a:pt x="701015" y="794935"/>
                  <a:pt x="697185" y="806428"/>
                </a:cubicBezTo>
                <a:lnTo>
                  <a:pt x="677028" y="866910"/>
                </a:lnTo>
                <a:cubicBezTo>
                  <a:pt x="673668" y="876990"/>
                  <a:pt x="672842" y="888310"/>
                  <a:pt x="666949" y="897151"/>
                </a:cubicBezTo>
                <a:cubicBezTo>
                  <a:pt x="653511" y="917312"/>
                  <a:pt x="634295" y="934648"/>
                  <a:pt x="626634" y="957634"/>
                </a:cubicBezTo>
                <a:cubicBezTo>
                  <a:pt x="623274" y="967714"/>
                  <a:pt x="621306" y="978371"/>
                  <a:pt x="616555" y="987875"/>
                </a:cubicBezTo>
                <a:cubicBezTo>
                  <a:pt x="611138" y="998711"/>
                  <a:pt x="601317" y="1007045"/>
                  <a:pt x="596397" y="1018116"/>
                </a:cubicBezTo>
                <a:cubicBezTo>
                  <a:pt x="575102" y="1066036"/>
                  <a:pt x="574612" y="1088367"/>
                  <a:pt x="566161" y="1139080"/>
                </a:cubicBezTo>
                <a:cubicBezTo>
                  <a:pt x="562801" y="1256684"/>
                  <a:pt x="565340" y="1374605"/>
                  <a:pt x="556082" y="1491892"/>
                </a:cubicBezTo>
                <a:cubicBezTo>
                  <a:pt x="555129" y="1503969"/>
                  <a:pt x="545383" y="1514564"/>
                  <a:pt x="535924" y="1522133"/>
                </a:cubicBezTo>
                <a:cubicBezTo>
                  <a:pt x="527629" y="1528771"/>
                  <a:pt x="515767" y="1528854"/>
                  <a:pt x="505688" y="1532214"/>
                </a:cubicBezTo>
                <a:lnTo>
                  <a:pt x="445215" y="1622937"/>
                </a:lnTo>
                <a:lnTo>
                  <a:pt x="425057" y="1653178"/>
                </a:lnTo>
                <a:lnTo>
                  <a:pt x="404900" y="1713660"/>
                </a:lnTo>
                <a:cubicBezTo>
                  <a:pt x="394398" y="1745171"/>
                  <a:pt x="384210" y="1784577"/>
                  <a:pt x="354506" y="1804383"/>
                </a:cubicBezTo>
                <a:lnTo>
                  <a:pt x="294033" y="1844705"/>
                </a:lnTo>
                <a:cubicBezTo>
                  <a:pt x="257076" y="1900147"/>
                  <a:pt x="294034" y="1853105"/>
                  <a:pt x="243639" y="1895106"/>
                </a:cubicBezTo>
                <a:cubicBezTo>
                  <a:pt x="232689" y="1904232"/>
                  <a:pt x="224653" y="1916595"/>
                  <a:pt x="213402" y="1925347"/>
                </a:cubicBezTo>
                <a:cubicBezTo>
                  <a:pt x="194279" y="1940223"/>
                  <a:pt x="152930" y="1965669"/>
                  <a:pt x="152930" y="1965669"/>
                </a:cubicBezTo>
                <a:cubicBezTo>
                  <a:pt x="133331" y="2024473"/>
                  <a:pt x="159860" y="1973229"/>
                  <a:pt x="102535" y="2005990"/>
                </a:cubicBezTo>
                <a:cubicBezTo>
                  <a:pt x="90159" y="2013063"/>
                  <a:pt x="84159" y="2028323"/>
                  <a:pt x="72299" y="2036231"/>
                </a:cubicBezTo>
                <a:cubicBezTo>
                  <a:pt x="63460" y="2042125"/>
                  <a:pt x="51565" y="2041560"/>
                  <a:pt x="42063" y="2046312"/>
                </a:cubicBezTo>
                <a:cubicBezTo>
                  <a:pt x="31228" y="2051730"/>
                  <a:pt x="21905" y="2059752"/>
                  <a:pt x="11826" y="2066472"/>
                </a:cubicBezTo>
                <a:cubicBezTo>
                  <a:pt x="8466" y="2056392"/>
                  <a:pt x="0" y="2046712"/>
                  <a:pt x="1747" y="2036231"/>
                </a:cubicBezTo>
                <a:cubicBezTo>
                  <a:pt x="3738" y="2024281"/>
                  <a:pt x="16488" y="2016826"/>
                  <a:pt x="21905" y="2005990"/>
                </a:cubicBezTo>
                <a:cubicBezTo>
                  <a:pt x="26656" y="1996486"/>
                  <a:pt x="28624" y="1985829"/>
                  <a:pt x="31984" y="1975749"/>
                </a:cubicBezTo>
                <a:cubicBezTo>
                  <a:pt x="28624" y="1831264"/>
                  <a:pt x="21905" y="1686818"/>
                  <a:pt x="21905" y="1542294"/>
                </a:cubicBezTo>
                <a:cubicBezTo>
                  <a:pt x="21905" y="1004782"/>
                  <a:pt x="8834" y="1132778"/>
                  <a:pt x="42063" y="866910"/>
                </a:cubicBezTo>
                <a:cubicBezTo>
                  <a:pt x="27029" y="551148"/>
                  <a:pt x="21234" y="527537"/>
                  <a:pt x="42063" y="110884"/>
                </a:cubicBezTo>
                <a:cubicBezTo>
                  <a:pt x="43124" y="89660"/>
                  <a:pt x="62220" y="50402"/>
                  <a:pt x="62220" y="50402"/>
                </a:cubicBezTo>
                <a:lnTo>
                  <a:pt x="62220" y="70562"/>
                </a:lnTo>
                <a:close/>
              </a:path>
            </a:pathLst>
          </a:custGeom>
          <a:solidFill>
            <a:srgbClr val="FF959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40" name="Forma 39"/>
          <p:cNvCxnSpPr>
            <a:endCxn id="66" idx="3"/>
          </p:cNvCxnSpPr>
          <p:nvPr/>
        </p:nvCxnSpPr>
        <p:spPr>
          <a:xfrm rot="10800000">
            <a:off x="4622422" y="4145765"/>
            <a:ext cx="1755246" cy="863922"/>
          </a:xfrm>
          <a:prstGeom prst="curvedConnector3">
            <a:avLst>
              <a:gd name="adj1" fmla="val 8083"/>
            </a:avLst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Connettore 7 74"/>
          <p:cNvCxnSpPr/>
          <p:nvPr/>
        </p:nvCxnSpPr>
        <p:spPr>
          <a:xfrm>
            <a:off x="4541507" y="4145764"/>
            <a:ext cx="1836161" cy="863923"/>
          </a:xfrm>
          <a:prstGeom prst="curvedConnector3">
            <a:avLst>
              <a:gd name="adj1" fmla="val 15419"/>
            </a:avLst>
          </a:prstGeom>
          <a:ln>
            <a:solidFill>
              <a:srgbClr val="0D0D0D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0" name="Freccia sinistra 79"/>
          <p:cNvSpPr/>
          <p:nvPr/>
        </p:nvSpPr>
        <p:spPr>
          <a:xfrm rot="1695070">
            <a:off x="6430608" y="3536224"/>
            <a:ext cx="1977665" cy="721382"/>
          </a:xfrm>
          <a:prstGeom prst="leftArrow">
            <a:avLst>
              <a:gd name="adj1" fmla="val 27947"/>
              <a:gd name="adj2" fmla="val 50000"/>
            </a:avLst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3"/>
          <p:cNvGrpSpPr>
            <a:grpSpLocks/>
          </p:cNvGrpSpPr>
          <p:nvPr/>
        </p:nvGrpSpPr>
        <p:grpSpPr bwMode="auto">
          <a:xfrm>
            <a:off x="254002" y="144468"/>
            <a:ext cx="935298" cy="581318"/>
            <a:chOff x="5520" y="3408"/>
            <a:chExt cx="716" cy="702"/>
          </a:xfrm>
        </p:grpSpPr>
        <p:pic>
          <p:nvPicPr>
            <p:cNvPr id="18" name="Picture 3" descr="Medaglia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544" y="3439"/>
              <a:ext cx="667" cy="6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" name="WordArt 8"/>
            <p:cNvSpPr>
              <a:spLocks noChangeArrowheads="1" noChangeShapeType="1" noTextEdit="1"/>
            </p:cNvSpPr>
            <p:nvPr/>
          </p:nvSpPr>
          <p:spPr bwMode="auto">
            <a:xfrm rot="-95650">
              <a:off x="5520" y="3408"/>
              <a:ext cx="716" cy="702"/>
            </a:xfrm>
            <a:prstGeom prst="rect">
              <a:avLst/>
            </a:prstGeom>
          </p:spPr>
          <p:txBody>
            <a:bodyPr spcFirstLastPara="1" wrap="none" fromWordArt="1">
              <a:prstTxWarp prst="textArchUp">
                <a:avLst>
                  <a:gd name="adj" fmla="val 6228642"/>
                </a:avLst>
              </a:prstTxWarp>
            </a:bodyPr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it-IT" sz="700" kern="10">
                  <a:ln w="9525">
                    <a:noFill/>
                    <a:round/>
                    <a:headEnd/>
                    <a:tailEnd/>
                  </a:ln>
                  <a:solidFill>
                    <a:prstClr val="black"/>
                  </a:solidFill>
                  <a:effectLst>
                    <a:outerShdw blurRad="38100" dist="38100" dir="2700000" algn="tl" rotWithShape="0">
                      <a:srgbClr val="000000">
                        <a:alpha val="43137"/>
                      </a:srgbClr>
                    </a:outerShdw>
                  </a:effectLst>
                  <a:latin typeface="Lucida Sans Unicode"/>
                  <a:ea typeface="Lucida Sans Unicode"/>
                  <a:cs typeface="Lucida Sans Unicode"/>
                </a:rPr>
                <a:t>Alma Mater University - Bologna</a:t>
              </a:r>
            </a:p>
          </p:txBody>
        </p:sp>
      </p:grpSp>
      <p:sp>
        <p:nvSpPr>
          <p:cNvPr id="21" name="Rectangle 65"/>
          <p:cNvSpPr>
            <a:spLocks noChangeArrowheads="1"/>
          </p:cNvSpPr>
          <p:nvPr/>
        </p:nvSpPr>
        <p:spPr bwMode="auto">
          <a:xfrm>
            <a:off x="160263" y="1612856"/>
            <a:ext cx="8835735" cy="3460084"/>
          </a:xfrm>
          <a:prstGeom prst="rect">
            <a:avLst/>
          </a:prstGeom>
          <a:solidFill>
            <a:srgbClr val="2A4A70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2A4A70">
                <a:gamma/>
                <a:shade val="60000"/>
                <a:invGamma/>
                <a:alpha val="74998"/>
              </a:srgbClr>
            </a:prst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4" charset="0"/>
              <a:ea typeface="MS PGothic" pitchFamily="34" charset="-128"/>
              <a:cs typeface="MS PGothic" pitchFamily="34" charset="-128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5916259" y="1814455"/>
            <a:ext cx="2900029" cy="3046988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/>
              <a:t>BRIDGING TREATMENT </a:t>
            </a:r>
          </a:p>
          <a:p>
            <a:pPr algn="ctr"/>
            <a:endParaRPr lang="it-IT" sz="2400" b="1" dirty="0" smtClean="0"/>
          </a:p>
          <a:p>
            <a:pPr algn="ctr"/>
            <a:r>
              <a:rPr lang="it-IT" sz="2400" dirty="0" err="1" smtClean="0"/>
              <a:t>Convert</a:t>
            </a:r>
            <a:r>
              <a:rPr lang="it-IT" sz="2400" dirty="0" smtClean="0"/>
              <a:t> </a:t>
            </a:r>
            <a:r>
              <a:rPr lang="it-IT" sz="2400" dirty="0" err="1" smtClean="0"/>
              <a:t>an</a:t>
            </a:r>
            <a:r>
              <a:rPr lang="it-IT" sz="2400" dirty="0" smtClean="0"/>
              <a:t> acute </a:t>
            </a:r>
            <a:r>
              <a:rPr lang="it-IT" sz="2400" dirty="0" err="1" smtClean="0"/>
              <a:t>uncontrolled</a:t>
            </a:r>
            <a:r>
              <a:rPr lang="it-IT" sz="2400" dirty="0" smtClean="0"/>
              <a:t> situation </a:t>
            </a:r>
            <a:r>
              <a:rPr lang="it-IT" sz="2400" dirty="0" err="1" smtClean="0"/>
              <a:t>into</a:t>
            </a:r>
            <a:r>
              <a:rPr lang="it-IT" sz="2400" dirty="0" smtClean="0"/>
              <a:t> a </a:t>
            </a:r>
            <a:r>
              <a:rPr lang="it-IT" sz="2400" dirty="0" err="1" smtClean="0"/>
              <a:t>potentially</a:t>
            </a:r>
            <a:r>
              <a:rPr lang="it-IT" sz="2400" dirty="0" smtClean="0"/>
              <a:t> curative situation</a:t>
            </a:r>
            <a:endParaRPr lang="it-IT" sz="2400" dirty="0"/>
          </a:p>
        </p:txBody>
      </p:sp>
      <p:pic>
        <p:nvPicPr>
          <p:cNvPr id="9" name="Picture 3" descr="h"/>
          <p:cNvPicPr>
            <a:picLocks noChangeAspect="1" noChangeArrowheads="1"/>
          </p:cNvPicPr>
          <p:nvPr/>
        </p:nvPicPr>
        <p:blipFill>
          <a:blip r:embed="rId4">
            <a:lum bright="-12000" contrast="12000"/>
          </a:blip>
          <a:srcRect/>
          <a:stretch>
            <a:fillRect/>
          </a:stretch>
        </p:blipFill>
        <p:spPr bwMode="auto">
          <a:xfrm>
            <a:off x="246095" y="1747738"/>
            <a:ext cx="5246855" cy="3182212"/>
          </a:xfrm>
          <a:prstGeom prst="rect">
            <a:avLst/>
          </a:prstGeom>
          <a:noFill/>
        </p:spPr>
      </p:pic>
      <p:sp>
        <p:nvSpPr>
          <p:cNvPr id="12" name="CasellaDiTesto 69"/>
          <p:cNvSpPr txBox="1">
            <a:spLocks noChangeArrowheads="1"/>
          </p:cNvSpPr>
          <p:nvPr/>
        </p:nvSpPr>
        <p:spPr bwMode="auto">
          <a:xfrm>
            <a:off x="2349508" y="133354"/>
            <a:ext cx="4639469" cy="541683"/>
          </a:xfrm>
          <a:prstGeom prst="rect">
            <a:avLst/>
          </a:prstGeom>
          <a:solidFill>
            <a:srgbClr val="AA021E"/>
          </a:solidFill>
          <a:ln w="9525">
            <a:noFill/>
            <a:miter lim="800000"/>
            <a:headEnd/>
            <a:tailEnd/>
          </a:ln>
        </p:spPr>
        <p:txBody>
          <a:bodyPr wrap="square" lIns="109723" tIns="54862" rIns="109723" bIns="54862">
            <a:prstTxWarp prst="textNoShape">
              <a:avLst/>
            </a:prstTxWarp>
            <a:spAutoFit/>
          </a:bodyPr>
          <a:lstStyle/>
          <a:p>
            <a:pPr algn="ctr" defTabSz="1096963"/>
            <a:r>
              <a:rPr lang="it-IT" sz="2800">
                <a:solidFill>
                  <a:srgbClr val="FFFFFF"/>
                </a:solidFill>
              </a:rPr>
              <a:t>SUGGESTED ALGORITHM</a:t>
            </a:r>
          </a:p>
        </p:txBody>
      </p:sp>
      <p:sp>
        <p:nvSpPr>
          <p:cNvPr id="13" name="CasellaDiTesto 12"/>
          <p:cNvSpPr txBox="1"/>
          <p:nvPr/>
        </p:nvSpPr>
        <p:spPr>
          <a:xfrm>
            <a:off x="1578903" y="618094"/>
            <a:ext cx="63994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 smtClean="0"/>
              <a:t>1° </a:t>
            </a:r>
            <a:r>
              <a:rPr lang="it-IT" sz="2800" b="1" dirty="0" err="1" smtClean="0"/>
              <a:t>step</a:t>
            </a:r>
            <a:r>
              <a:rPr lang="it-IT" sz="2800" dirty="0" smtClean="0"/>
              <a:t>: </a:t>
            </a:r>
            <a:r>
              <a:rPr lang="it-IT" sz="2800" dirty="0" err="1" smtClean="0"/>
              <a:t>Sanitization</a:t>
            </a:r>
            <a:r>
              <a:rPr lang="it-IT" sz="2800" dirty="0" smtClean="0"/>
              <a:t> </a:t>
            </a:r>
            <a:r>
              <a:rPr lang="it-IT" sz="2800" dirty="0" err="1" smtClean="0"/>
              <a:t>of</a:t>
            </a:r>
            <a:r>
              <a:rPr lang="it-IT" sz="2800" dirty="0" smtClean="0"/>
              <a:t> </a:t>
            </a:r>
            <a:r>
              <a:rPr lang="it-IT" sz="2800" dirty="0" err="1" smtClean="0"/>
              <a:t>perianal</a:t>
            </a:r>
            <a:r>
              <a:rPr lang="it-IT" sz="2800" dirty="0" smtClean="0"/>
              <a:t> </a:t>
            </a:r>
            <a:r>
              <a:rPr lang="it-IT" sz="2800" dirty="0" err="1" smtClean="0"/>
              <a:t>sepsis</a:t>
            </a:r>
            <a:endParaRPr lang="it-IT" sz="2800" dirty="0"/>
          </a:p>
        </p:txBody>
      </p:sp>
      <p:sp>
        <p:nvSpPr>
          <p:cNvPr id="14" name="CasellaDiTesto 13"/>
          <p:cNvSpPr txBox="1"/>
          <p:nvPr/>
        </p:nvSpPr>
        <p:spPr>
          <a:xfrm>
            <a:off x="523107" y="1103392"/>
            <a:ext cx="81026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>
                <a:solidFill>
                  <a:srgbClr val="FF0000"/>
                </a:solidFill>
              </a:rPr>
              <a:t>“</a:t>
            </a:r>
            <a:r>
              <a:rPr lang="it-IT" sz="2400" b="1" dirty="0" err="1" smtClean="0">
                <a:solidFill>
                  <a:srgbClr val="FF0000"/>
                </a:solidFill>
              </a:rPr>
              <a:t>Cone-like</a:t>
            </a:r>
            <a:r>
              <a:rPr lang="it-IT" sz="2400" b="1" dirty="0" smtClean="0">
                <a:solidFill>
                  <a:srgbClr val="FF0000"/>
                </a:solidFill>
              </a:rPr>
              <a:t>” </a:t>
            </a:r>
            <a:r>
              <a:rPr lang="it-IT" sz="2400" b="1" dirty="0" err="1" smtClean="0">
                <a:solidFill>
                  <a:srgbClr val="FF0000"/>
                </a:solidFill>
              </a:rPr>
              <a:t>Fistulectomy</a:t>
            </a:r>
            <a:r>
              <a:rPr lang="it-IT" sz="2400" b="1" dirty="0" smtClean="0">
                <a:solidFill>
                  <a:srgbClr val="FF0000"/>
                </a:solidFill>
              </a:rPr>
              <a:t> and </a:t>
            </a:r>
            <a:r>
              <a:rPr lang="it-IT" sz="2400" b="1" dirty="0" err="1" smtClean="0">
                <a:solidFill>
                  <a:srgbClr val="FF0000"/>
                </a:solidFill>
              </a:rPr>
              <a:t>loose</a:t>
            </a:r>
            <a:r>
              <a:rPr lang="it-IT" sz="2400" b="1" dirty="0" smtClean="0">
                <a:solidFill>
                  <a:srgbClr val="FF0000"/>
                </a:solidFill>
              </a:rPr>
              <a:t> </a:t>
            </a:r>
            <a:r>
              <a:rPr lang="it-IT" sz="2400" b="1" dirty="0" err="1" smtClean="0">
                <a:solidFill>
                  <a:srgbClr val="FF0000"/>
                </a:solidFill>
              </a:rPr>
              <a:t>seton</a:t>
            </a:r>
            <a:r>
              <a:rPr lang="it-IT" sz="2400" b="1" dirty="0" smtClean="0">
                <a:solidFill>
                  <a:srgbClr val="FF0000"/>
                </a:solidFill>
              </a:rPr>
              <a:t> </a:t>
            </a:r>
            <a:r>
              <a:rPr lang="it-IT" sz="2400" b="1" dirty="0" err="1" smtClean="0">
                <a:solidFill>
                  <a:srgbClr val="FF0000"/>
                </a:solidFill>
              </a:rPr>
              <a:t>placement</a:t>
            </a:r>
            <a:endParaRPr lang="it-IT" sz="2400" b="1" dirty="0">
              <a:solidFill>
                <a:srgbClr val="FF0000"/>
              </a:solidFill>
            </a:endParaRPr>
          </a:p>
        </p:txBody>
      </p:sp>
      <p:grpSp>
        <p:nvGrpSpPr>
          <p:cNvPr id="3" name="Gruppo 43"/>
          <p:cNvGrpSpPr/>
          <p:nvPr/>
        </p:nvGrpSpPr>
        <p:grpSpPr>
          <a:xfrm>
            <a:off x="224879" y="1697337"/>
            <a:ext cx="5378938" cy="3312349"/>
            <a:chOff x="494885" y="1177761"/>
            <a:chExt cx="3333330" cy="3579770"/>
          </a:xfrm>
        </p:grpSpPr>
        <p:sp>
          <p:nvSpPr>
            <p:cNvPr id="45" name="Rettangolo 44"/>
            <p:cNvSpPr/>
            <p:nvPr/>
          </p:nvSpPr>
          <p:spPr>
            <a:xfrm>
              <a:off x="494885" y="1177761"/>
              <a:ext cx="3333330" cy="357977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grpSp>
          <p:nvGrpSpPr>
            <p:cNvPr id="4" name="Gruppo 26"/>
            <p:cNvGrpSpPr/>
            <p:nvPr/>
          </p:nvGrpSpPr>
          <p:grpSpPr>
            <a:xfrm>
              <a:off x="617831" y="1314068"/>
              <a:ext cx="3075613" cy="3314060"/>
              <a:chOff x="497840" y="88878"/>
              <a:chExt cx="8036562" cy="4960642"/>
            </a:xfrm>
          </p:grpSpPr>
          <p:sp>
            <p:nvSpPr>
              <p:cNvPr id="47" name="Trapezio 46"/>
              <p:cNvSpPr/>
              <p:nvPr/>
            </p:nvSpPr>
            <p:spPr>
              <a:xfrm>
                <a:off x="3992880" y="3251200"/>
                <a:ext cx="985520" cy="1463040"/>
              </a:xfrm>
              <a:prstGeom prst="trapezoid">
                <a:avLst/>
              </a:prstGeom>
              <a:solidFill>
                <a:srgbClr val="D99694"/>
              </a:solidFill>
              <a:ln w="57150" cap="flat" cmpd="sng" algn="ctr">
                <a:solidFill>
                  <a:srgbClr val="E43A5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cxnSp>
            <p:nvCxnSpPr>
              <p:cNvPr id="48" name="Connettore 7 47"/>
              <p:cNvCxnSpPr/>
              <p:nvPr/>
            </p:nvCxnSpPr>
            <p:spPr>
              <a:xfrm rot="10800000">
                <a:off x="640080" y="2763520"/>
                <a:ext cx="4338320" cy="1950720"/>
              </a:xfrm>
              <a:prstGeom prst="curvedConnector3">
                <a:avLst>
                  <a:gd name="adj1" fmla="val 100820"/>
                </a:avLst>
              </a:prstGeom>
              <a:ln>
                <a:solidFill>
                  <a:srgbClr val="E43A5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Connettore 7 48"/>
              <p:cNvCxnSpPr/>
              <p:nvPr/>
            </p:nvCxnSpPr>
            <p:spPr>
              <a:xfrm rot="10800000">
                <a:off x="4165600" y="2763519"/>
                <a:ext cx="4338320" cy="1950720"/>
              </a:xfrm>
              <a:prstGeom prst="curvedConnector3">
                <a:avLst>
                  <a:gd name="adj1" fmla="val 100820"/>
                </a:avLst>
              </a:prstGeom>
              <a:ln>
                <a:solidFill>
                  <a:srgbClr val="E43A52"/>
                </a:solidFill>
              </a:ln>
              <a:scene3d>
                <a:camera prst="orthographicFront">
                  <a:rot lat="0" lon="10799999" rev="0"/>
                </a:camera>
                <a:lightRig rig="threePt" dir="t"/>
              </a:scene3d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0" name="Disco magnetico 49"/>
              <p:cNvSpPr/>
              <p:nvPr/>
            </p:nvSpPr>
            <p:spPr>
              <a:xfrm>
                <a:off x="3789680" y="2052320"/>
                <a:ext cx="1452880" cy="2997200"/>
              </a:xfrm>
              <a:prstGeom prst="flowChartMagneticDisk">
                <a:avLst/>
              </a:prstGeom>
              <a:gradFill flip="none" rotWithShape="1">
                <a:gsLst>
                  <a:gs pos="19000">
                    <a:srgbClr val="D99694"/>
                  </a:gs>
                  <a:gs pos="100000">
                    <a:srgbClr val="FFFFFF"/>
                  </a:gs>
                </a:gsLst>
                <a:path path="rect">
                  <a:fillToRect l="100000" t="100000"/>
                </a:path>
                <a:tileRect r="-100000" b="-100000"/>
              </a:gradFill>
              <a:ln>
                <a:solidFill>
                  <a:srgbClr val="E43A5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51" name="Monitor 50"/>
              <p:cNvSpPr/>
              <p:nvPr/>
            </p:nvSpPr>
            <p:spPr>
              <a:xfrm rot="5400000">
                <a:off x="3021319" y="-290841"/>
                <a:ext cx="2908322" cy="3667760"/>
              </a:xfrm>
              <a:prstGeom prst="flowChartDisplay">
                <a:avLst/>
              </a:prstGeom>
              <a:gradFill flip="none" rotWithShape="1">
                <a:gsLst>
                  <a:gs pos="0">
                    <a:srgbClr val="FFD2BE"/>
                  </a:gs>
                  <a:gs pos="100000">
                    <a:srgbClr val="FFFFFF"/>
                  </a:gs>
                  <a:gs pos="50000">
                    <a:srgbClr val="FF959C"/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solidFill>
                  <a:srgbClr val="FF959C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cxnSp>
            <p:nvCxnSpPr>
              <p:cNvPr id="52" name="Connettore 1 51"/>
              <p:cNvCxnSpPr/>
              <p:nvPr/>
            </p:nvCxnSpPr>
            <p:spPr>
              <a:xfrm rot="16200000" flipV="1">
                <a:off x="-508000" y="1615440"/>
                <a:ext cx="2153920" cy="142239"/>
              </a:xfrm>
              <a:prstGeom prst="line">
                <a:avLst/>
              </a:prstGeom>
              <a:ln>
                <a:solidFill>
                  <a:srgbClr val="E43A5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Connettore 1 52"/>
              <p:cNvCxnSpPr/>
              <p:nvPr/>
            </p:nvCxnSpPr>
            <p:spPr>
              <a:xfrm rot="5400000" flipH="1" flipV="1">
                <a:off x="7426961" y="1656080"/>
                <a:ext cx="2153921" cy="60961"/>
              </a:xfrm>
              <a:prstGeom prst="line">
                <a:avLst/>
              </a:prstGeom>
              <a:ln>
                <a:solidFill>
                  <a:srgbClr val="E43A5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Connettore 7 53"/>
              <p:cNvCxnSpPr/>
              <p:nvPr/>
            </p:nvCxnSpPr>
            <p:spPr>
              <a:xfrm>
                <a:off x="497840" y="589279"/>
                <a:ext cx="3291840" cy="2387601"/>
              </a:xfrm>
              <a:prstGeom prst="curvedConnector3">
                <a:avLst>
                  <a:gd name="adj1" fmla="val 50000"/>
                </a:avLst>
              </a:prstGeom>
              <a:ln w="38100" cap="flat" cmpd="sng" algn="ctr">
                <a:solidFill>
                  <a:schemeClr val="accent2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Connettore 7 54"/>
              <p:cNvCxnSpPr/>
              <p:nvPr/>
            </p:nvCxnSpPr>
            <p:spPr>
              <a:xfrm flipH="1">
                <a:off x="5242560" y="568959"/>
                <a:ext cx="3291840" cy="2387601"/>
              </a:xfrm>
              <a:prstGeom prst="curvedConnector3">
                <a:avLst>
                  <a:gd name="adj1" fmla="val 50000"/>
                </a:avLst>
              </a:prstGeom>
              <a:ln w="38100" cap="flat" cmpd="sng" algn="ctr">
                <a:solidFill>
                  <a:schemeClr val="accent2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6" name="Memoria ad accesso diretto 55"/>
              <p:cNvSpPr/>
              <p:nvPr/>
            </p:nvSpPr>
            <p:spPr>
              <a:xfrm>
                <a:off x="3094191" y="4102705"/>
                <a:ext cx="493909" cy="571214"/>
              </a:xfrm>
              <a:prstGeom prst="flowChartMagneticDrum">
                <a:avLst/>
              </a:prstGeom>
              <a:solidFill>
                <a:srgbClr val="E64467"/>
              </a:solidFill>
              <a:scene3d>
                <a:camera prst="orthographicFront">
                  <a:rot lat="0" lon="13199976" rev="0"/>
                </a:camera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57" name="Memoria ad accesso diretto 56"/>
              <p:cNvSpPr/>
              <p:nvPr/>
            </p:nvSpPr>
            <p:spPr>
              <a:xfrm>
                <a:off x="5423982" y="4122866"/>
                <a:ext cx="493909" cy="571214"/>
              </a:xfrm>
              <a:prstGeom prst="flowChartMagneticDrum">
                <a:avLst/>
              </a:prstGeom>
              <a:solidFill>
                <a:srgbClr val="E64467"/>
              </a:solidFill>
              <a:scene3d>
                <a:camera prst="orthographicFront">
                  <a:rot lat="0" lon="19194000" rev="0"/>
                </a:camera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58" name="Interruzione 57"/>
              <p:cNvSpPr/>
              <p:nvPr/>
            </p:nvSpPr>
            <p:spPr>
              <a:xfrm>
                <a:off x="5242560" y="2977041"/>
                <a:ext cx="220155" cy="1717038"/>
              </a:xfrm>
              <a:prstGeom prst="flowChartTerminator">
                <a:avLst/>
              </a:prstGeom>
              <a:solidFill>
                <a:srgbClr val="C95379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59" name="Interruzione 58"/>
              <p:cNvSpPr/>
              <p:nvPr/>
            </p:nvSpPr>
            <p:spPr>
              <a:xfrm>
                <a:off x="3557821" y="2956560"/>
                <a:ext cx="231860" cy="1717038"/>
              </a:xfrm>
              <a:prstGeom prst="flowChartTerminator">
                <a:avLst/>
              </a:prstGeom>
              <a:solidFill>
                <a:srgbClr val="C95379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60" name="Fascicola 59"/>
              <p:cNvSpPr/>
              <p:nvPr/>
            </p:nvSpPr>
            <p:spPr>
              <a:xfrm rot="16200000">
                <a:off x="3840041" y="3215695"/>
                <a:ext cx="245743" cy="338793"/>
              </a:xfrm>
              <a:prstGeom prst="flowChartCollate">
                <a:avLst/>
              </a:prstGeom>
              <a:gradFill flip="none" rotWithShape="1">
                <a:gsLst>
                  <a:gs pos="21000">
                    <a:srgbClr val="FF959C"/>
                  </a:gs>
                  <a:gs pos="99000">
                    <a:srgbClr val="FFFFFF"/>
                  </a:gs>
                  <a:gs pos="36000">
                    <a:srgbClr val="FFD2BE"/>
                  </a:gs>
                  <a:gs pos="55000">
                    <a:srgbClr val="FF0000"/>
                  </a:gs>
                  <a:gs pos="57000">
                    <a:srgbClr val="FF0000"/>
                  </a:gs>
                </a:gsLst>
                <a:path path="circle">
                  <a:fillToRect l="100000" t="100000"/>
                </a:path>
                <a:tileRect r="-100000" b="-100000"/>
              </a:gra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>
                  <a:solidFill>
                    <a:schemeClr val="tx1"/>
                  </a:solidFill>
                </a:endParaRPr>
              </a:p>
            </p:txBody>
          </p:sp>
          <p:sp>
            <p:nvSpPr>
              <p:cNvPr id="61" name="Fascicola 60"/>
              <p:cNvSpPr/>
              <p:nvPr/>
            </p:nvSpPr>
            <p:spPr>
              <a:xfrm rot="16200000">
                <a:off x="4161837" y="3215695"/>
                <a:ext cx="245743" cy="338793"/>
              </a:xfrm>
              <a:prstGeom prst="flowChartCollate">
                <a:avLst/>
              </a:prstGeom>
              <a:gradFill flip="none" rotWithShape="1">
                <a:gsLst>
                  <a:gs pos="21000">
                    <a:srgbClr val="FF959C"/>
                  </a:gs>
                  <a:gs pos="99000">
                    <a:srgbClr val="FFFFFF"/>
                  </a:gs>
                  <a:gs pos="36000">
                    <a:srgbClr val="FFD2BE"/>
                  </a:gs>
                  <a:gs pos="55000">
                    <a:srgbClr val="FF0000"/>
                  </a:gs>
                  <a:gs pos="57000">
                    <a:srgbClr val="FF0000"/>
                  </a:gs>
                </a:gsLst>
                <a:path path="circle">
                  <a:fillToRect l="100000" t="100000"/>
                </a:path>
                <a:tileRect r="-100000" b="-100000"/>
              </a:gra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>
                  <a:solidFill>
                    <a:schemeClr val="tx1"/>
                  </a:solidFill>
                </a:endParaRPr>
              </a:p>
            </p:txBody>
          </p:sp>
          <p:sp>
            <p:nvSpPr>
              <p:cNvPr id="62" name="Fascicola 61"/>
              <p:cNvSpPr/>
              <p:nvPr/>
            </p:nvSpPr>
            <p:spPr>
              <a:xfrm rot="16200000">
                <a:off x="4500630" y="3224352"/>
                <a:ext cx="245743" cy="338793"/>
              </a:xfrm>
              <a:prstGeom prst="flowChartCollate">
                <a:avLst/>
              </a:prstGeom>
              <a:gradFill flip="none" rotWithShape="1">
                <a:gsLst>
                  <a:gs pos="21000">
                    <a:srgbClr val="FF959C"/>
                  </a:gs>
                  <a:gs pos="99000">
                    <a:srgbClr val="FFFFFF"/>
                  </a:gs>
                  <a:gs pos="36000">
                    <a:srgbClr val="FFD2BE"/>
                  </a:gs>
                  <a:gs pos="55000">
                    <a:srgbClr val="FF0000"/>
                  </a:gs>
                  <a:gs pos="57000">
                    <a:srgbClr val="FF0000"/>
                  </a:gs>
                </a:gsLst>
                <a:path path="circle">
                  <a:fillToRect l="100000" t="100000"/>
                </a:path>
                <a:tileRect r="-100000" b="-100000"/>
              </a:gra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>
                  <a:solidFill>
                    <a:schemeClr val="tx1"/>
                  </a:solidFill>
                </a:endParaRPr>
              </a:p>
            </p:txBody>
          </p:sp>
          <p:sp>
            <p:nvSpPr>
              <p:cNvPr id="63" name="Fascicola 62"/>
              <p:cNvSpPr/>
              <p:nvPr/>
            </p:nvSpPr>
            <p:spPr>
              <a:xfrm rot="16200000">
                <a:off x="4894857" y="3168917"/>
                <a:ext cx="245743" cy="449662"/>
              </a:xfrm>
              <a:prstGeom prst="flowChartCollate">
                <a:avLst/>
              </a:prstGeom>
              <a:gradFill flip="none" rotWithShape="1">
                <a:gsLst>
                  <a:gs pos="21000">
                    <a:srgbClr val="FF959C"/>
                  </a:gs>
                  <a:gs pos="99000">
                    <a:srgbClr val="FFFFFF"/>
                  </a:gs>
                  <a:gs pos="36000">
                    <a:srgbClr val="FFD2BE"/>
                  </a:gs>
                  <a:gs pos="55000">
                    <a:srgbClr val="FF0000"/>
                  </a:gs>
                  <a:gs pos="57000">
                    <a:srgbClr val="FF0000"/>
                  </a:gs>
                </a:gsLst>
                <a:path path="circle">
                  <a:fillToRect l="100000" t="100000"/>
                </a:path>
                <a:tileRect r="-100000" b="-100000"/>
              </a:gra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>
                  <a:solidFill>
                    <a:schemeClr val="tx1"/>
                  </a:solidFill>
                </a:endParaRPr>
              </a:p>
            </p:txBody>
          </p:sp>
          <p:sp>
            <p:nvSpPr>
              <p:cNvPr id="64" name="Figura a mano libera 63"/>
              <p:cNvSpPr/>
              <p:nvPr/>
            </p:nvSpPr>
            <p:spPr>
              <a:xfrm>
                <a:off x="4444755" y="2800658"/>
                <a:ext cx="2759914" cy="1597736"/>
              </a:xfrm>
              <a:custGeom>
                <a:avLst/>
                <a:gdLst>
                  <a:gd name="connsiteX0" fmla="*/ 0 w 2759914"/>
                  <a:gd name="connsiteY0" fmla="*/ 1029876 h 1597736"/>
                  <a:gd name="connsiteX1" fmla="*/ 1068354 w 2759914"/>
                  <a:gd name="connsiteY1" fmla="*/ 989555 h 1597736"/>
                  <a:gd name="connsiteX2" fmla="*/ 1562216 w 2759914"/>
                  <a:gd name="connsiteY2" fmla="*/ 72243 h 1597736"/>
                  <a:gd name="connsiteX3" fmla="*/ 2439072 w 2759914"/>
                  <a:gd name="connsiteY3" fmla="*/ 556099 h 1597736"/>
                  <a:gd name="connsiteX4" fmla="*/ 2680963 w 2759914"/>
                  <a:gd name="connsiteY4" fmla="*/ 1412929 h 1597736"/>
                  <a:gd name="connsiteX5" fmla="*/ 2751515 w 2759914"/>
                  <a:gd name="connsiteY5" fmla="*/ 1574215 h 1597736"/>
                  <a:gd name="connsiteX6" fmla="*/ 2731357 w 2759914"/>
                  <a:gd name="connsiteY6" fmla="*/ 1554054 h 15977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759914" h="1597736">
                    <a:moveTo>
                      <a:pt x="0" y="1029876"/>
                    </a:moveTo>
                    <a:cubicBezTo>
                      <a:pt x="403992" y="1089518"/>
                      <a:pt x="807985" y="1149160"/>
                      <a:pt x="1068354" y="989555"/>
                    </a:cubicBezTo>
                    <a:cubicBezTo>
                      <a:pt x="1328723" y="829950"/>
                      <a:pt x="1333763" y="144486"/>
                      <a:pt x="1562216" y="72243"/>
                    </a:cubicBezTo>
                    <a:cubicBezTo>
                      <a:pt x="1790669" y="0"/>
                      <a:pt x="2252614" y="332651"/>
                      <a:pt x="2439072" y="556099"/>
                    </a:cubicBezTo>
                    <a:cubicBezTo>
                      <a:pt x="2625530" y="779547"/>
                      <a:pt x="2628889" y="1243243"/>
                      <a:pt x="2680963" y="1412929"/>
                    </a:cubicBezTo>
                    <a:cubicBezTo>
                      <a:pt x="2733037" y="1582615"/>
                      <a:pt x="2743116" y="1550694"/>
                      <a:pt x="2751515" y="1574215"/>
                    </a:cubicBezTo>
                    <a:cubicBezTo>
                      <a:pt x="2759914" y="1597736"/>
                      <a:pt x="2731357" y="1554054"/>
                      <a:pt x="2731357" y="1554054"/>
                    </a:cubicBezTo>
                  </a:path>
                </a:pathLst>
              </a:cu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65" name="Figura a mano libera 64"/>
              <p:cNvSpPr/>
              <p:nvPr/>
            </p:nvSpPr>
            <p:spPr>
              <a:xfrm>
                <a:off x="6561305" y="685464"/>
                <a:ext cx="1801321" cy="2409204"/>
              </a:xfrm>
              <a:custGeom>
                <a:avLst/>
                <a:gdLst>
                  <a:gd name="connsiteX0" fmla="*/ 0 w 1801321"/>
                  <a:gd name="connsiteY0" fmla="*/ 2409204 h 2409204"/>
                  <a:gd name="connsiteX1" fmla="*/ 70552 w 1801321"/>
                  <a:gd name="connsiteY1" fmla="*/ 2399124 h 2409204"/>
                  <a:gd name="connsiteX2" fmla="*/ 141103 w 1801321"/>
                  <a:gd name="connsiteY2" fmla="*/ 2378963 h 2409204"/>
                  <a:gd name="connsiteX3" fmla="*/ 251970 w 1801321"/>
                  <a:gd name="connsiteY3" fmla="*/ 2338642 h 2409204"/>
                  <a:gd name="connsiteX4" fmla="*/ 322522 w 1801321"/>
                  <a:gd name="connsiteY4" fmla="*/ 2288240 h 2409204"/>
                  <a:gd name="connsiteX5" fmla="*/ 352758 w 1801321"/>
                  <a:gd name="connsiteY5" fmla="*/ 2278160 h 2409204"/>
                  <a:gd name="connsiteX6" fmla="*/ 393074 w 1801321"/>
                  <a:gd name="connsiteY6" fmla="*/ 2217678 h 2409204"/>
                  <a:gd name="connsiteX7" fmla="*/ 413231 w 1801321"/>
                  <a:gd name="connsiteY7" fmla="*/ 2187437 h 2409204"/>
                  <a:gd name="connsiteX8" fmla="*/ 443468 w 1801321"/>
                  <a:gd name="connsiteY8" fmla="*/ 2157195 h 2409204"/>
                  <a:gd name="connsiteX9" fmla="*/ 493862 w 1801321"/>
                  <a:gd name="connsiteY9" fmla="*/ 2086633 h 2409204"/>
                  <a:gd name="connsiteX10" fmla="*/ 514019 w 1801321"/>
                  <a:gd name="connsiteY10" fmla="*/ 2046312 h 2409204"/>
                  <a:gd name="connsiteX11" fmla="*/ 584571 w 1801321"/>
                  <a:gd name="connsiteY11" fmla="*/ 1955588 h 2409204"/>
                  <a:gd name="connsiteX12" fmla="*/ 594650 w 1801321"/>
                  <a:gd name="connsiteY12" fmla="*/ 1925347 h 2409204"/>
                  <a:gd name="connsiteX13" fmla="*/ 624886 w 1801321"/>
                  <a:gd name="connsiteY13" fmla="*/ 1844705 h 2409204"/>
                  <a:gd name="connsiteX14" fmla="*/ 655123 w 1801321"/>
                  <a:gd name="connsiteY14" fmla="*/ 1824544 h 2409204"/>
                  <a:gd name="connsiteX15" fmla="*/ 675280 w 1801321"/>
                  <a:gd name="connsiteY15" fmla="*/ 1794303 h 2409204"/>
                  <a:gd name="connsiteX16" fmla="*/ 665201 w 1801321"/>
                  <a:gd name="connsiteY16" fmla="*/ 1663258 h 2409204"/>
                  <a:gd name="connsiteX17" fmla="*/ 645044 w 1801321"/>
                  <a:gd name="connsiteY17" fmla="*/ 1602776 h 2409204"/>
                  <a:gd name="connsiteX18" fmla="*/ 655123 w 1801321"/>
                  <a:gd name="connsiteY18" fmla="*/ 1522133 h 2409204"/>
                  <a:gd name="connsiteX19" fmla="*/ 675280 w 1801321"/>
                  <a:gd name="connsiteY19" fmla="*/ 1461651 h 2409204"/>
                  <a:gd name="connsiteX20" fmla="*/ 685359 w 1801321"/>
                  <a:gd name="connsiteY20" fmla="*/ 1229803 h 2409204"/>
                  <a:gd name="connsiteX21" fmla="*/ 725674 w 1801321"/>
                  <a:gd name="connsiteY21" fmla="*/ 1179401 h 2409204"/>
                  <a:gd name="connsiteX22" fmla="*/ 745832 w 1801321"/>
                  <a:gd name="connsiteY22" fmla="*/ 1139080 h 2409204"/>
                  <a:gd name="connsiteX23" fmla="*/ 755911 w 1801321"/>
                  <a:gd name="connsiteY23" fmla="*/ 1088678 h 2409204"/>
                  <a:gd name="connsiteX24" fmla="*/ 765990 w 1801321"/>
                  <a:gd name="connsiteY24" fmla="*/ 1058437 h 2409204"/>
                  <a:gd name="connsiteX25" fmla="*/ 776068 w 1801321"/>
                  <a:gd name="connsiteY25" fmla="*/ 967714 h 2409204"/>
                  <a:gd name="connsiteX26" fmla="*/ 776068 w 1801321"/>
                  <a:gd name="connsiteY26" fmla="*/ 796348 h 2409204"/>
                  <a:gd name="connsiteX27" fmla="*/ 816384 w 1801321"/>
                  <a:gd name="connsiteY27" fmla="*/ 735866 h 2409204"/>
                  <a:gd name="connsiteX28" fmla="*/ 846620 w 1801321"/>
                  <a:gd name="connsiteY28" fmla="*/ 715705 h 2409204"/>
                  <a:gd name="connsiteX29" fmla="*/ 897014 w 1801321"/>
                  <a:gd name="connsiteY29" fmla="*/ 624982 h 2409204"/>
                  <a:gd name="connsiteX30" fmla="*/ 917172 w 1801321"/>
                  <a:gd name="connsiteY30" fmla="*/ 584660 h 2409204"/>
                  <a:gd name="connsiteX31" fmla="*/ 967566 w 1801321"/>
                  <a:gd name="connsiteY31" fmla="*/ 524178 h 2409204"/>
                  <a:gd name="connsiteX32" fmla="*/ 997802 w 1801321"/>
                  <a:gd name="connsiteY32" fmla="*/ 514098 h 2409204"/>
                  <a:gd name="connsiteX33" fmla="*/ 1138906 w 1801321"/>
                  <a:gd name="connsiteY33" fmla="*/ 493937 h 2409204"/>
                  <a:gd name="connsiteX34" fmla="*/ 1199378 w 1801321"/>
                  <a:gd name="connsiteY34" fmla="*/ 554419 h 2409204"/>
                  <a:gd name="connsiteX35" fmla="*/ 1290088 w 1801321"/>
                  <a:gd name="connsiteY35" fmla="*/ 584660 h 2409204"/>
                  <a:gd name="connsiteX36" fmla="*/ 1461427 w 1801321"/>
                  <a:gd name="connsiteY36" fmla="*/ 574580 h 2409204"/>
                  <a:gd name="connsiteX37" fmla="*/ 1531979 w 1801321"/>
                  <a:gd name="connsiteY37" fmla="*/ 544339 h 2409204"/>
                  <a:gd name="connsiteX38" fmla="*/ 1572294 w 1801321"/>
                  <a:gd name="connsiteY38" fmla="*/ 534259 h 2409204"/>
                  <a:gd name="connsiteX39" fmla="*/ 1652925 w 1801321"/>
                  <a:gd name="connsiteY39" fmla="*/ 463696 h 2409204"/>
                  <a:gd name="connsiteX40" fmla="*/ 1713398 w 1801321"/>
                  <a:gd name="connsiteY40" fmla="*/ 362893 h 2409204"/>
                  <a:gd name="connsiteX41" fmla="*/ 1763792 w 1801321"/>
                  <a:gd name="connsiteY41" fmla="*/ 292330 h 2409204"/>
                  <a:gd name="connsiteX42" fmla="*/ 1773871 w 1801321"/>
                  <a:gd name="connsiteY42" fmla="*/ 241928 h 2409204"/>
                  <a:gd name="connsiteX43" fmla="*/ 1783949 w 1801321"/>
                  <a:gd name="connsiteY43" fmla="*/ 211687 h 2409204"/>
                  <a:gd name="connsiteX44" fmla="*/ 1794028 w 1801321"/>
                  <a:gd name="connsiteY44" fmla="*/ 171366 h 2409204"/>
                  <a:gd name="connsiteX45" fmla="*/ 1783949 w 1801321"/>
                  <a:gd name="connsiteY45" fmla="*/ 70562 h 2409204"/>
                  <a:gd name="connsiteX46" fmla="*/ 1703319 w 1801321"/>
                  <a:gd name="connsiteY46" fmla="*/ 20161 h 2409204"/>
                  <a:gd name="connsiteX47" fmla="*/ 1673082 w 1801321"/>
                  <a:gd name="connsiteY47" fmla="*/ 0 h 2409204"/>
                  <a:gd name="connsiteX48" fmla="*/ 1380797 w 1801321"/>
                  <a:gd name="connsiteY48" fmla="*/ 10080 h 2409204"/>
                  <a:gd name="connsiteX49" fmla="*/ 1199378 w 1801321"/>
                  <a:gd name="connsiteY49" fmla="*/ 30241 h 2409204"/>
                  <a:gd name="connsiteX50" fmla="*/ 1078433 w 1801321"/>
                  <a:gd name="connsiteY50" fmla="*/ 141125 h 2409204"/>
                  <a:gd name="connsiteX51" fmla="*/ 1038117 w 1801321"/>
                  <a:gd name="connsiteY51" fmla="*/ 191527 h 2409204"/>
                  <a:gd name="connsiteX52" fmla="*/ 987723 w 1801321"/>
                  <a:gd name="connsiteY52" fmla="*/ 262089 h 2409204"/>
                  <a:gd name="connsiteX53" fmla="*/ 917172 w 1801321"/>
                  <a:gd name="connsiteY53" fmla="*/ 322571 h 2409204"/>
                  <a:gd name="connsiteX54" fmla="*/ 876856 w 1801321"/>
                  <a:gd name="connsiteY54" fmla="*/ 383053 h 2409204"/>
                  <a:gd name="connsiteX55" fmla="*/ 866778 w 1801321"/>
                  <a:gd name="connsiteY55" fmla="*/ 413294 h 2409204"/>
                  <a:gd name="connsiteX56" fmla="*/ 876856 w 1801321"/>
                  <a:gd name="connsiteY56" fmla="*/ 453616 h 2409204"/>
                  <a:gd name="connsiteX57" fmla="*/ 907093 w 1801321"/>
                  <a:gd name="connsiteY57" fmla="*/ 463696 h 2409204"/>
                  <a:gd name="connsiteX58" fmla="*/ 947408 w 1801321"/>
                  <a:gd name="connsiteY58" fmla="*/ 473777 h 2409204"/>
                  <a:gd name="connsiteX59" fmla="*/ 957487 w 1801321"/>
                  <a:gd name="connsiteY59" fmla="*/ 504018 h 2409204"/>
                  <a:gd name="connsiteX60" fmla="*/ 987723 w 1801321"/>
                  <a:gd name="connsiteY60" fmla="*/ 514098 h 24092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</a:cxnLst>
                <a:rect l="l" t="t" r="r" b="b"/>
                <a:pathLst>
                  <a:path w="1801321" h="2409204">
                    <a:moveTo>
                      <a:pt x="0" y="2409204"/>
                    </a:moveTo>
                    <a:cubicBezTo>
                      <a:pt x="23517" y="2405844"/>
                      <a:pt x="47179" y="2403374"/>
                      <a:pt x="70552" y="2399124"/>
                    </a:cubicBezTo>
                    <a:cubicBezTo>
                      <a:pt x="113888" y="2391244"/>
                      <a:pt x="103314" y="2389762"/>
                      <a:pt x="141103" y="2378963"/>
                    </a:cubicBezTo>
                    <a:cubicBezTo>
                      <a:pt x="202073" y="2361540"/>
                      <a:pt x="176386" y="2376440"/>
                      <a:pt x="251970" y="2338642"/>
                    </a:cubicBezTo>
                    <a:cubicBezTo>
                      <a:pt x="283173" y="2323038"/>
                      <a:pt x="290559" y="2306507"/>
                      <a:pt x="322522" y="2288240"/>
                    </a:cubicBezTo>
                    <a:cubicBezTo>
                      <a:pt x="331746" y="2282968"/>
                      <a:pt x="342679" y="2281520"/>
                      <a:pt x="352758" y="2278160"/>
                    </a:cubicBezTo>
                    <a:lnTo>
                      <a:pt x="393074" y="2217678"/>
                    </a:lnTo>
                    <a:cubicBezTo>
                      <a:pt x="399793" y="2207598"/>
                      <a:pt x="404666" y="2196004"/>
                      <a:pt x="413231" y="2187437"/>
                    </a:cubicBezTo>
                    <a:lnTo>
                      <a:pt x="443468" y="2157195"/>
                    </a:lnTo>
                    <a:cubicBezTo>
                      <a:pt x="495876" y="2026152"/>
                      <a:pt x="429990" y="2163291"/>
                      <a:pt x="493862" y="2086633"/>
                    </a:cubicBezTo>
                    <a:cubicBezTo>
                      <a:pt x="503481" y="2075089"/>
                      <a:pt x="505286" y="2058540"/>
                      <a:pt x="514019" y="2046312"/>
                    </a:cubicBezTo>
                    <a:cubicBezTo>
                      <a:pt x="546634" y="2000644"/>
                      <a:pt x="561426" y="2025031"/>
                      <a:pt x="584571" y="1955588"/>
                    </a:cubicBezTo>
                    <a:cubicBezTo>
                      <a:pt x="587931" y="1945508"/>
                      <a:pt x="592073" y="1935655"/>
                      <a:pt x="594650" y="1925347"/>
                    </a:cubicBezTo>
                    <a:cubicBezTo>
                      <a:pt x="604264" y="1886886"/>
                      <a:pt x="597235" y="1872360"/>
                      <a:pt x="624886" y="1844705"/>
                    </a:cubicBezTo>
                    <a:cubicBezTo>
                      <a:pt x="633451" y="1836138"/>
                      <a:pt x="645044" y="1831264"/>
                      <a:pt x="655123" y="1824544"/>
                    </a:cubicBezTo>
                    <a:cubicBezTo>
                      <a:pt x="661842" y="1814464"/>
                      <a:pt x="669863" y="1805139"/>
                      <a:pt x="675280" y="1794303"/>
                    </a:cubicBezTo>
                    <a:cubicBezTo>
                      <a:pt x="698530" y="1747796"/>
                      <a:pt x="679909" y="1722100"/>
                      <a:pt x="665201" y="1663258"/>
                    </a:cubicBezTo>
                    <a:cubicBezTo>
                      <a:pt x="660048" y="1642641"/>
                      <a:pt x="645044" y="1602776"/>
                      <a:pt x="645044" y="1602776"/>
                    </a:cubicBezTo>
                    <a:cubicBezTo>
                      <a:pt x="648404" y="1575895"/>
                      <a:pt x="649448" y="1548622"/>
                      <a:pt x="655123" y="1522133"/>
                    </a:cubicBezTo>
                    <a:cubicBezTo>
                      <a:pt x="659575" y="1501354"/>
                      <a:pt x="675280" y="1461651"/>
                      <a:pt x="675280" y="1461651"/>
                    </a:cubicBezTo>
                    <a:cubicBezTo>
                      <a:pt x="678640" y="1384368"/>
                      <a:pt x="671763" y="1305954"/>
                      <a:pt x="685359" y="1229803"/>
                    </a:cubicBezTo>
                    <a:cubicBezTo>
                      <a:pt x="689140" y="1208624"/>
                      <a:pt x="713741" y="1197303"/>
                      <a:pt x="725674" y="1179401"/>
                    </a:cubicBezTo>
                    <a:cubicBezTo>
                      <a:pt x="734008" y="1166898"/>
                      <a:pt x="739113" y="1152520"/>
                      <a:pt x="745832" y="1139080"/>
                    </a:cubicBezTo>
                    <a:cubicBezTo>
                      <a:pt x="749192" y="1122279"/>
                      <a:pt x="751756" y="1105300"/>
                      <a:pt x="755911" y="1088678"/>
                    </a:cubicBezTo>
                    <a:cubicBezTo>
                      <a:pt x="758488" y="1078370"/>
                      <a:pt x="764243" y="1068918"/>
                      <a:pt x="765990" y="1058437"/>
                    </a:cubicBezTo>
                    <a:cubicBezTo>
                      <a:pt x="770991" y="1028424"/>
                      <a:pt x="772709" y="997955"/>
                      <a:pt x="776068" y="967714"/>
                    </a:cubicBezTo>
                    <a:cubicBezTo>
                      <a:pt x="765201" y="902498"/>
                      <a:pt x="754495" y="869706"/>
                      <a:pt x="776068" y="796348"/>
                    </a:cubicBezTo>
                    <a:cubicBezTo>
                      <a:pt x="782904" y="773103"/>
                      <a:pt x="796225" y="749308"/>
                      <a:pt x="816384" y="735866"/>
                    </a:cubicBezTo>
                    <a:lnTo>
                      <a:pt x="846620" y="715705"/>
                    </a:lnTo>
                    <a:cubicBezTo>
                      <a:pt x="894957" y="619019"/>
                      <a:pt x="833730" y="738911"/>
                      <a:pt x="897014" y="624982"/>
                    </a:cubicBezTo>
                    <a:cubicBezTo>
                      <a:pt x="904311" y="611846"/>
                      <a:pt x="909718" y="597707"/>
                      <a:pt x="917172" y="584660"/>
                    </a:cubicBezTo>
                    <a:cubicBezTo>
                      <a:pt x="928614" y="564633"/>
                      <a:pt x="948321" y="537010"/>
                      <a:pt x="967566" y="524178"/>
                    </a:cubicBezTo>
                    <a:cubicBezTo>
                      <a:pt x="976405" y="518284"/>
                      <a:pt x="987723" y="517458"/>
                      <a:pt x="997802" y="514098"/>
                    </a:cubicBezTo>
                    <a:cubicBezTo>
                      <a:pt x="975157" y="446154"/>
                      <a:pt x="960942" y="434607"/>
                      <a:pt x="1138906" y="493937"/>
                    </a:cubicBezTo>
                    <a:cubicBezTo>
                      <a:pt x="1165952" y="502954"/>
                      <a:pt x="1172909" y="543829"/>
                      <a:pt x="1199378" y="554419"/>
                    </a:cubicBezTo>
                    <a:cubicBezTo>
                      <a:pt x="1262633" y="579725"/>
                      <a:pt x="1232220" y="570192"/>
                      <a:pt x="1290088" y="584660"/>
                    </a:cubicBezTo>
                    <a:cubicBezTo>
                      <a:pt x="1347201" y="581300"/>
                      <a:pt x="1404473" y="580005"/>
                      <a:pt x="1461427" y="574580"/>
                    </a:cubicBezTo>
                    <a:cubicBezTo>
                      <a:pt x="1523435" y="568674"/>
                      <a:pt x="1481525" y="565965"/>
                      <a:pt x="1531979" y="544339"/>
                    </a:cubicBezTo>
                    <a:cubicBezTo>
                      <a:pt x="1544711" y="538882"/>
                      <a:pt x="1558856" y="537619"/>
                      <a:pt x="1572294" y="534259"/>
                    </a:cubicBezTo>
                    <a:cubicBezTo>
                      <a:pt x="1604751" y="509913"/>
                      <a:pt x="1626826" y="496325"/>
                      <a:pt x="1652925" y="463696"/>
                    </a:cubicBezTo>
                    <a:cubicBezTo>
                      <a:pt x="1702231" y="402053"/>
                      <a:pt x="1681998" y="417851"/>
                      <a:pt x="1713398" y="362893"/>
                    </a:cubicBezTo>
                    <a:cubicBezTo>
                      <a:pt x="1725191" y="342252"/>
                      <a:pt x="1750807" y="309645"/>
                      <a:pt x="1763792" y="292330"/>
                    </a:cubicBezTo>
                    <a:cubicBezTo>
                      <a:pt x="1767152" y="275529"/>
                      <a:pt x="1769716" y="258550"/>
                      <a:pt x="1773871" y="241928"/>
                    </a:cubicBezTo>
                    <a:cubicBezTo>
                      <a:pt x="1776448" y="231620"/>
                      <a:pt x="1781030" y="221904"/>
                      <a:pt x="1783949" y="211687"/>
                    </a:cubicBezTo>
                    <a:cubicBezTo>
                      <a:pt x="1787754" y="198366"/>
                      <a:pt x="1790668" y="184806"/>
                      <a:pt x="1794028" y="171366"/>
                    </a:cubicBezTo>
                    <a:cubicBezTo>
                      <a:pt x="1790668" y="137765"/>
                      <a:pt x="1801321" y="99520"/>
                      <a:pt x="1783949" y="70562"/>
                    </a:cubicBezTo>
                    <a:cubicBezTo>
                      <a:pt x="1767644" y="43382"/>
                      <a:pt x="1729690" y="37744"/>
                      <a:pt x="1703319" y="20161"/>
                    </a:cubicBezTo>
                    <a:lnTo>
                      <a:pt x="1673082" y="0"/>
                    </a:lnTo>
                    <a:lnTo>
                      <a:pt x="1380797" y="10080"/>
                    </a:lnTo>
                    <a:cubicBezTo>
                      <a:pt x="1230938" y="16893"/>
                      <a:pt x="1275020" y="5024"/>
                      <a:pt x="1199378" y="30241"/>
                    </a:cubicBezTo>
                    <a:cubicBezTo>
                      <a:pt x="1153827" y="66687"/>
                      <a:pt x="1116555" y="93466"/>
                      <a:pt x="1078433" y="141125"/>
                    </a:cubicBezTo>
                    <a:cubicBezTo>
                      <a:pt x="1064994" y="157926"/>
                      <a:pt x="1051024" y="174315"/>
                      <a:pt x="1038117" y="191527"/>
                    </a:cubicBezTo>
                    <a:cubicBezTo>
                      <a:pt x="1020944" y="214428"/>
                      <a:pt x="1008169" y="241640"/>
                      <a:pt x="987723" y="262089"/>
                    </a:cubicBezTo>
                    <a:cubicBezTo>
                      <a:pt x="940381" y="309438"/>
                      <a:pt x="955572" y="273192"/>
                      <a:pt x="917172" y="322571"/>
                    </a:cubicBezTo>
                    <a:cubicBezTo>
                      <a:pt x="902298" y="341697"/>
                      <a:pt x="876856" y="383053"/>
                      <a:pt x="876856" y="383053"/>
                    </a:cubicBezTo>
                    <a:cubicBezTo>
                      <a:pt x="873497" y="393133"/>
                      <a:pt x="866778" y="402669"/>
                      <a:pt x="866778" y="413294"/>
                    </a:cubicBezTo>
                    <a:cubicBezTo>
                      <a:pt x="866778" y="427148"/>
                      <a:pt x="868202" y="442797"/>
                      <a:pt x="876856" y="453616"/>
                    </a:cubicBezTo>
                    <a:cubicBezTo>
                      <a:pt x="883492" y="461913"/>
                      <a:pt x="896878" y="460777"/>
                      <a:pt x="907093" y="463696"/>
                    </a:cubicBezTo>
                    <a:cubicBezTo>
                      <a:pt x="920412" y="467502"/>
                      <a:pt x="933970" y="470417"/>
                      <a:pt x="947408" y="473777"/>
                    </a:cubicBezTo>
                    <a:cubicBezTo>
                      <a:pt x="950768" y="483857"/>
                      <a:pt x="950850" y="495720"/>
                      <a:pt x="957487" y="504018"/>
                    </a:cubicBezTo>
                    <a:cubicBezTo>
                      <a:pt x="990519" y="545313"/>
                      <a:pt x="987723" y="530946"/>
                      <a:pt x="987723" y="514098"/>
                    </a:cubicBezTo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100000">
                    <a:srgbClr val="FFFFFF"/>
                  </a:gs>
                  <a:gs pos="90000">
                    <a:schemeClr val="bg2">
                      <a:lumMod val="9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66" name="Diamante 65"/>
              <p:cNvSpPr/>
              <p:nvPr/>
            </p:nvSpPr>
            <p:spPr>
              <a:xfrm>
                <a:off x="4374205" y="3719650"/>
                <a:ext cx="131024" cy="252009"/>
              </a:xfrm>
              <a:prstGeom prst="diamond">
                <a:avLst/>
              </a:prstGeom>
              <a:solidFill>
                <a:schemeClr val="accent2">
                  <a:lumMod val="75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67" name="Figura a mano libera 66"/>
              <p:cNvSpPr/>
              <p:nvPr/>
            </p:nvSpPr>
            <p:spPr>
              <a:xfrm>
                <a:off x="6503786" y="3366838"/>
                <a:ext cx="843666" cy="1084460"/>
              </a:xfrm>
              <a:custGeom>
                <a:avLst/>
                <a:gdLst>
                  <a:gd name="connsiteX0" fmla="*/ 369962 w 843666"/>
                  <a:gd name="connsiteY0" fmla="*/ 0 h 1084460"/>
                  <a:gd name="connsiteX1" fmla="*/ 380041 w 843666"/>
                  <a:gd name="connsiteY1" fmla="*/ 80643 h 1084460"/>
                  <a:gd name="connsiteX2" fmla="*/ 390120 w 843666"/>
                  <a:gd name="connsiteY2" fmla="*/ 131044 h 1084460"/>
                  <a:gd name="connsiteX3" fmla="*/ 380041 w 843666"/>
                  <a:gd name="connsiteY3" fmla="*/ 443535 h 1084460"/>
                  <a:gd name="connsiteX4" fmla="*/ 369962 w 843666"/>
                  <a:gd name="connsiteY4" fmla="*/ 504017 h 1084460"/>
                  <a:gd name="connsiteX5" fmla="*/ 339726 w 843666"/>
                  <a:gd name="connsiteY5" fmla="*/ 534259 h 1084460"/>
                  <a:gd name="connsiteX6" fmla="*/ 309489 w 843666"/>
                  <a:gd name="connsiteY6" fmla="*/ 574580 h 1084460"/>
                  <a:gd name="connsiteX7" fmla="*/ 289332 w 843666"/>
                  <a:gd name="connsiteY7" fmla="*/ 604821 h 1084460"/>
                  <a:gd name="connsiteX8" fmla="*/ 208701 w 843666"/>
                  <a:gd name="connsiteY8" fmla="*/ 614901 h 1084460"/>
                  <a:gd name="connsiteX9" fmla="*/ 128071 w 843666"/>
                  <a:gd name="connsiteY9" fmla="*/ 665303 h 1084460"/>
                  <a:gd name="connsiteX10" fmla="*/ 87755 w 843666"/>
                  <a:gd name="connsiteY10" fmla="*/ 705625 h 1084460"/>
                  <a:gd name="connsiteX11" fmla="*/ 47440 w 843666"/>
                  <a:gd name="connsiteY11" fmla="*/ 776187 h 1084460"/>
                  <a:gd name="connsiteX12" fmla="*/ 37361 w 843666"/>
                  <a:gd name="connsiteY12" fmla="*/ 806428 h 1084460"/>
                  <a:gd name="connsiteX13" fmla="*/ 7125 w 843666"/>
                  <a:gd name="connsiteY13" fmla="*/ 876991 h 1084460"/>
                  <a:gd name="connsiteX14" fmla="*/ 47440 w 843666"/>
                  <a:gd name="connsiteY14" fmla="*/ 927392 h 1084460"/>
                  <a:gd name="connsiteX15" fmla="*/ 107913 w 843666"/>
                  <a:gd name="connsiteY15" fmla="*/ 967714 h 1084460"/>
                  <a:gd name="connsiteX16" fmla="*/ 148228 w 843666"/>
                  <a:gd name="connsiteY16" fmla="*/ 1018115 h 1084460"/>
                  <a:gd name="connsiteX17" fmla="*/ 208701 w 843666"/>
                  <a:gd name="connsiteY17" fmla="*/ 1038276 h 1084460"/>
                  <a:gd name="connsiteX18" fmla="*/ 238938 w 843666"/>
                  <a:gd name="connsiteY18" fmla="*/ 1058437 h 1084460"/>
                  <a:gd name="connsiteX19" fmla="*/ 450593 w 843666"/>
                  <a:gd name="connsiteY19" fmla="*/ 1058437 h 1084460"/>
                  <a:gd name="connsiteX20" fmla="*/ 511065 w 843666"/>
                  <a:gd name="connsiteY20" fmla="*/ 1038276 h 1084460"/>
                  <a:gd name="connsiteX21" fmla="*/ 541302 w 843666"/>
                  <a:gd name="connsiteY21" fmla="*/ 1018115 h 1084460"/>
                  <a:gd name="connsiteX22" fmla="*/ 652169 w 843666"/>
                  <a:gd name="connsiteY22" fmla="*/ 1008035 h 1084460"/>
                  <a:gd name="connsiteX23" fmla="*/ 732799 w 843666"/>
                  <a:gd name="connsiteY23" fmla="*/ 997955 h 1084460"/>
                  <a:gd name="connsiteX24" fmla="*/ 803351 w 843666"/>
                  <a:gd name="connsiteY24" fmla="*/ 937473 h 1084460"/>
                  <a:gd name="connsiteX25" fmla="*/ 833587 w 843666"/>
                  <a:gd name="connsiteY25" fmla="*/ 927392 h 1084460"/>
                  <a:gd name="connsiteX26" fmla="*/ 843666 w 843666"/>
                  <a:gd name="connsiteY26" fmla="*/ 897151 h 1084460"/>
                  <a:gd name="connsiteX27" fmla="*/ 803351 w 843666"/>
                  <a:gd name="connsiteY27" fmla="*/ 836669 h 1084460"/>
                  <a:gd name="connsiteX28" fmla="*/ 773115 w 843666"/>
                  <a:gd name="connsiteY28" fmla="*/ 806428 h 1084460"/>
                  <a:gd name="connsiteX29" fmla="*/ 742878 w 843666"/>
                  <a:gd name="connsiteY29" fmla="*/ 766107 h 1084460"/>
                  <a:gd name="connsiteX30" fmla="*/ 702563 w 843666"/>
                  <a:gd name="connsiteY30" fmla="*/ 725785 h 1084460"/>
                  <a:gd name="connsiteX31" fmla="*/ 682405 w 843666"/>
                  <a:gd name="connsiteY31" fmla="*/ 695544 h 1084460"/>
                  <a:gd name="connsiteX32" fmla="*/ 561460 w 843666"/>
                  <a:gd name="connsiteY32" fmla="*/ 635062 h 1084460"/>
                  <a:gd name="connsiteX33" fmla="*/ 531223 w 843666"/>
                  <a:gd name="connsiteY33" fmla="*/ 624982 h 1084460"/>
                  <a:gd name="connsiteX34" fmla="*/ 218780 w 843666"/>
                  <a:gd name="connsiteY34" fmla="*/ 614901 h 10844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843666" h="1084460">
                    <a:moveTo>
                      <a:pt x="369962" y="0"/>
                    </a:moveTo>
                    <a:cubicBezTo>
                      <a:pt x="373322" y="26881"/>
                      <a:pt x="375922" y="53868"/>
                      <a:pt x="380041" y="80643"/>
                    </a:cubicBezTo>
                    <a:cubicBezTo>
                      <a:pt x="382646" y="97577"/>
                      <a:pt x="390120" y="113911"/>
                      <a:pt x="390120" y="131044"/>
                    </a:cubicBezTo>
                    <a:cubicBezTo>
                      <a:pt x="390120" y="235262"/>
                      <a:pt x="385665" y="339469"/>
                      <a:pt x="380041" y="443535"/>
                    </a:cubicBezTo>
                    <a:cubicBezTo>
                      <a:pt x="378938" y="463944"/>
                      <a:pt x="378262" y="485339"/>
                      <a:pt x="369962" y="504017"/>
                    </a:cubicBezTo>
                    <a:cubicBezTo>
                      <a:pt x="364173" y="517044"/>
                      <a:pt x="349002" y="523435"/>
                      <a:pt x="339726" y="534259"/>
                    </a:cubicBezTo>
                    <a:cubicBezTo>
                      <a:pt x="328794" y="547015"/>
                      <a:pt x="319253" y="560909"/>
                      <a:pt x="309489" y="574580"/>
                    </a:cubicBezTo>
                    <a:cubicBezTo>
                      <a:pt x="302448" y="584438"/>
                      <a:pt x="300580" y="600321"/>
                      <a:pt x="289332" y="604821"/>
                    </a:cubicBezTo>
                    <a:cubicBezTo>
                      <a:pt x="264184" y="614882"/>
                      <a:pt x="235578" y="611541"/>
                      <a:pt x="208701" y="614901"/>
                    </a:cubicBezTo>
                    <a:cubicBezTo>
                      <a:pt x="203661" y="617925"/>
                      <a:pt x="140139" y="654957"/>
                      <a:pt x="128071" y="665303"/>
                    </a:cubicBezTo>
                    <a:cubicBezTo>
                      <a:pt x="113641" y="677673"/>
                      <a:pt x="100123" y="691193"/>
                      <a:pt x="87755" y="705625"/>
                    </a:cubicBezTo>
                    <a:cubicBezTo>
                      <a:pt x="73297" y="722495"/>
                      <a:pt x="55609" y="757124"/>
                      <a:pt x="47440" y="776187"/>
                    </a:cubicBezTo>
                    <a:cubicBezTo>
                      <a:pt x="43255" y="785954"/>
                      <a:pt x="41546" y="796661"/>
                      <a:pt x="37361" y="806428"/>
                    </a:cubicBezTo>
                    <a:cubicBezTo>
                      <a:pt x="0" y="893618"/>
                      <a:pt x="30761" y="806071"/>
                      <a:pt x="7125" y="876991"/>
                    </a:cubicBezTo>
                    <a:cubicBezTo>
                      <a:pt x="23430" y="942220"/>
                      <a:pt x="1262" y="901734"/>
                      <a:pt x="47440" y="927392"/>
                    </a:cubicBezTo>
                    <a:cubicBezTo>
                      <a:pt x="68618" y="939159"/>
                      <a:pt x="107913" y="967714"/>
                      <a:pt x="107913" y="967714"/>
                    </a:cubicBezTo>
                    <a:cubicBezTo>
                      <a:pt x="118842" y="1000504"/>
                      <a:pt x="112549" y="1002255"/>
                      <a:pt x="148228" y="1018115"/>
                    </a:cubicBezTo>
                    <a:cubicBezTo>
                      <a:pt x="167645" y="1026746"/>
                      <a:pt x="208701" y="1038276"/>
                      <a:pt x="208701" y="1038276"/>
                    </a:cubicBezTo>
                    <a:cubicBezTo>
                      <a:pt x="218780" y="1044996"/>
                      <a:pt x="227804" y="1053664"/>
                      <a:pt x="238938" y="1058437"/>
                    </a:cubicBezTo>
                    <a:cubicBezTo>
                      <a:pt x="299649" y="1084460"/>
                      <a:pt x="410426" y="1060800"/>
                      <a:pt x="450593" y="1058437"/>
                    </a:cubicBezTo>
                    <a:cubicBezTo>
                      <a:pt x="470750" y="1051717"/>
                      <a:pt x="493386" y="1050064"/>
                      <a:pt x="511065" y="1038276"/>
                    </a:cubicBezTo>
                    <a:cubicBezTo>
                      <a:pt x="521144" y="1031556"/>
                      <a:pt x="529457" y="1020654"/>
                      <a:pt x="541302" y="1018115"/>
                    </a:cubicBezTo>
                    <a:cubicBezTo>
                      <a:pt x="577586" y="1010339"/>
                      <a:pt x="615265" y="1011920"/>
                      <a:pt x="652169" y="1008035"/>
                    </a:cubicBezTo>
                    <a:cubicBezTo>
                      <a:pt x="679106" y="1005199"/>
                      <a:pt x="705922" y="1001315"/>
                      <a:pt x="732799" y="997955"/>
                    </a:cubicBezTo>
                    <a:cubicBezTo>
                      <a:pt x="756628" y="974123"/>
                      <a:pt x="773182" y="954715"/>
                      <a:pt x="803351" y="937473"/>
                    </a:cubicBezTo>
                    <a:cubicBezTo>
                      <a:pt x="812575" y="932201"/>
                      <a:pt x="823508" y="930752"/>
                      <a:pt x="833587" y="927392"/>
                    </a:cubicBezTo>
                    <a:cubicBezTo>
                      <a:pt x="836947" y="917312"/>
                      <a:pt x="843666" y="907776"/>
                      <a:pt x="843666" y="897151"/>
                    </a:cubicBezTo>
                    <a:cubicBezTo>
                      <a:pt x="843666" y="847966"/>
                      <a:pt x="833732" y="861991"/>
                      <a:pt x="803351" y="836669"/>
                    </a:cubicBezTo>
                    <a:cubicBezTo>
                      <a:pt x="792401" y="827543"/>
                      <a:pt x="782391" y="817252"/>
                      <a:pt x="773115" y="806428"/>
                    </a:cubicBezTo>
                    <a:cubicBezTo>
                      <a:pt x="762183" y="793672"/>
                      <a:pt x="753940" y="778751"/>
                      <a:pt x="742878" y="766107"/>
                    </a:cubicBezTo>
                    <a:cubicBezTo>
                      <a:pt x="730363" y="751802"/>
                      <a:pt x="714931" y="740217"/>
                      <a:pt x="702563" y="725785"/>
                    </a:cubicBezTo>
                    <a:cubicBezTo>
                      <a:pt x="694680" y="716586"/>
                      <a:pt x="691522" y="703522"/>
                      <a:pt x="682405" y="695544"/>
                    </a:cubicBezTo>
                    <a:cubicBezTo>
                      <a:pt x="634313" y="653458"/>
                      <a:pt x="618552" y="654096"/>
                      <a:pt x="561460" y="635062"/>
                    </a:cubicBezTo>
                    <a:cubicBezTo>
                      <a:pt x="551381" y="631702"/>
                      <a:pt x="541842" y="625325"/>
                      <a:pt x="531223" y="624982"/>
                    </a:cubicBezTo>
                    <a:lnTo>
                      <a:pt x="218780" y="614901"/>
                    </a:lnTo>
                  </a:path>
                </a:pathLst>
              </a:custGeom>
              <a:gradFill flip="none" rotWithShape="1">
                <a:gsLst>
                  <a:gs pos="0">
                    <a:srgbClr val="BFBFBF"/>
                  </a:gs>
                  <a:gs pos="100000">
                    <a:srgbClr val="FFFFFF"/>
                  </a:gs>
                  <a:gs pos="50000">
                    <a:schemeClr val="bg2">
                      <a:lumMod val="9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68" name="Figura a mano libera 67"/>
              <p:cNvSpPr/>
              <p:nvPr/>
            </p:nvSpPr>
            <p:spPr>
              <a:xfrm>
                <a:off x="1955289" y="550390"/>
                <a:ext cx="745832" cy="2025691"/>
              </a:xfrm>
              <a:custGeom>
                <a:avLst/>
                <a:gdLst>
                  <a:gd name="connsiteX0" fmla="*/ 685359 w 745832"/>
                  <a:gd name="connsiteY0" fmla="*/ 14110 h 2025691"/>
                  <a:gd name="connsiteX1" fmla="*/ 302364 w 745832"/>
                  <a:gd name="connsiteY1" fmla="*/ 24190 h 2025691"/>
                  <a:gd name="connsiteX2" fmla="*/ 90709 w 745832"/>
                  <a:gd name="connsiteY2" fmla="*/ 24190 h 2025691"/>
                  <a:gd name="connsiteX3" fmla="*/ 50394 w 745832"/>
                  <a:gd name="connsiteY3" fmla="*/ 84672 h 2025691"/>
                  <a:gd name="connsiteX4" fmla="*/ 30236 w 745832"/>
                  <a:gd name="connsiteY4" fmla="*/ 114913 h 2025691"/>
                  <a:gd name="connsiteX5" fmla="*/ 20158 w 745832"/>
                  <a:gd name="connsiteY5" fmla="*/ 155235 h 2025691"/>
                  <a:gd name="connsiteX6" fmla="*/ 10079 w 745832"/>
                  <a:gd name="connsiteY6" fmla="*/ 185476 h 2025691"/>
                  <a:gd name="connsiteX7" fmla="*/ 0 w 745832"/>
                  <a:gd name="connsiteY7" fmla="*/ 245958 h 2025691"/>
                  <a:gd name="connsiteX8" fmla="*/ 10079 w 745832"/>
                  <a:gd name="connsiteY8" fmla="*/ 356842 h 2025691"/>
                  <a:gd name="connsiteX9" fmla="*/ 40315 w 745832"/>
                  <a:gd name="connsiteY9" fmla="*/ 447565 h 2025691"/>
                  <a:gd name="connsiteX10" fmla="*/ 60473 w 745832"/>
                  <a:gd name="connsiteY10" fmla="*/ 508047 h 2025691"/>
                  <a:gd name="connsiteX11" fmla="*/ 70552 w 745832"/>
                  <a:gd name="connsiteY11" fmla="*/ 538288 h 2025691"/>
                  <a:gd name="connsiteX12" fmla="*/ 90709 w 745832"/>
                  <a:gd name="connsiteY12" fmla="*/ 568529 h 2025691"/>
                  <a:gd name="connsiteX13" fmla="*/ 100788 w 745832"/>
                  <a:gd name="connsiteY13" fmla="*/ 608851 h 2025691"/>
                  <a:gd name="connsiteX14" fmla="*/ 120946 w 745832"/>
                  <a:gd name="connsiteY14" fmla="*/ 669333 h 2025691"/>
                  <a:gd name="connsiteX15" fmla="*/ 131025 w 745832"/>
                  <a:gd name="connsiteY15" fmla="*/ 780217 h 2025691"/>
                  <a:gd name="connsiteX16" fmla="*/ 151182 w 745832"/>
                  <a:gd name="connsiteY16" fmla="*/ 941502 h 2025691"/>
                  <a:gd name="connsiteX17" fmla="*/ 171340 w 745832"/>
                  <a:gd name="connsiteY17" fmla="*/ 971743 h 2025691"/>
                  <a:gd name="connsiteX18" fmla="*/ 191497 w 745832"/>
                  <a:gd name="connsiteY18" fmla="*/ 1042306 h 2025691"/>
                  <a:gd name="connsiteX19" fmla="*/ 211655 w 745832"/>
                  <a:gd name="connsiteY19" fmla="*/ 1112868 h 2025691"/>
                  <a:gd name="connsiteX20" fmla="*/ 221734 w 745832"/>
                  <a:gd name="connsiteY20" fmla="*/ 1284234 h 2025691"/>
                  <a:gd name="connsiteX21" fmla="*/ 251970 w 745832"/>
                  <a:gd name="connsiteY21" fmla="*/ 1354797 h 2025691"/>
                  <a:gd name="connsiteX22" fmla="*/ 282207 w 745832"/>
                  <a:gd name="connsiteY22" fmla="*/ 1415279 h 2025691"/>
                  <a:gd name="connsiteX23" fmla="*/ 292286 w 745832"/>
                  <a:gd name="connsiteY23" fmla="*/ 1465681 h 2025691"/>
                  <a:gd name="connsiteX24" fmla="*/ 302364 w 745832"/>
                  <a:gd name="connsiteY24" fmla="*/ 1495922 h 2025691"/>
                  <a:gd name="connsiteX25" fmla="*/ 312443 w 745832"/>
                  <a:gd name="connsiteY25" fmla="*/ 1536243 h 2025691"/>
                  <a:gd name="connsiteX26" fmla="*/ 322522 w 745832"/>
                  <a:gd name="connsiteY26" fmla="*/ 1566484 h 2025691"/>
                  <a:gd name="connsiteX27" fmla="*/ 332601 w 745832"/>
                  <a:gd name="connsiteY27" fmla="*/ 1616886 h 2025691"/>
                  <a:gd name="connsiteX28" fmla="*/ 352758 w 745832"/>
                  <a:gd name="connsiteY28" fmla="*/ 1677368 h 2025691"/>
                  <a:gd name="connsiteX29" fmla="*/ 372916 w 745832"/>
                  <a:gd name="connsiteY29" fmla="*/ 1707609 h 2025691"/>
                  <a:gd name="connsiteX30" fmla="*/ 332601 w 745832"/>
                  <a:gd name="connsiteY30" fmla="*/ 1697529 h 2025691"/>
                  <a:gd name="connsiteX31" fmla="*/ 302364 w 745832"/>
                  <a:gd name="connsiteY31" fmla="*/ 1667288 h 2025691"/>
                  <a:gd name="connsiteX32" fmla="*/ 292286 w 745832"/>
                  <a:gd name="connsiteY32" fmla="*/ 1637047 h 2025691"/>
                  <a:gd name="connsiteX33" fmla="*/ 262049 w 745832"/>
                  <a:gd name="connsiteY33" fmla="*/ 1596725 h 2025691"/>
                  <a:gd name="connsiteX34" fmla="*/ 251970 w 745832"/>
                  <a:gd name="connsiteY34" fmla="*/ 1566484 h 2025691"/>
                  <a:gd name="connsiteX35" fmla="*/ 231813 w 745832"/>
                  <a:gd name="connsiteY35" fmla="*/ 1536243 h 2025691"/>
                  <a:gd name="connsiteX36" fmla="*/ 201576 w 745832"/>
                  <a:gd name="connsiteY36" fmla="*/ 1405198 h 2025691"/>
                  <a:gd name="connsiteX37" fmla="*/ 211655 w 745832"/>
                  <a:gd name="connsiteY37" fmla="*/ 1304395 h 2025691"/>
                  <a:gd name="connsiteX38" fmla="*/ 221734 w 745832"/>
                  <a:gd name="connsiteY38" fmla="*/ 1334636 h 2025691"/>
                  <a:gd name="connsiteX39" fmla="*/ 251970 w 745832"/>
                  <a:gd name="connsiteY39" fmla="*/ 1364877 h 2025691"/>
                  <a:gd name="connsiteX40" fmla="*/ 272128 w 745832"/>
                  <a:gd name="connsiteY40" fmla="*/ 1425359 h 2025691"/>
                  <a:gd name="connsiteX41" fmla="*/ 292286 w 745832"/>
                  <a:gd name="connsiteY41" fmla="*/ 1506002 h 2025691"/>
                  <a:gd name="connsiteX42" fmla="*/ 352758 w 745832"/>
                  <a:gd name="connsiteY42" fmla="*/ 1586645 h 2025691"/>
                  <a:gd name="connsiteX43" fmla="*/ 362837 w 745832"/>
                  <a:gd name="connsiteY43" fmla="*/ 1616886 h 2025691"/>
                  <a:gd name="connsiteX44" fmla="*/ 382995 w 745832"/>
                  <a:gd name="connsiteY44" fmla="*/ 1647127 h 2025691"/>
                  <a:gd name="connsiteX45" fmla="*/ 393074 w 745832"/>
                  <a:gd name="connsiteY45" fmla="*/ 1677368 h 2025691"/>
                  <a:gd name="connsiteX46" fmla="*/ 423310 w 745832"/>
                  <a:gd name="connsiteY46" fmla="*/ 1707609 h 2025691"/>
                  <a:gd name="connsiteX47" fmla="*/ 443468 w 745832"/>
                  <a:gd name="connsiteY47" fmla="*/ 1737850 h 2025691"/>
                  <a:gd name="connsiteX48" fmla="*/ 453546 w 745832"/>
                  <a:gd name="connsiteY48" fmla="*/ 1768091 h 2025691"/>
                  <a:gd name="connsiteX49" fmla="*/ 483783 w 745832"/>
                  <a:gd name="connsiteY49" fmla="*/ 1788252 h 2025691"/>
                  <a:gd name="connsiteX50" fmla="*/ 524098 w 745832"/>
                  <a:gd name="connsiteY50" fmla="*/ 1868895 h 2025691"/>
                  <a:gd name="connsiteX51" fmla="*/ 564413 w 745832"/>
                  <a:gd name="connsiteY51" fmla="*/ 1939457 h 2025691"/>
                  <a:gd name="connsiteX52" fmla="*/ 584571 w 745832"/>
                  <a:gd name="connsiteY52" fmla="*/ 1979779 h 2025691"/>
                  <a:gd name="connsiteX53" fmla="*/ 675280 w 745832"/>
                  <a:gd name="connsiteY53" fmla="*/ 2020100 h 2025691"/>
                  <a:gd name="connsiteX54" fmla="*/ 665201 w 745832"/>
                  <a:gd name="connsiteY54" fmla="*/ 1243913 h 2025691"/>
                  <a:gd name="connsiteX55" fmla="*/ 675280 w 745832"/>
                  <a:gd name="connsiteY55" fmla="*/ 1122949 h 2025691"/>
                  <a:gd name="connsiteX56" fmla="*/ 695438 w 745832"/>
                  <a:gd name="connsiteY56" fmla="*/ 1062466 h 2025691"/>
                  <a:gd name="connsiteX57" fmla="*/ 695438 w 745832"/>
                  <a:gd name="connsiteY57" fmla="*/ 457645 h 2025691"/>
                  <a:gd name="connsiteX58" fmla="*/ 675280 w 745832"/>
                  <a:gd name="connsiteY58" fmla="*/ 235878 h 2025691"/>
                  <a:gd name="connsiteX59" fmla="*/ 665201 w 745832"/>
                  <a:gd name="connsiteY59" fmla="*/ 34270 h 2025691"/>
                  <a:gd name="connsiteX60" fmla="*/ 685359 w 745832"/>
                  <a:gd name="connsiteY60" fmla="*/ 14110 h 20256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</a:cxnLst>
                <a:rect l="l" t="t" r="r" b="b"/>
                <a:pathLst>
                  <a:path w="745832" h="2025691">
                    <a:moveTo>
                      <a:pt x="685359" y="14110"/>
                    </a:moveTo>
                    <a:cubicBezTo>
                      <a:pt x="624886" y="12430"/>
                      <a:pt x="430073" y="24190"/>
                      <a:pt x="302364" y="24190"/>
                    </a:cubicBezTo>
                    <a:cubicBezTo>
                      <a:pt x="68269" y="24190"/>
                      <a:pt x="211644" y="0"/>
                      <a:pt x="90709" y="24190"/>
                    </a:cubicBezTo>
                    <a:lnTo>
                      <a:pt x="50394" y="84672"/>
                    </a:lnTo>
                    <a:lnTo>
                      <a:pt x="30236" y="114913"/>
                    </a:lnTo>
                    <a:cubicBezTo>
                      <a:pt x="26877" y="128354"/>
                      <a:pt x="23963" y="141914"/>
                      <a:pt x="20158" y="155235"/>
                    </a:cubicBezTo>
                    <a:cubicBezTo>
                      <a:pt x="17239" y="165452"/>
                      <a:pt x="12384" y="175103"/>
                      <a:pt x="10079" y="185476"/>
                    </a:cubicBezTo>
                    <a:cubicBezTo>
                      <a:pt x="5646" y="205428"/>
                      <a:pt x="3360" y="225797"/>
                      <a:pt x="0" y="245958"/>
                    </a:cubicBezTo>
                    <a:cubicBezTo>
                      <a:pt x="3360" y="282919"/>
                      <a:pt x="3630" y="320293"/>
                      <a:pt x="10079" y="356842"/>
                    </a:cubicBezTo>
                    <a:cubicBezTo>
                      <a:pt x="10080" y="356849"/>
                      <a:pt x="35274" y="432441"/>
                      <a:pt x="40315" y="447565"/>
                    </a:cubicBezTo>
                    <a:lnTo>
                      <a:pt x="60473" y="508047"/>
                    </a:lnTo>
                    <a:cubicBezTo>
                      <a:pt x="63833" y="518127"/>
                      <a:pt x="64659" y="529447"/>
                      <a:pt x="70552" y="538288"/>
                    </a:cubicBezTo>
                    <a:lnTo>
                      <a:pt x="90709" y="568529"/>
                    </a:lnTo>
                    <a:cubicBezTo>
                      <a:pt x="94069" y="581970"/>
                      <a:pt x="96808" y="595581"/>
                      <a:pt x="100788" y="608851"/>
                    </a:cubicBezTo>
                    <a:cubicBezTo>
                      <a:pt x="106894" y="629206"/>
                      <a:pt x="120946" y="669333"/>
                      <a:pt x="120946" y="669333"/>
                    </a:cubicBezTo>
                    <a:cubicBezTo>
                      <a:pt x="124306" y="706294"/>
                      <a:pt x="127943" y="743231"/>
                      <a:pt x="131025" y="780217"/>
                    </a:cubicBezTo>
                    <a:cubicBezTo>
                      <a:pt x="133141" y="805614"/>
                      <a:pt x="129379" y="897891"/>
                      <a:pt x="151182" y="941502"/>
                    </a:cubicBezTo>
                    <a:cubicBezTo>
                      <a:pt x="156599" y="952338"/>
                      <a:pt x="164621" y="961663"/>
                      <a:pt x="171340" y="971743"/>
                    </a:cubicBezTo>
                    <a:cubicBezTo>
                      <a:pt x="202846" y="1097784"/>
                      <a:pt x="162582" y="941086"/>
                      <a:pt x="191497" y="1042306"/>
                    </a:cubicBezTo>
                    <a:cubicBezTo>
                      <a:pt x="216800" y="1130881"/>
                      <a:pt x="187496" y="1040381"/>
                      <a:pt x="211655" y="1112868"/>
                    </a:cubicBezTo>
                    <a:cubicBezTo>
                      <a:pt x="215015" y="1169990"/>
                      <a:pt x="216041" y="1227297"/>
                      <a:pt x="221734" y="1284234"/>
                    </a:cubicBezTo>
                    <a:cubicBezTo>
                      <a:pt x="223789" y="1304788"/>
                      <a:pt x="245128" y="1338831"/>
                      <a:pt x="251970" y="1354797"/>
                    </a:cubicBezTo>
                    <a:cubicBezTo>
                      <a:pt x="277004" y="1413220"/>
                      <a:pt x="243472" y="1357169"/>
                      <a:pt x="282207" y="1415279"/>
                    </a:cubicBezTo>
                    <a:cubicBezTo>
                      <a:pt x="285567" y="1432080"/>
                      <a:pt x="288131" y="1449059"/>
                      <a:pt x="292286" y="1465681"/>
                    </a:cubicBezTo>
                    <a:cubicBezTo>
                      <a:pt x="294863" y="1475989"/>
                      <a:pt x="299445" y="1485705"/>
                      <a:pt x="302364" y="1495922"/>
                    </a:cubicBezTo>
                    <a:cubicBezTo>
                      <a:pt x="306169" y="1509243"/>
                      <a:pt x="308637" y="1522922"/>
                      <a:pt x="312443" y="1536243"/>
                    </a:cubicBezTo>
                    <a:cubicBezTo>
                      <a:pt x="315362" y="1546460"/>
                      <a:pt x="319945" y="1556176"/>
                      <a:pt x="322522" y="1566484"/>
                    </a:cubicBezTo>
                    <a:cubicBezTo>
                      <a:pt x="326677" y="1583106"/>
                      <a:pt x="328094" y="1600356"/>
                      <a:pt x="332601" y="1616886"/>
                    </a:cubicBezTo>
                    <a:cubicBezTo>
                      <a:pt x="338192" y="1637388"/>
                      <a:pt x="340971" y="1659686"/>
                      <a:pt x="352758" y="1677368"/>
                    </a:cubicBezTo>
                    <a:cubicBezTo>
                      <a:pt x="359477" y="1687448"/>
                      <a:pt x="381481" y="1699042"/>
                      <a:pt x="372916" y="1707609"/>
                    </a:cubicBezTo>
                    <a:cubicBezTo>
                      <a:pt x="363122" y="1717405"/>
                      <a:pt x="346039" y="1700889"/>
                      <a:pt x="332601" y="1697529"/>
                    </a:cubicBezTo>
                    <a:cubicBezTo>
                      <a:pt x="322522" y="1687449"/>
                      <a:pt x="310270" y="1679149"/>
                      <a:pt x="302364" y="1667288"/>
                    </a:cubicBezTo>
                    <a:cubicBezTo>
                      <a:pt x="296471" y="1658447"/>
                      <a:pt x="297557" y="1646273"/>
                      <a:pt x="292286" y="1637047"/>
                    </a:cubicBezTo>
                    <a:cubicBezTo>
                      <a:pt x="283952" y="1622460"/>
                      <a:pt x="272128" y="1610166"/>
                      <a:pt x="262049" y="1596725"/>
                    </a:cubicBezTo>
                    <a:cubicBezTo>
                      <a:pt x="258689" y="1586645"/>
                      <a:pt x="256721" y="1575988"/>
                      <a:pt x="251970" y="1566484"/>
                    </a:cubicBezTo>
                    <a:cubicBezTo>
                      <a:pt x="246553" y="1555648"/>
                      <a:pt x="235952" y="1547628"/>
                      <a:pt x="231813" y="1536243"/>
                    </a:cubicBezTo>
                    <a:cubicBezTo>
                      <a:pt x="221007" y="1506521"/>
                      <a:pt x="208736" y="1441005"/>
                      <a:pt x="201576" y="1405198"/>
                    </a:cubicBezTo>
                    <a:cubicBezTo>
                      <a:pt x="204936" y="1371597"/>
                      <a:pt x="202379" y="1336865"/>
                      <a:pt x="211655" y="1304395"/>
                    </a:cubicBezTo>
                    <a:cubicBezTo>
                      <a:pt x="214574" y="1294178"/>
                      <a:pt x="215841" y="1325795"/>
                      <a:pt x="221734" y="1334636"/>
                    </a:cubicBezTo>
                    <a:cubicBezTo>
                      <a:pt x="229640" y="1346497"/>
                      <a:pt x="241891" y="1354797"/>
                      <a:pt x="251970" y="1364877"/>
                    </a:cubicBezTo>
                    <a:cubicBezTo>
                      <a:pt x="258689" y="1385038"/>
                      <a:pt x="266975" y="1404742"/>
                      <a:pt x="272128" y="1425359"/>
                    </a:cubicBezTo>
                    <a:cubicBezTo>
                      <a:pt x="278847" y="1452240"/>
                      <a:pt x="274979" y="1484364"/>
                      <a:pt x="292286" y="1506002"/>
                    </a:cubicBezTo>
                    <a:cubicBezTo>
                      <a:pt x="302178" y="1518369"/>
                      <a:pt x="342060" y="1565246"/>
                      <a:pt x="352758" y="1586645"/>
                    </a:cubicBezTo>
                    <a:cubicBezTo>
                      <a:pt x="357509" y="1596149"/>
                      <a:pt x="358086" y="1607382"/>
                      <a:pt x="362837" y="1616886"/>
                    </a:cubicBezTo>
                    <a:cubicBezTo>
                      <a:pt x="368254" y="1627722"/>
                      <a:pt x="377578" y="1636291"/>
                      <a:pt x="382995" y="1647127"/>
                    </a:cubicBezTo>
                    <a:cubicBezTo>
                      <a:pt x="387746" y="1656631"/>
                      <a:pt x="387181" y="1668527"/>
                      <a:pt x="393074" y="1677368"/>
                    </a:cubicBezTo>
                    <a:cubicBezTo>
                      <a:pt x="400980" y="1689229"/>
                      <a:pt x="414185" y="1696658"/>
                      <a:pt x="423310" y="1707609"/>
                    </a:cubicBezTo>
                    <a:cubicBezTo>
                      <a:pt x="431065" y="1716916"/>
                      <a:pt x="436749" y="1727770"/>
                      <a:pt x="443468" y="1737850"/>
                    </a:cubicBezTo>
                    <a:cubicBezTo>
                      <a:pt x="446827" y="1747930"/>
                      <a:pt x="446909" y="1759793"/>
                      <a:pt x="453546" y="1768091"/>
                    </a:cubicBezTo>
                    <a:cubicBezTo>
                      <a:pt x="461113" y="1777551"/>
                      <a:pt x="477773" y="1777734"/>
                      <a:pt x="483783" y="1788252"/>
                    </a:cubicBezTo>
                    <a:cubicBezTo>
                      <a:pt x="552447" y="1908431"/>
                      <a:pt x="435332" y="1780114"/>
                      <a:pt x="524098" y="1868895"/>
                    </a:cubicBezTo>
                    <a:cubicBezTo>
                      <a:pt x="543620" y="1946991"/>
                      <a:pt x="518223" y="1874780"/>
                      <a:pt x="564413" y="1939457"/>
                    </a:cubicBezTo>
                    <a:cubicBezTo>
                      <a:pt x="573146" y="1951685"/>
                      <a:pt x="573946" y="1969153"/>
                      <a:pt x="584571" y="1979779"/>
                    </a:cubicBezTo>
                    <a:cubicBezTo>
                      <a:pt x="630476" y="2025691"/>
                      <a:pt x="630365" y="2020100"/>
                      <a:pt x="675280" y="2020100"/>
                    </a:cubicBezTo>
                    <a:cubicBezTo>
                      <a:pt x="671920" y="1761371"/>
                      <a:pt x="665201" y="1502664"/>
                      <a:pt x="665201" y="1243913"/>
                    </a:cubicBezTo>
                    <a:cubicBezTo>
                      <a:pt x="665201" y="1203452"/>
                      <a:pt x="668629" y="1162860"/>
                      <a:pt x="675280" y="1122949"/>
                    </a:cubicBezTo>
                    <a:cubicBezTo>
                      <a:pt x="678773" y="1101987"/>
                      <a:pt x="695438" y="1062466"/>
                      <a:pt x="695438" y="1062466"/>
                    </a:cubicBezTo>
                    <a:cubicBezTo>
                      <a:pt x="721346" y="803357"/>
                      <a:pt x="710620" y="951137"/>
                      <a:pt x="695438" y="457645"/>
                    </a:cubicBezTo>
                    <a:cubicBezTo>
                      <a:pt x="691780" y="338750"/>
                      <a:pt x="688738" y="330098"/>
                      <a:pt x="675280" y="235878"/>
                    </a:cubicBezTo>
                    <a:cubicBezTo>
                      <a:pt x="671920" y="168675"/>
                      <a:pt x="671029" y="101304"/>
                      <a:pt x="665201" y="34270"/>
                    </a:cubicBezTo>
                    <a:cubicBezTo>
                      <a:pt x="664281" y="23685"/>
                      <a:pt x="745832" y="15790"/>
                      <a:pt x="685359" y="14110"/>
                    </a:cubicBezTo>
                    <a:close/>
                  </a:path>
                </a:pathLst>
              </a:custGeom>
              <a:solidFill>
                <a:srgbClr val="FF959C"/>
              </a:solidFill>
              <a:ln>
                <a:solidFill>
                  <a:srgbClr val="FF959C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69" name="Figura a mano libera 68"/>
              <p:cNvSpPr/>
              <p:nvPr/>
            </p:nvSpPr>
            <p:spPr>
              <a:xfrm>
                <a:off x="6277351" y="514098"/>
                <a:ext cx="814477" cy="2066472"/>
              </a:xfrm>
              <a:custGeom>
                <a:avLst/>
                <a:gdLst>
                  <a:gd name="connsiteX0" fmla="*/ 62220 w 814477"/>
                  <a:gd name="connsiteY0" fmla="*/ 70562 h 2066472"/>
                  <a:gd name="connsiteX1" fmla="*/ 142851 w 814477"/>
                  <a:gd name="connsiteY1" fmla="*/ 60482 h 2066472"/>
                  <a:gd name="connsiteX2" fmla="*/ 203324 w 814477"/>
                  <a:gd name="connsiteY2" fmla="*/ 20161 h 2066472"/>
                  <a:gd name="connsiteX3" fmla="*/ 273875 w 814477"/>
                  <a:gd name="connsiteY3" fmla="*/ 0 h 2066472"/>
                  <a:gd name="connsiteX4" fmla="*/ 485530 w 814477"/>
                  <a:gd name="connsiteY4" fmla="*/ 10080 h 2066472"/>
                  <a:gd name="connsiteX5" fmla="*/ 546003 w 814477"/>
                  <a:gd name="connsiteY5" fmla="*/ 30241 h 2066472"/>
                  <a:gd name="connsiteX6" fmla="*/ 576240 w 814477"/>
                  <a:gd name="connsiteY6" fmla="*/ 60482 h 2066472"/>
                  <a:gd name="connsiteX7" fmla="*/ 596397 w 814477"/>
                  <a:gd name="connsiteY7" fmla="*/ 90723 h 2066472"/>
                  <a:gd name="connsiteX8" fmla="*/ 666949 w 814477"/>
                  <a:gd name="connsiteY8" fmla="*/ 161286 h 2066472"/>
                  <a:gd name="connsiteX9" fmla="*/ 707264 w 814477"/>
                  <a:gd name="connsiteY9" fmla="*/ 221768 h 2066472"/>
                  <a:gd name="connsiteX10" fmla="*/ 717343 w 814477"/>
                  <a:gd name="connsiteY10" fmla="*/ 252009 h 2066472"/>
                  <a:gd name="connsiteX11" fmla="*/ 747579 w 814477"/>
                  <a:gd name="connsiteY11" fmla="*/ 282250 h 2066472"/>
                  <a:gd name="connsiteX12" fmla="*/ 757658 w 814477"/>
                  <a:gd name="connsiteY12" fmla="*/ 312491 h 2066472"/>
                  <a:gd name="connsiteX13" fmla="*/ 797973 w 814477"/>
                  <a:gd name="connsiteY13" fmla="*/ 372973 h 2066472"/>
                  <a:gd name="connsiteX14" fmla="*/ 767737 w 814477"/>
                  <a:gd name="connsiteY14" fmla="*/ 685464 h 2066472"/>
                  <a:gd name="connsiteX15" fmla="*/ 757658 w 814477"/>
                  <a:gd name="connsiteY15" fmla="*/ 715705 h 2066472"/>
                  <a:gd name="connsiteX16" fmla="*/ 717343 w 814477"/>
                  <a:gd name="connsiteY16" fmla="*/ 776187 h 2066472"/>
                  <a:gd name="connsiteX17" fmla="*/ 697185 w 814477"/>
                  <a:gd name="connsiteY17" fmla="*/ 806428 h 2066472"/>
                  <a:gd name="connsiteX18" fmla="*/ 677028 w 814477"/>
                  <a:gd name="connsiteY18" fmla="*/ 866910 h 2066472"/>
                  <a:gd name="connsiteX19" fmla="*/ 666949 w 814477"/>
                  <a:gd name="connsiteY19" fmla="*/ 897151 h 2066472"/>
                  <a:gd name="connsiteX20" fmla="*/ 626634 w 814477"/>
                  <a:gd name="connsiteY20" fmla="*/ 957634 h 2066472"/>
                  <a:gd name="connsiteX21" fmla="*/ 616555 w 814477"/>
                  <a:gd name="connsiteY21" fmla="*/ 987875 h 2066472"/>
                  <a:gd name="connsiteX22" fmla="*/ 596397 w 814477"/>
                  <a:gd name="connsiteY22" fmla="*/ 1018116 h 2066472"/>
                  <a:gd name="connsiteX23" fmla="*/ 566161 w 814477"/>
                  <a:gd name="connsiteY23" fmla="*/ 1139080 h 2066472"/>
                  <a:gd name="connsiteX24" fmla="*/ 556082 w 814477"/>
                  <a:gd name="connsiteY24" fmla="*/ 1491892 h 2066472"/>
                  <a:gd name="connsiteX25" fmla="*/ 535924 w 814477"/>
                  <a:gd name="connsiteY25" fmla="*/ 1522133 h 2066472"/>
                  <a:gd name="connsiteX26" fmla="*/ 505688 w 814477"/>
                  <a:gd name="connsiteY26" fmla="*/ 1532214 h 2066472"/>
                  <a:gd name="connsiteX27" fmla="*/ 445215 w 814477"/>
                  <a:gd name="connsiteY27" fmla="*/ 1622937 h 2066472"/>
                  <a:gd name="connsiteX28" fmla="*/ 425057 w 814477"/>
                  <a:gd name="connsiteY28" fmla="*/ 1653178 h 2066472"/>
                  <a:gd name="connsiteX29" fmla="*/ 404900 w 814477"/>
                  <a:gd name="connsiteY29" fmla="*/ 1713660 h 2066472"/>
                  <a:gd name="connsiteX30" fmla="*/ 354506 w 814477"/>
                  <a:gd name="connsiteY30" fmla="*/ 1804383 h 2066472"/>
                  <a:gd name="connsiteX31" fmla="*/ 294033 w 814477"/>
                  <a:gd name="connsiteY31" fmla="*/ 1844705 h 2066472"/>
                  <a:gd name="connsiteX32" fmla="*/ 243639 w 814477"/>
                  <a:gd name="connsiteY32" fmla="*/ 1895106 h 2066472"/>
                  <a:gd name="connsiteX33" fmla="*/ 213402 w 814477"/>
                  <a:gd name="connsiteY33" fmla="*/ 1925347 h 2066472"/>
                  <a:gd name="connsiteX34" fmla="*/ 152930 w 814477"/>
                  <a:gd name="connsiteY34" fmla="*/ 1965669 h 2066472"/>
                  <a:gd name="connsiteX35" fmla="*/ 102535 w 814477"/>
                  <a:gd name="connsiteY35" fmla="*/ 2005990 h 2066472"/>
                  <a:gd name="connsiteX36" fmla="*/ 72299 w 814477"/>
                  <a:gd name="connsiteY36" fmla="*/ 2036231 h 2066472"/>
                  <a:gd name="connsiteX37" fmla="*/ 42063 w 814477"/>
                  <a:gd name="connsiteY37" fmla="*/ 2046312 h 2066472"/>
                  <a:gd name="connsiteX38" fmla="*/ 11826 w 814477"/>
                  <a:gd name="connsiteY38" fmla="*/ 2066472 h 2066472"/>
                  <a:gd name="connsiteX39" fmla="*/ 1747 w 814477"/>
                  <a:gd name="connsiteY39" fmla="*/ 2036231 h 2066472"/>
                  <a:gd name="connsiteX40" fmla="*/ 21905 w 814477"/>
                  <a:gd name="connsiteY40" fmla="*/ 2005990 h 2066472"/>
                  <a:gd name="connsiteX41" fmla="*/ 31984 w 814477"/>
                  <a:gd name="connsiteY41" fmla="*/ 1975749 h 2066472"/>
                  <a:gd name="connsiteX42" fmla="*/ 21905 w 814477"/>
                  <a:gd name="connsiteY42" fmla="*/ 1542294 h 2066472"/>
                  <a:gd name="connsiteX43" fmla="*/ 42063 w 814477"/>
                  <a:gd name="connsiteY43" fmla="*/ 866910 h 2066472"/>
                  <a:gd name="connsiteX44" fmla="*/ 42063 w 814477"/>
                  <a:gd name="connsiteY44" fmla="*/ 110884 h 2066472"/>
                  <a:gd name="connsiteX45" fmla="*/ 62220 w 814477"/>
                  <a:gd name="connsiteY45" fmla="*/ 50402 h 2066472"/>
                  <a:gd name="connsiteX46" fmla="*/ 62220 w 814477"/>
                  <a:gd name="connsiteY46" fmla="*/ 70562 h 20664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814477" h="2066472">
                    <a:moveTo>
                      <a:pt x="62220" y="70562"/>
                    </a:moveTo>
                    <a:cubicBezTo>
                      <a:pt x="89097" y="67202"/>
                      <a:pt x="117343" y="69593"/>
                      <a:pt x="142851" y="60482"/>
                    </a:cubicBezTo>
                    <a:cubicBezTo>
                      <a:pt x="165667" y="52332"/>
                      <a:pt x="180340" y="27824"/>
                      <a:pt x="203324" y="20161"/>
                    </a:cubicBezTo>
                    <a:cubicBezTo>
                      <a:pt x="246701" y="5699"/>
                      <a:pt x="223253" y="12657"/>
                      <a:pt x="273875" y="0"/>
                    </a:cubicBezTo>
                    <a:cubicBezTo>
                      <a:pt x="344427" y="3360"/>
                      <a:pt x="415330" y="2279"/>
                      <a:pt x="485530" y="10080"/>
                    </a:cubicBezTo>
                    <a:cubicBezTo>
                      <a:pt x="506648" y="12427"/>
                      <a:pt x="546003" y="30241"/>
                      <a:pt x="546003" y="30241"/>
                    </a:cubicBezTo>
                    <a:cubicBezTo>
                      <a:pt x="556082" y="40321"/>
                      <a:pt x="567115" y="49530"/>
                      <a:pt x="576240" y="60482"/>
                    </a:cubicBezTo>
                    <a:cubicBezTo>
                      <a:pt x="583995" y="69789"/>
                      <a:pt x="588294" y="81718"/>
                      <a:pt x="596397" y="90723"/>
                    </a:cubicBezTo>
                    <a:cubicBezTo>
                      <a:pt x="618646" y="115448"/>
                      <a:pt x="648501" y="133610"/>
                      <a:pt x="666949" y="161286"/>
                    </a:cubicBezTo>
                    <a:cubicBezTo>
                      <a:pt x="680387" y="181447"/>
                      <a:pt x="699603" y="198782"/>
                      <a:pt x="707264" y="221768"/>
                    </a:cubicBezTo>
                    <a:cubicBezTo>
                      <a:pt x="710624" y="231848"/>
                      <a:pt x="711450" y="243168"/>
                      <a:pt x="717343" y="252009"/>
                    </a:cubicBezTo>
                    <a:cubicBezTo>
                      <a:pt x="725249" y="263870"/>
                      <a:pt x="737500" y="272170"/>
                      <a:pt x="747579" y="282250"/>
                    </a:cubicBezTo>
                    <a:cubicBezTo>
                      <a:pt x="750939" y="292330"/>
                      <a:pt x="752498" y="303202"/>
                      <a:pt x="757658" y="312491"/>
                    </a:cubicBezTo>
                    <a:cubicBezTo>
                      <a:pt x="769423" y="333672"/>
                      <a:pt x="797973" y="372973"/>
                      <a:pt x="797973" y="372973"/>
                    </a:cubicBezTo>
                    <a:cubicBezTo>
                      <a:pt x="787046" y="646216"/>
                      <a:pt x="814477" y="545225"/>
                      <a:pt x="767737" y="685464"/>
                    </a:cubicBezTo>
                    <a:cubicBezTo>
                      <a:pt x="764377" y="695544"/>
                      <a:pt x="763551" y="706864"/>
                      <a:pt x="757658" y="715705"/>
                    </a:cubicBezTo>
                    <a:lnTo>
                      <a:pt x="717343" y="776187"/>
                    </a:lnTo>
                    <a:cubicBezTo>
                      <a:pt x="710624" y="786267"/>
                      <a:pt x="701015" y="794935"/>
                      <a:pt x="697185" y="806428"/>
                    </a:cubicBezTo>
                    <a:lnTo>
                      <a:pt x="677028" y="866910"/>
                    </a:lnTo>
                    <a:cubicBezTo>
                      <a:pt x="673668" y="876990"/>
                      <a:pt x="672842" y="888310"/>
                      <a:pt x="666949" y="897151"/>
                    </a:cubicBezTo>
                    <a:cubicBezTo>
                      <a:pt x="653511" y="917312"/>
                      <a:pt x="634295" y="934648"/>
                      <a:pt x="626634" y="957634"/>
                    </a:cubicBezTo>
                    <a:cubicBezTo>
                      <a:pt x="623274" y="967714"/>
                      <a:pt x="621306" y="978371"/>
                      <a:pt x="616555" y="987875"/>
                    </a:cubicBezTo>
                    <a:cubicBezTo>
                      <a:pt x="611138" y="998711"/>
                      <a:pt x="601317" y="1007045"/>
                      <a:pt x="596397" y="1018116"/>
                    </a:cubicBezTo>
                    <a:cubicBezTo>
                      <a:pt x="575102" y="1066036"/>
                      <a:pt x="574612" y="1088367"/>
                      <a:pt x="566161" y="1139080"/>
                    </a:cubicBezTo>
                    <a:cubicBezTo>
                      <a:pt x="562801" y="1256684"/>
                      <a:pt x="565340" y="1374605"/>
                      <a:pt x="556082" y="1491892"/>
                    </a:cubicBezTo>
                    <a:cubicBezTo>
                      <a:pt x="555129" y="1503969"/>
                      <a:pt x="545383" y="1514564"/>
                      <a:pt x="535924" y="1522133"/>
                    </a:cubicBezTo>
                    <a:cubicBezTo>
                      <a:pt x="527629" y="1528771"/>
                      <a:pt x="515767" y="1528854"/>
                      <a:pt x="505688" y="1532214"/>
                    </a:cubicBezTo>
                    <a:lnTo>
                      <a:pt x="445215" y="1622937"/>
                    </a:lnTo>
                    <a:lnTo>
                      <a:pt x="425057" y="1653178"/>
                    </a:lnTo>
                    <a:lnTo>
                      <a:pt x="404900" y="1713660"/>
                    </a:lnTo>
                    <a:cubicBezTo>
                      <a:pt x="394398" y="1745171"/>
                      <a:pt x="384210" y="1784577"/>
                      <a:pt x="354506" y="1804383"/>
                    </a:cubicBezTo>
                    <a:lnTo>
                      <a:pt x="294033" y="1844705"/>
                    </a:lnTo>
                    <a:cubicBezTo>
                      <a:pt x="257076" y="1900147"/>
                      <a:pt x="294034" y="1853105"/>
                      <a:pt x="243639" y="1895106"/>
                    </a:cubicBezTo>
                    <a:cubicBezTo>
                      <a:pt x="232689" y="1904232"/>
                      <a:pt x="224653" y="1916595"/>
                      <a:pt x="213402" y="1925347"/>
                    </a:cubicBezTo>
                    <a:cubicBezTo>
                      <a:pt x="194279" y="1940223"/>
                      <a:pt x="152930" y="1965669"/>
                      <a:pt x="152930" y="1965669"/>
                    </a:cubicBezTo>
                    <a:cubicBezTo>
                      <a:pt x="133331" y="2024473"/>
                      <a:pt x="159860" y="1973229"/>
                      <a:pt x="102535" y="2005990"/>
                    </a:cubicBezTo>
                    <a:cubicBezTo>
                      <a:pt x="90159" y="2013063"/>
                      <a:pt x="84159" y="2028323"/>
                      <a:pt x="72299" y="2036231"/>
                    </a:cubicBezTo>
                    <a:cubicBezTo>
                      <a:pt x="63460" y="2042125"/>
                      <a:pt x="51565" y="2041560"/>
                      <a:pt x="42063" y="2046312"/>
                    </a:cubicBezTo>
                    <a:cubicBezTo>
                      <a:pt x="31228" y="2051730"/>
                      <a:pt x="21905" y="2059752"/>
                      <a:pt x="11826" y="2066472"/>
                    </a:cubicBezTo>
                    <a:cubicBezTo>
                      <a:pt x="8466" y="2056392"/>
                      <a:pt x="0" y="2046712"/>
                      <a:pt x="1747" y="2036231"/>
                    </a:cubicBezTo>
                    <a:cubicBezTo>
                      <a:pt x="3738" y="2024281"/>
                      <a:pt x="16488" y="2016826"/>
                      <a:pt x="21905" y="2005990"/>
                    </a:cubicBezTo>
                    <a:cubicBezTo>
                      <a:pt x="26656" y="1996486"/>
                      <a:pt x="28624" y="1985829"/>
                      <a:pt x="31984" y="1975749"/>
                    </a:cubicBezTo>
                    <a:cubicBezTo>
                      <a:pt x="28624" y="1831264"/>
                      <a:pt x="21905" y="1686818"/>
                      <a:pt x="21905" y="1542294"/>
                    </a:cubicBezTo>
                    <a:cubicBezTo>
                      <a:pt x="21905" y="1004782"/>
                      <a:pt x="8834" y="1132778"/>
                      <a:pt x="42063" y="866910"/>
                    </a:cubicBezTo>
                    <a:cubicBezTo>
                      <a:pt x="27029" y="551148"/>
                      <a:pt x="21234" y="527537"/>
                      <a:pt x="42063" y="110884"/>
                    </a:cubicBezTo>
                    <a:cubicBezTo>
                      <a:pt x="43124" y="89660"/>
                      <a:pt x="62220" y="50402"/>
                      <a:pt x="62220" y="50402"/>
                    </a:cubicBezTo>
                    <a:lnTo>
                      <a:pt x="62220" y="70562"/>
                    </a:lnTo>
                    <a:close/>
                  </a:path>
                </a:pathLst>
              </a:custGeom>
              <a:solidFill>
                <a:srgbClr val="FF959C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70" name="Figura a mano libera 69"/>
              <p:cNvSpPr/>
              <p:nvPr/>
            </p:nvSpPr>
            <p:spPr>
              <a:xfrm>
                <a:off x="5466768" y="611107"/>
                <a:ext cx="2969196" cy="4005695"/>
              </a:xfrm>
              <a:custGeom>
                <a:avLst/>
                <a:gdLst>
                  <a:gd name="connsiteX0" fmla="*/ 953434 w 2969196"/>
                  <a:gd name="connsiteY0" fmla="*/ 3935132 h 4005695"/>
                  <a:gd name="connsiteX1" fmla="*/ 933276 w 2969196"/>
                  <a:gd name="connsiteY1" fmla="*/ 3773846 h 4005695"/>
                  <a:gd name="connsiteX2" fmla="*/ 913118 w 2969196"/>
                  <a:gd name="connsiteY2" fmla="*/ 3703284 h 4005695"/>
                  <a:gd name="connsiteX3" fmla="*/ 882882 w 2969196"/>
                  <a:gd name="connsiteY3" fmla="*/ 3683123 h 4005695"/>
                  <a:gd name="connsiteX4" fmla="*/ 852646 w 2969196"/>
                  <a:gd name="connsiteY4" fmla="*/ 3622641 h 4005695"/>
                  <a:gd name="connsiteX5" fmla="*/ 802252 w 2969196"/>
                  <a:gd name="connsiteY5" fmla="*/ 3531918 h 4005695"/>
                  <a:gd name="connsiteX6" fmla="*/ 701463 w 2969196"/>
                  <a:gd name="connsiteY6" fmla="*/ 3461356 h 4005695"/>
                  <a:gd name="connsiteX7" fmla="*/ 630912 w 2969196"/>
                  <a:gd name="connsiteY7" fmla="*/ 3441195 h 4005695"/>
                  <a:gd name="connsiteX8" fmla="*/ 570439 w 2969196"/>
                  <a:gd name="connsiteY8" fmla="*/ 3400873 h 4005695"/>
                  <a:gd name="connsiteX9" fmla="*/ 509966 w 2969196"/>
                  <a:gd name="connsiteY9" fmla="*/ 3380713 h 4005695"/>
                  <a:gd name="connsiteX10" fmla="*/ 399099 w 2969196"/>
                  <a:gd name="connsiteY10" fmla="*/ 3360552 h 4005695"/>
                  <a:gd name="connsiteX11" fmla="*/ 358784 w 2969196"/>
                  <a:gd name="connsiteY11" fmla="*/ 3350472 h 4005695"/>
                  <a:gd name="connsiteX12" fmla="*/ 247917 w 2969196"/>
                  <a:gd name="connsiteY12" fmla="*/ 3330311 h 4005695"/>
                  <a:gd name="connsiteX13" fmla="*/ 147129 w 2969196"/>
                  <a:gd name="connsiteY13" fmla="*/ 3300070 h 4005695"/>
                  <a:gd name="connsiteX14" fmla="*/ 76577 w 2969196"/>
                  <a:gd name="connsiteY14" fmla="*/ 3289990 h 4005695"/>
                  <a:gd name="connsiteX15" fmla="*/ 66498 w 2969196"/>
                  <a:gd name="connsiteY15" fmla="*/ 2685168 h 4005695"/>
                  <a:gd name="connsiteX16" fmla="*/ 116893 w 2969196"/>
                  <a:gd name="connsiteY16" fmla="*/ 2584365 h 4005695"/>
                  <a:gd name="connsiteX17" fmla="*/ 167287 w 2969196"/>
                  <a:gd name="connsiteY17" fmla="*/ 2533963 h 4005695"/>
                  <a:gd name="connsiteX18" fmla="*/ 187444 w 2969196"/>
                  <a:gd name="connsiteY18" fmla="*/ 2503722 h 4005695"/>
                  <a:gd name="connsiteX19" fmla="*/ 217681 w 2969196"/>
                  <a:gd name="connsiteY19" fmla="*/ 2483561 h 4005695"/>
                  <a:gd name="connsiteX20" fmla="*/ 257996 w 2969196"/>
                  <a:gd name="connsiteY20" fmla="*/ 2443240 h 4005695"/>
                  <a:gd name="connsiteX21" fmla="*/ 338626 w 2969196"/>
                  <a:gd name="connsiteY21" fmla="*/ 2372677 h 4005695"/>
                  <a:gd name="connsiteX22" fmla="*/ 399099 w 2969196"/>
                  <a:gd name="connsiteY22" fmla="*/ 2352517 h 4005695"/>
                  <a:gd name="connsiteX23" fmla="*/ 429336 w 2969196"/>
                  <a:gd name="connsiteY23" fmla="*/ 2342436 h 4005695"/>
                  <a:gd name="connsiteX24" fmla="*/ 459572 w 2969196"/>
                  <a:gd name="connsiteY24" fmla="*/ 2312195 h 4005695"/>
                  <a:gd name="connsiteX25" fmla="*/ 520045 w 2969196"/>
                  <a:gd name="connsiteY25" fmla="*/ 2281954 h 4005695"/>
                  <a:gd name="connsiteX26" fmla="*/ 580518 w 2969196"/>
                  <a:gd name="connsiteY26" fmla="*/ 2221472 h 4005695"/>
                  <a:gd name="connsiteX27" fmla="*/ 640991 w 2969196"/>
                  <a:gd name="connsiteY27" fmla="*/ 2181151 h 4005695"/>
                  <a:gd name="connsiteX28" fmla="*/ 671227 w 2969196"/>
                  <a:gd name="connsiteY28" fmla="*/ 2160990 h 4005695"/>
                  <a:gd name="connsiteX29" fmla="*/ 741779 w 2969196"/>
                  <a:gd name="connsiteY29" fmla="*/ 2130749 h 4005695"/>
                  <a:gd name="connsiteX30" fmla="*/ 852646 w 2969196"/>
                  <a:gd name="connsiteY30" fmla="*/ 2110588 h 4005695"/>
                  <a:gd name="connsiteX31" fmla="*/ 882882 w 2969196"/>
                  <a:gd name="connsiteY31" fmla="*/ 2100508 h 4005695"/>
                  <a:gd name="connsiteX32" fmla="*/ 953434 w 2969196"/>
                  <a:gd name="connsiteY32" fmla="*/ 2080347 h 4005695"/>
                  <a:gd name="connsiteX33" fmla="*/ 983670 w 2969196"/>
                  <a:gd name="connsiteY33" fmla="*/ 2070267 h 4005695"/>
                  <a:gd name="connsiteX34" fmla="*/ 1124773 w 2969196"/>
                  <a:gd name="connsiteY34" fmla="*/ 2060186 h 4005695"/>
                  <a:gd name="connsiteX35" fmla="*/ 1155010 w 2969196"/>
                  <a:gd name="connsiteY35" fmla="*/ 2050106 h 4005695"/>
                  <a:gd name="connsiteX36" fmla="*/ 1215483 w 2969196"/>
                  <a:gd name="connsiteY36" fmla="*/ 2019865 h 4005695"/>
                  <a:gd name="connsiteX37" fmla="*/ 1245719 w 2969196"/>
                  <a:gd name="connsiteY37" fmla="*/ 1989624 h 4005695"/>
                  <a:gd name="connsiteX38" fmla="*/ 1326350 w 2969196"/>
                  <a:gd name="connsiteY38" fmla="*/ 1929142 h 4005695"/>
                  <a:gd name="connsiteX39" fmla="*/ 1356586 w 2969196"/>
                  <a:gd name="connsiteY39" fmla="*/ 1888820 h 4005695"/>
                  <a:gd name="connsiteX40" fmla="*/ 1437217 w 2969196"/>
                  <a:gd name="connsiteY40" fmla="*/ 1818258 h 4005695"/>
                  <a:gd name="connsiteX41" fmla="*/ 1447295 w 2969196"/>
                  <a:gd name="connsiteY41" fmla="*/ 1757776 h 4005695"/>
                  <a:gd name="connsiteX42" fmla="*/ 1517847 w 2969196"/>
                  <a:gd name="connsiteY42" fmla="*/ 1667053 h 4005695"/>
                  <a:gd name="connsiteX43" fmla="*/ 1538005 w 2969196"/>
                  <a:gd name="connsiteY43" fmla="*/ 1626731 h 4005695"/>
                  <a:gd name="connsiteX44" fmla="*/ 1568241 w 2969196"/>
                  <a:gd name="connsiteY44" fmla="*/ 1556169 h 4005695"/>
                  <a:gd name="connsiteX45" fmla="*/ 1608556 w 2969196"/>
                  <a:gd name="connsiteY45" fmla="*/ 1536008 h 4005695"/>
                  <a:gd name="connsiteX46" fmla="*/ 1648872 w 2969196"/>
                  <a:gd name="connsiteY46" fmla="*/ 1374722 h 4005695"/>
                  <a:gd name="connsiteX47" fmla="*/ 1669029 w 2969196"/>
                  <a:gd name="connsiteY47" fmla="*/ 1344481 h 4005695"/>
                  <a:gd name="connsiteX48" fmla="*/ 1689187 w 2969196"/>
                  <a:gd name="connsiteY48" fmla="*/ 1263839 h 4005695"/>
                  <a:gd name="connsiteX49" fmla="*/ 1699266 w 2969196"/>
                  <a:gd name="connsiteY49" fmla="*/ 1233598 h 4005695"/>
                  <a:gd name="connsiteX50" fmla="*/ 1719423 w 2969196"/>
                  <a:gd name="connsiteY50" fmla="*/ 1052151 h 4005695"/>
                  <a:gd name="connsiteX51" fmla="*/ 1729502 w 2969196"/>
                  <a:gd name="connsiteY51" fmla="*/ 1021910 h 4005695"/>
                  <a:gd name="connsiteX52" fmla="*/ 1739581 w 2969196"/>
                  <a:gd name="connsiteY52" fmla="*/ 981589 h 4005695"/>
                  <a:gd name="connsiteX53" fmla="*/ 1800054 w 2969196"/>
                  <a:gd name="connsiteY53" fmla="*/ 941267 h 4005695"/>
                  <a:gd name="connsiteX54" fmla="*/ 1810133 w 2969196"/>
                  <a:gd name="connsiteY54" fmla="*/ 810223 h 4005695"/>
                  <a:gd name="connsiteX55" fmla="*/ 1830290 w 2969196"/>
                  <a:gd name="connsiteY55" fmla="*/ 769901 h 4005695"/>
                  <a:gd name="connsiteX56" fmla="*/ 1840369 w 2969196"/>
                  <a:gd name="connsiteY56" fmla="*/ 739660 h 4005695"/>
                  <a:gd name="connsiteX57" fmla="*/ 1860527 w 2969196"/>
                  <a:gd name="connsiteY57" fmla="*/ 689259 h 4005695"/>
                  <a:gd name="connsiteX58" fmla="*/ 1880684 w 2969196"/>
                  <a:gd name="connsiteY58" fmla="*/ 628776 h 4005695"/>
                  <a:gd name="connsiteX59" fmla="*/ 1890763 w 2969196"/>
                  <a:gd name="connsiteY59" fmla="*/ 598535 h 4005695"/>
                  <a:gd name="connsiteX60" fmla="*/ 1900842 w 2969196"/>
                  <a:gd name="connsiteY60" fmla="*/ 558214 h 4005695"/>
                  <a:gd name="connsiteX61" fmla="*/ 1880684 w 2969196"/>
                  <a:gd name="connsiteY61" fmla="*/ 598535 h 4005695"/>
                  <a:gd name="connsiteX62" fmla="*/ 1890763 w 2969196"/>
                  <a:gd name="connsiteY62" fmla="*/ 467491 h 4005695"/>
                  <a:gd name="connsiteX63" fmla="*/ 1900842 w 2969196"/>
                  <a:gd name="connsiteY63" fmla="*/ 437250 h 4005695"/>
                  <a:gd name="connsiteX64" fmla="*/ 1931078 w 2969196"/>
                  <a:gd name="connsiteY64" fmla="*/ 417089 h 4005695"/>
                  <a:gd name="connsiteX65" fmla="*/ 1941157 w 2969196"/>
                  <a:gd name="connsiteY65" fmla="*/ 386848 h 4005695"/>
                  <a:gd name="connsiteX66" fmla="*/ 1951236 w 2969196"/>
                  <a:gd name="connsiteY66" fmla="*/ 336446 h 4005695"/>
                  <a:gd name="connsiteX67" fmla="*/ 2011709 w 2969196"/>
                  <a:gd name="connsiteY67" fmla="*/ 296125 h 4005695"/>
                  <a:gd name="connsiteX68" fmla="*/ 2082260 w 2969196"/>
                  <a:gd name="connsiteY68" fmla="*/ 215482 h 4005695"/>
                  <a:gd name="connsiteX69" fmla="*/ 2112497 w 2969196"/>
                  <a:gd name="connsiteY69" fmla="*/ 205402 h 4005695"/>
                  <a:gd name="connsiteX70" fmla="*/ 2142733 w 2969196"/>
                  <a:gd name="connsiteY70" fmla="*/ 175161 h 4005695"/>
                  <a:gd name="connsiteX71" fmla="*/ 2183048 w 2969196"/>
                  <a:gd name="connsiteY71" fmla="*/ 165080 h 4005695"/>
                  <a:gd name="connsiteX72" fmla="*/ 2273758 w 2969196"/>
                  <a:gd name="connsiteY72" fmla="*/ 134839 h 4005695"/>
                  <a:gd name="connsiteX73" fmla="*/ 2324152 w 2969196"/>
                  <a:gd name="connsiteY73" fmla="*/ 124759 h 4005695"/>
                  <a:gd name="connsiteX74" fmla="*/ 2354388 w 2969196"/>
                  <a:gd name="connsiteY74" fmla="*/ 114678 h 4005695"/>
                  <a:gd name="connsiteX75" fmla="*/ 2394703 w 2969196"/>
                  <a:gd name="connsiteY75" fmla="*/ 104598 h 4005695"/>
                  <a:gd name="connsiteX76" fmla="*/ 2485413 w 2969196"/>
                  <a:gd name="connsiteY76" fmla="*/ 74357 h 4005695"/>
                  <a:gd name="connsiteX77" fmla="*/ 2666831 w 2969196"/>
                  <a:gd name="connsiteY77" fmla="*/ 54196 h 4005695"/>
                  <a:gd name="connsiteX78" fmla="*/ 2707147 w 2969196"/>
                  <a:gd name="connsiteY78" fmla="*/ 23955 h 4005695"/>
                  <a:gd name="connsiteX79" fmla="*/ 2848250 w 2969196"/>
                  <a:gd name="connsiteY79" fmla="*/ 23955 h 4005695"/>
                  <a:gd name="connsiteX80" fmla="*/ 2898644 w 2969196"/>
                  <a:gd name="connsiteY80" fmla="*/ 34036 h 4005695"/>
                  <a:gd name="connsiteX81" fmla="*/ 2918802 w 2969196"/>
                  <a:gd name="connsiteY81" fmla="*/ 114678 h 4005695"/>
                  <a:gd name="connsiteX82" fmla="*/ 2928880 w 2969196"/>
                  <a:gd name="connsiteY82" fmla="*/ 144919 h 4005695"/>
                  <a:gd name="connsiteX83" fmla="*/ 2938959 w 2969196"/>
                  <a:gd name="connsiteY83" fmla="*/ 195321 h 4005695"/>
                  <a:gd name="connsiteX84" fmla="*/ 2969196 w 2969196"/>
                  <a:gd name="connsiteY84" fmla="*/ 316285 h 4005695"/>
                  <a:gd name="connsiteX85" fmla="*/ 2959117 w 2969196"/>
                  <a:gd name="connsiteY85" fmla="*/ 598535 h 4005695"/>
                  <a:gd name="connsiteX86" fmla="*/ 2928880 w 2969196"/>
                  <a:gd name="connsiteY86" fmla="*/ 749741 h 4005695"/>
                  <a:gd name="connsiteX87" fmla="*/ 2918802 w 2969196"/>
                  <a:gd name="connsiteY87" fmla="*/ 800142 h 4005695"/>
                  <a:gd name="connsiteX88" fmla="*/ 2898644 w 2969196"/>
                  <a:gd name="connsiteY88" fmla="*/ 840464 h 4005695"/>
                  <a:gd name="connsiteX89" fmla="*/ 2888565 w 2969196"/>
                  <a:gd name="connsiteY89" fmla="*/ 870705 h 4005695"/>
                  <a:gd name="connsiteX90" fmla="*/ 2848250 w 2969196"/>
                  <a:gd name="connsiteY90" fmla="*/ 961428 h 4005695"/>
                  <a:gd name="connsiteX91" fmla="*/ 2807935 w 2969196"/>
                  <a:gd name="connsiteY91" fmla="*/ 1021910 h 4005695"/>
                  <a:gd name="connsiteX92" fmla="*/ 2737383 w 2969196"/>
                  <a:gd name="connsiteY92" fmla="*/ 1082392 h 4005695"/>
                  <a:gd name="connsiteX93" fmla="*/ 2676910 w 2969196"/>
                  <a:gd name="connsiteY93" fmla="*/ 1132794 h 4005695"/>
                  <a:gd name="connsiteX94" fmla="*/ 2576122 w 2969196"/>
                  <a:gd name="connsiteY94" fmla="*/ 1253758 h 4005695"/>
                  <a:gd name="connsiteX95" fmla="*/ 2505570 w 2969196"/>
                  <a:gd name="connsiteY95" fmla="*/ 1324321 h 4005695"/>
                  <a:gd name="connsiteX96" fmla="*/ 2475334 w 2969196"/>
                  <a:gd name="connsiteY96" fmla="*/ 1364642 h 4005695"/>
                  <a:gd name="connsiteX97" fmla="*/ 2445098 w 2969196"/>
                  <a:gd name="connsiteY97" fmla="*/ 1394883 h 4005695"/>
                  <a:gd name="connsiteX98" fmla="*/ 2404782 w 2969196"/>
                  <a:gd name="connsiteY98" fmla="*/ 1445285 h 4005695"/>
                  <a:gd name="connsiteX99" fmla="*/ 2384625 w 2969196"/>
                  <a:gd name="connsiteY99" fmla="*/ 1475526 h 4005695"/>
                  <a:gd name="connsiteX100" fmla="*/ 2303994 w 2969196"/>
                  <a:gd name="connsiteY100" fmla="*/ 1556169 h 4005695"/>
                  <a:gd name="connsiteX101" fmla="*/ 2283837 w 2969196"/>
                  <a:gd name="connsiteY101" fmla="*/ 1626731 h 4005695"/>
                  <a:gd name="connsiteX102" fmla="*/ 2273758 w 2969196"/>
                  <a:gd name="connsiteY102" fmla="*/ 1667053 h 4005695"/>
                  <a:gd name="connsiteX103" fmla="*/ 2243521 w 2969196"/>
                  <a:gd name="connsiteY103" fmla="*/ 1929142 h 4005695"/>
                  <a:gd name="connsiteX104" fmla="*/ 2233443 w 2969196"/>
                  <a:gd name="connsiteY104" fmla="*/ 1989624 h 4005695"/>
                  <a:gd name="connsiteX105" fmla="*/ 2172970 w 2969196"/>
                  <a:gd name="connsiteY105" fmla="*/ 2090428 h 4005695"/>
                  <a:gd name="connsiteX106" fmla="*/ 2122576 w 2969196"/>
                  <a:gd name="connsiteY106" fmla="*/ 2171070 h 4005695"/>
                  <a:gd name="connsiteX107" fmla="*/ 2092339 w 2969196"/>
                  <a:gd name="connsiteY107" fmla="*/ 2251713 h 4005695"/>
                  <a:gd name="connsiteX108" fmla="*/ 2011709 w 2969196"/>
                  <a:gd name="connsiteY108" fmla="*/ 2392838 h 4005695"/>
                  <a:gd name="connsiteX109" fmla="*/ 1941157 w 2969196"/>
                  <a:gd name="connsiteY109" fmla="*/ 2483561 h 4005695"/>
                  <a:gd name="connsiteX110" fmla="*/ 1910921 w 2969196"/>
                  <a:gd name="connsiteY110" fmla="*/ 2523883 h 4005695"/>
                  <a:gd name="connsiteX111" fmla="*/ 1890763 w 2969196"/>
                  <a:gd name="connsiteY111" fmla="*/ 2614606 h 4005695"/>
                  <a:gd name="connsiteX112" fmla="*/ 1900842 w 2969196"/>
                  <a:gd name="connsiteY112" fmla="*/ 2987579 h 4005695"/>
                  <a:gd name="connsiteX113" fmla="*/ 1920999 w 2969196"/>
                  <a:gd name="connsiteY113" fmla="*/ 3158945 h 4005695"/>
                  <a:gd name="connsiteX114" fmla="*/ 1931078 w 2969196"/>
                  <a:gd name="connsiteY114" fmla="*/ 3199266 h 4005695"/>
                  <a:gd name="connsiteX115" fmla="*/ 1941157 w 2969196"/>
                  <a:gd name="connsiteY115" fmla="*/ 3269829 h 4005695"/>
                  <a:gd name="connsiteX116" fmla="*/ 1951236 w 2969196"/>
                  <a:gd name="connsiteY116" fmla="*/ 3320231 h 4005695"/>
                  <a:gd name="connsiteX117" fmla="*/ 1961315 w 2969196"/>
                  <a:gd name="connsiteY117" fmla="*/ 3380713 h 4005695"/>
                  <a:gd name="connsiteX118" fmla="*/ 2021788 w 2969196"/>
                  <a:gd name="connsiteY118" fmla="*/ 3441195 h 4005695"/>
                  <a:gd name="connsiteX119" fmla="*/ 2072182 w 2969196"/>
                  <a:gd name="connsiteY119" fmla="*/ 3511757 h 4005695"/>
                  <a:gd name="connsiteX120" fmla="*/ 2102418 w 2969196"/>
                  <a:gd name="connsiteY120" fmla="*/ 3531918 h 4005695"/>
                  <a:gd name="connsiteX121" fmla="*/ 2132654 w 2969196"/>
                  <a:gd name="connsiteY121" fmla="*/ 3592400 h 4005695"/>
                  <a:gd name="connsiteX122" fmla="*/ 2152812 w 2969196"/>
                  <a:gd name="connsiteY122" fmla="*/ 3622641 h 4005695"/>
                  <a:gd name="connsiteX123" fmla="*/ 2122576 w 2969196"/>
                  <a:gd name="connsiteY123" fmla="*/ 3683123 h 4005695"/>
                  <a:gd name="connsiteX124" fmla="*/ 2102418 w 2969196"/>
                  <a:gd name="connsiteY124" fmla="*/ 3723445 h 4005695"/>
                  <a:gd name="connsiteX125" fmla="*/ 2041945 w 2969196"/>
                  <a:gd name="connsiteY125" fmla="*/ 3753686 h 4005695"/>
                  <a:gd name="connsiteX126" fmla="*/ 1941157 w 2969196"/>
                  <a:gd name="connsiteY126" fmla="*/ 3763766 h 4005695"/>
                  <a:gd name="connsiteX127" fmla="*/ 1870605 w 2969196"/>
                  <a:gd name="connsiteY127" fmla="*/ 3773846 h 4005695"/>
                  <a:gd name="connsiteX128" fmla="*/ 1789975 w 2969196"/>
                  <a:gd name="connsiteY128" fmla="*/ 3794007 h 4005695"/>
                  <a:gd name="connsiteX129" fmla="*/ 1759738 w 2969196"/>
                  <a:gd name="connsiteY129" fmla="*/ 3814168 h 4005695"/>
                  <a:gd name="connsiteX130" fmla="*/ 1658950 w 2969196"/>
                  <a:gd name="connsiteY130" fmla="*/ 3834329 h 4005695"/>
                  <a:gd name="connsiteX131" fmla="*/ 1608556 w 2969196"/>
                  <a:gd name="connsiteY131" fmla="*/ 3844409 h 4005695"/>
                  <a:gd name="connsiteX132" fmla="*/ 1326350 w 2969196"/>
                  <a:gd name="connsiteY132" fmla="*/ 3864570 h 4005695"/>
                  <a:gd name="connsiteX133" fmla="*/ 1225562 w 2969196"/>
                  <a:gd name="connsiteY133" fmla="*/ 3884730 h 4005695"/>
                  <a:gd name="connsiteX134" fmla="*/ 1124773 w 2969196"/>
                  <a:gd name="connsiteY134" fmla="*/ 3904891 h 4005695"/>
                  <a:gd name="connsiteX135" fmla="*/ 1084458 w 2969196"/>
                  <a:gd name="connsiteY135" fmla="*/ 3925052 h 4005695"/>
                  <a:gd name="connsiteX136" fmla="*/ 983670 w 2969196"/>
                  <a:gd name="connsiteY136" fmla="*/ 3945212 h 4005695"/>
                  <a:gd name="connsiteX137" fmla="*/ 953434 w 2969196"/>
                  <a:gd name="connsiteY137" fmla="*/ 3955293 h 4005695"/>
                  <a:gd name="connsiteX138" fmla="*/ 983670 w 2969196"/>
                  <a:gd name="connsiteY138" fmla="*/ 3975454 h 4005695"/>
                  <a:gd name="connsiteX139" fmla="*/ 1084458 w 2969196"/>
                  <a:gd name="connsiteY139" fmla="*/ 4005695 h 4005695"/>
                  <a:gd name="connsiteX140" fmla="*/ 1255798 w 2969196"/>
                  <a:gd name="connsiteY140" fmla="*/ 3995614 h 4005695"/>
                  <a:gd name="connsiteX141" fmla="*/ 1296113 w 2969196"/>
                  <a:gd name="connsiteY141" fmla="*/ 3985534 h 4005695"/>
                  <a:gd name="connsiteX142" fmla="*/ 1346507 w 2969196"/>
                  <a:gd name="connsiteY142" fmla="*/ 3955293 h 4005695"/>
                  <a:gd name="connsiteX143" fmla="*/ 1376744 w 2969196"/>
                  <a:gd name="connsiteY143" fmla="*/ 3945212 h 4005695"/>
                  <a:gd name="connsiteX144" fmla="*/ 1517847 w 2969196"/>
                  <a:gd name="connsiteY144" fmla="*/ 3884730 h 4005695"/>
                  <a:gd name="connsiteX145" fmla="*/ 1558162 w 2969196"/>
                  <a:gd name="connsiteY145" fmla="*/ 3874650 h 4005695"/>
                  <a:gd name="connsiteX146" fmla="*/ 2041945 w 2969196"/>
                  <a:gd name="connsiteY146" fmla="*/ 3864570 h 4005695"/>
                  <a:gd name="connsiteX147" fmla="*/ 2072182 w 2969196"/>
                  <a:gd name="connsiteY147" fmla="*/ 3854489 h 4005695"/>
                  <a:gd name="connsiteX148" fmla="*/ 2102418 w 2969196"/>
                  <a:gd name="connsiteY148" fmla="*/ 3753686 h 4005695"/>
                  <a:gd name="connsiteX149" fmla="*/ 2112497 w 2969196"/>
                  <a:gd name="connsiteY149" fmla="*/ 3652882 h 40056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</a:cxnLst>
                <a:rect l="l" t="t" r="r" b="b"/>
                <a:pathLst>
                  <a:path w="2969196" h="4005695">
                    <a:moveTo>
                      <a:pt x="953434" y="3935132"/>
                    </a:moveTo>
                    <a:cubicBezTo>
                      <a:pt x="948625" y="3891844"/>
                      <a:pt x="941494" y="3819050"/>
                      <a:pt x="933276" y="3773846"/>
                    </a:cubicBezTo>
                    <a:cubicBezTo>
                      <a:pt x="932850" y="3771502"/>
                      <a:pt x="918198" y="3709635"/>
                      <a:pt x="913118" y="3703284"/>
                    </a:cubicBezTo>
                    <a:cubicBezTo>
                      <a:pt x="905551" y="3693824"/>
                      <a:pt x="892961" y="3689843"/>
                      <a:pt x="882882" y="3683123"/>
                    </a:cubicBezTo>
                    <a:cubicBezTo>
                      <a:pt x="857548" y="3607110"/>
                      <a:pt x="891722" y="3700806"/>
                      <a:pt x="852646" y="3622641"/>
                    </a:cubicBezTo>
                    <a:cubicBezTo>
                      <a:pt x="832874" y="3583091"/>
                      <a:pt x="853093" y="3570054"/>
                      <a:pt x="802252" y="3531918"/>
                    </a:cubicBezTo>
                    <a:cubicBezTo>
                      <a:pt x="783853" y="3518117"/>
                      <a:pt x="716353" y="3466321"/>
                      <a:pt x="701463" y="3461356"/>
                    </a:cubicBezTo>
                    <a:cubicBezTo>
                      <a:pt x="658086" y="3446894"/>
                      <a:pt x="681534" y="3453852"/>
                      <a:pt x="630912" y="3441195"/>
                    </a:cubicBezTo>
                    <a:cubicBezTo>
                      <a:pt x="610754" y="3427754"/>
                      <a:pt x="593423" y="3408535"/>
                      <a:pt x="570439" y="3400873"/>
                    </a:cubicBezTo>
                    <a:cubicBezTo>
                      <a:pt x="550281" y="3394153"/>
                      <a:pt x="530925" y="3384207"/>
                      <a:pt x="509966" y="3380713"/>
                    </a:cubicBezTo>
                    <a:cubicBezTo>
                      <a:pt x="466214" y="3373419"/>
                      <a:pt x="441350" y="3369942"/>
                      <a:pt x="399099" y="3360552"/>
                    </a:cubicBezTo>
                    <a:cubicBezTo>
                      <a:pt x="385577" y="3357547"/>
                      <a:pt x="372306" y="3353477"/>
                      <a:pt x="358784" y="3350472"/>
                    </a:cubicBezTo>
                    <a:cubicBezTo>
                      <a:pt x="316508" y="3341076"/>
                      <a:pt x="291699" y="3337609"/>
                      <a:pt x="247917" y="3330311"/>
                    </a:cubicBezTo>
                    <a:cubicBezTo>
                      <a:pt x="216358" y="3319789"/>
                      <a:pt x="180642" y="3306164"/>
                      <a:pt x="147129" y="3300070"/>
                    </a:cubicBezTo>
                    <a:cubicBezTo>
                      <a:pt x="123756" y="3295820"/>
                      <a:pt x="100094" y="3293350"/>
                      <a:pt x="76577" y="3289990"/>
                    </a:cubicBezTo>
                    <a:cubicBezTo>
                      <a:pt x="0" y="3060214"/>
                      <a:pt x="47845" y="3226205"/>
                      <a:pt x="66498" y="2685168"/>
                    </a:cubicBezTo>
                    <a:cubicBezTo>
                      <a:pt x="67948" y="2643100"/>
                      <a:pt x="94260" y="2618320"/>
                      <a:pt x="116893" y="2584365"/>
                    </a:cubicBezTo>
                    <a:cubicBezTo>
                      <a:pt x="143770" y="2544043"/>
                      <a:pt x="126969" y="2560846"/>
                      <a:pt x="167287" y="2533963"/>
                    </a:cubicBezTo>
                    <a:cubicBezTo>
                      <a:pt x="174006" y="2523883"/>
                      <a:pt x="178879" y="2512289"/>
                      <a:pt x="187444" y="2503722"/>
                    </a:cubicBezTo>
                    <a:cubicBezTo>
                      <a:pt x="196009" y="2495155"/>
                      <a:pt x="210114" y="2493021"/>
                      <a:pt x="217681" y="2483561"/>
                    </a:cubicBezTo>
                    <a:cubicBezTo>
                      <a:pt x="256773" y="2434688"/>
                      <a:pt x="192027" y="2465232"/>
                      <a:pt x="257996" y="2443240"/>
                    </a:cubicBezTo>
                    <a:cubicBezTo>
                      <a:pt x="281511" y="2407961"/>
                      <a:pt x="288232" y="2389477"/>
                      <a:pt x="338626" y="2372677"/>
                    </a:cubicBezTo>
                    <a:lnTo>
                      <a:pt x="399099" y="2352517"/>
                    </a:lnTo>
                    <a:lnTo>
                      <a:pt x="429336" y="2342436"/>
                    </a:lnTo>
                    <a:cubicBezTo>
                      <a:pt x="439415" y="2332356"/>
                      <a:pt x="447712" y="2320103"/>
                      <a:pt x="459572" y="2312195"/>
                    </a:cubicBezTo>
                    <a:cubicBezTo>
                      <a:pt x="529626" y="2265485"/>
                      <a:pt x="448671" y="2345407"/>
                      <a:pt x="520045" y="2281954"/>
                    </a:cubicBezTo>
                    <a:cubicBezTo>
                      <a:pt x="541352" y="2263012"/>
                      <a:pt x="556798" y="2237288"/>
                      <a:pt x="580518" y="2221472"/>
                    </a:cubicBezTo>
                    <a:lnTo>
                      <a:pt x="640991" y="2181151"/>
                    </a:lnTo>
                    <a:cubicBezTo>
                      <a:pt x="651070" y="2174431"/>
                      <a:pt x="660393" y="2166408"/>
                      <a:pt x="671227" y="2160990"/>
                    </a:cubicBezTo>
                    <a:cubicBezTo>
                      <a:pt x="700075" y="2146564"/>
                      <a:pt x="712116" y="2138166"/>
                      <a:pt x="741779" y="2130749"/>
                    </a:cubicBezTo>
                    <a:cubicBezTo>
                      <a:pt x="815143" y="2112406"/>
                      <a:pt x="771779" y="2128562"/>
                      <a:pt x="852646" y="2110588"/>
                    </a:cubicBezTo>
                    <a:cubicBezTo>
                      <a:pt x="863017" y="2108283"/>
                      <a:pt x="872706" y="2103561"/>
                      <a:pt x="882882" y="2100508"/>
                    </a:cubicBezTo>
                    <a:cubicBezTo>
                      <a:pt x="906309" y="2093479"/>
                      <a:pt x="930007" y="2087376"/>
                      <a:pt x="953434" y="2080347"/>
                    </a:cubicBezTo>
                    <a:cubicBezTo>
                      <a:pt x="963610" y="2077294"/>
                      <a:pt x="973119" y="2071509"/>
                      <a:pt x="983670" y="2070267"/>
                    </a:cubicBezTo>
                    <a:cubicBezTo>
                      <a:pt x="1030501" y="2064757"/>
                      <a:pt x="1077739" y="2063546"/>
                      <a:pt x="1124773" y="2060186"/>
                    </a:cubicBezTo>
                    <a:cubicBezTo>
                      <a:pt x="1134852" y="2056826"/>
                      <a:pt x="1145508" y="2054858"/>
                      <a:pt x="1155010" y="2050106"/>
                    </a:cubicBezTo>
                    <a:cubicBezTo>
                      <a:pt x="1233162" y="2011024"/>
                      <a:pt x="1139482" y="2045201"/>
                      <a:pt x="1215483" y="2019865"/>
                    </a:cubicBezTo>
                    <a:cubicBezTo>
                      <a:pt x="1225562" y="2009785"/>
                      <a:pt x="1234992" y="1999012"/>
                      <a:pt x="1245719" y="1989624"/>
                    </a:cubicBezTo>
                    <a:cubicBezTo>
                      <a:pt x="1284023" y="1956103"/>
                      <a:pt x="1290348" y="1953147"/>
                      <a:pt x="1326350" y="1929142"/>
                    </a:cubicBezTo>
                    <a:cubicBezTo>
                      <a:pt x="1336429" y="1915701"/>
                      <a:pt x="1344031" y="1899982"/>
                      <a:pt x="1356586" y="1888820"/>
                    </a:cubicBezTo>
                    <a:cubicBezTo>
                      <a:pt x="1452797" y="1803286"/>
                      <a:pt x="1390791" y="1887906"/>
                      <a:pt x="1437217" y="1818258"/>
                    </a:cubicBezTo>
                    <a:cubicBezTo>
                      <a:pt x="1440576" y="1798097"/>
                      <a:pt x="1439435" y="1776643"/>
                      <a:pt x="1447295" y="1757776"/>
                    </a:cubicBezTo>
                    <a:cubicBezTo>
                      <a:pt x="1484320" y="1668901"/>
                      <a:pt x="1477067" y="1724154"/>
                      <a:pt x="1517847" y="1667053"/>
                    </a:cubicBezTo>
                    <a:cubicBezTo>
                      <a:pt x="1526580" y="1654825"/>
                      <a:pt x="1531286" y="1640172"/>
                      <a:pt x="1538005" y="1626731"/>
                    </a:cubicBezTo>
                    <a:cubicBezTo>
                      <a:pt x="1544319" y="1601471"/>
                      <a:pt x="1546260" y="1574490"/>
                      <a:pt x="1568241" y="1556169"/>
                    </a:cubicBezTo>
                    <a:cubicBezTo>
                      <a:pt x="1579783" y="1546549"/>
                      <a:pt x="1595118" y="1542728"/>
                      <a:pt x="1608556" y="1536008"/>
                    </a:cubicBezTo>
                    <a:cubicBezTo>
                      <a:pt x="1659257" y="1459947"/>
                      <a:pt x="1604874" y="1550742"/>
                      <a:pt x="1648872" y="1374722"/>
                    </a:cubicBezTo>
                    <a:cubicBezTo>
                      <a:pt x="1651810" y="1362969"/>
                      <a:pt x="1663612" y="1355317"/>
                      <a:pt x="1669029" y="1344481"/>
                    </a:cubicBezTo>
                    <a:cubicBezTo>
                      <a:pt x="1680549" y="1321438"/>
                      <a:pt x="1683436" y="1286845"/>
                      <a:pt x="1689187" y="1263839"/>
                    </a:cubicBezTo>
                    <a:cubicBezTo>
                      <a:pt x="1691764" y="1253531"/>
                      <a:pt x="1695906" y="1243678"/>
                      <a:pt x="1699266" y="1233598"/>
                    </a:cubicBezTo>
                    <a:cubicBezTo>
                      <a:pt x="1704418" y="1171757"/>
                      <a:pt x="1706038" y="1112389"/>
                      <a:pt x="1719423" y="1052151"/>
                    </a:cubicBezTo>
                    <a:cubicBezTo>
                      <a:pt x="1721728" y="1041778"/>
                      <a:pt x="1726583" y="1032127"/>
                      <a:pt x="1729502" y="1021910"/>
                    </a:cubicBezTo>
                    <a:cubicBezTo>
                      <a:pt x="1733308" y="1008589"/>
                      <a:pt x="1730459" y="992016"/>
                      <a:pt x="1739581" y="981589"/>
                    </a:cubicBezTo>
                    <a:cubicBezTo>
                      <a:pt x="1755534" y="963355"/>
                      <a:pt x="1800054" y="941267"/>
                      <a:pt x="1800054" y="941267"/>
                    </a:cubicBezTo>
                    <a:cubicBezTo>
                      <a:pt x="1803414" y="897586"/>
                      <a:pt x="1802521" y="853367"/>
                      <a:pt x="1810133" y="810223"/>
                    </a:cubicBezTo>
                    <a:cubicBezTo>
                      <a:pt x="1812744" y="795425"/>
                      <a:pt x="1824372" y="783713"/>
                      <a:pt x="1830290" y="769901"/>
                    </a:cubicBezTo>
                    <a:cubicBezTo>
                      <a:pt x="1834475" y="760134"/>
                      <a:pt x="1836639" y="749609"/>
                      <a:pt x="1840369" y="739660"/>
                    </a:cubicBezTo>
                    <a:cubicBezTo>
                      <a:pt x="1846722" y="722718"/>
                      <a:pt x="1854344" y="706264"/>
                      <a:pt x="1860527" y="689259"/>
                    </a:cubicBezTo>
                    <a:cubicBezTo>
                      <a:pt x="1867788" y="669287"/>
                      <a:pt x="1873965" y="648937"/>
                      <a:pt x="1880684" y="628776"/>
                    </a:cubicBezTo>
                    <a:cubicBezTo>
                      <a:pt x="1884044" y="618696"/>
                      <a:pt x="1888186" y="608843"/>
                      <a:pt x="1890763" y="598535"/>
                    </a:cubicBezTo>
                    <a:cubicBezTo>
                      <a:pt x="1894123" y="585095"/>
                      <a:pt x="1914696" y="558214"/>
                      <a:pt x="1900842" y="558214"/>
                    </a:cubicBezTo>
                    <a:cubicBezTo>
                      <a:pt x="1885816" y="558214"/>
                      <a:pt x="1887403" y="585095"/>
                      <a:pt x="1880684" y="598535"/>
                    </a:cubicBezTo>
                    <a:cubicBezTo>
                      <a:pt x="1884044" y="554854"/>
                      <a:pt x="1885330" y="510963"/>
                      <a:pt x="1890763" y="467491"/>
                    </a:cubicBezTo>
                    <a:cubicBezTo>
                      <a:pt x="1892081" y="456948"/>
                      <a:pt x="1894205" y="445548"/>
                      <a:pt x="1900842" y="437250"/>
                    </a:cubicBezTo>
                    <a:cubicBezTo>
                      <a:pt x="1908409" y="427790"/>
                      <a:pt x="1920999" y="423809"/>
                      <a:pt x="1931078" y="417089"/>
                    </a:cubicBezTo>
                    <a:cubicBezTo>
                      <a:pt x="1934438" y="407009"/>
                      <a:pt x="1938580" y="397156"/>
                      <a:pt x="1941157" y="386848"/>
                    </a:cubicBezTo>
                    <a:cubicBezTo>
                      <a:pt x="1945312" y="370226"/>
                      <a:pt x="1940718" y="349971"/>
                      <a:pt x="1951236" y="336446"/>
                    </a:cubicBezTo>
                    <a:cubicBezTo>
                      <a:pt x="1966109" y="317321"/>
                      <a:pt x="2011709" y="296125"/>
                      <a:pt x="2011709" y="296125"/>
                    </a:cubicBezTo>
                    <a:cubicBezTo>
                      <a:pt x="2041942" y="250769"/>
                      <a:pt x="2040266" y="236482"/>
                      <a:pt x="2082260" y="215482"/>
                    </a:cubicBezTo>
                    <a:cubicBezTo>
                      <a:pt x="2091762" y="210730"/>
                      <a:pt x="2102418" y="208762"/>
                      <a:pt x="2112497" y="205402"/>
                    </a:cubicBezTo>
                    <a:cubicBezTo>
                      <a:pt x="2122576" y="195322"/>
                      <a:pt x="2130357" y="182234"/>
                      <a:pt x="2142733" y="175161"/>
                    </a:cubicBezTo>
                    <a:cubicBezTo>
                      <a:pt x="2154759" y="168288"/>
                      <a:pt x="2169809" y="169154"/>
                      <a:pt x="2183048" y="165080"/>
                    </a:cubicBezTo>
                    <a:cubicBezTo>
                      <a:pt x="2213511" y="155705"/>
                      <a:pt x="2242504" y="141090"/>
                      <a:pt x="2273758" y="134839"/>
                    </a:cubicBezTo>
                    <a:cubicBezTo>
                      <a:pt x="2290556" y="131479"/>
                      <a:pt x="2307533" y="128914"/>
                      <a:pt x="2324152" y="124759"/>
                    </a:cubicBezTo>
                    <a:cubicBezTo>
                      <a:pt x="2334459" y="122182"/>
                      <a:pt x="2344173" y="117597"/>
                      <a:pt x="2354388" y="114678"/>
                    </a:cubicBezTo>
                    <a:cubicBezTo>
                      <a:pt x="2367707" y="110872"/>
                      <a:pt x="2381464" y="108672"/>
                      <a:pt x="2394703" y="104598"/>
                    </a:cubicBezTo>
                    <a:cubicBezTo>
                      <a:pt x="2425166" y="95223"/>
                      <a:pt x="2454159" y="80608"/>
                      <a:pt x="2485413" y="74357"/>
                    </a:cubicBezTo>
                    <a:cubicBezTo>
                      <a:pt x="2578760" y="55685"/>
                      <a:pt x="2518727" y="65591"/>
                      <a:pt x="2666831" y="54196"/>
                    </a:cubicBezTo>
                    <a:cubicBezTo>
                      <a:pt x="2680270" y="44116"/>
                      <a:pt x="2692562" y="32291"/>
                      <a:pt x="2707147" y="23955"/>
                    </a:cubicBezTo>
                    <a:cubicBezTo>
                      <a:pt x="2749062" y="0"/>
                      <a:pt x="2808969" y="20384"/>
                      <a:pt x="2848250" y="23955"/>
                    </a:cubicBezTo>
                    <a:cubicBezTo>
                      <a:pt x="2865048" y="27315"/>
                      <a:pt x="2888128" y="20513"/>
                      <a:pt x="2898644" y="34036"/>
                    </a:cubicBezTo>
                    <a:cubicBezTo>
                      <a:pt x="2915653" y="55908"/>
                      <a:pt x="2910042" y="88392"/>
                      <a:pt x="2918802" y="114678"/>
                    </a:cubicBezTo>
                    <a:cubicBezTo>
                      <a:pt x="2922161" y="124758"/>
                      <a:pt x="2926303" y="134611"/>
                      <a:pt x="2928880" y="144919"/>
                    </a:cubicBezTo>
                    <a:cubicBezTo>
                      <a:pt x="2933035" y="161541"/>
                      <a:pt x="2935370" y="178568"/>
                      <a:pt x="2938959" y="195321"/>
                    </a:cubicBezTo>
                    <a:cubicBezTo>
                      <a:pt x="2959175" y="289676"/>
                      <a:pt x="2950092" y="258967"/>
                      <a:pt x="2969196" y="316285"/>
                    </a:cubicBezTo>
                    <a:cubicBezTo>
                      <a:pt x="2965836" y="410368"/>
                      <a:pt x="2964487" y="504545"/>
                      <a:pt x="2959117" y="598535"/>
                    </a:cubicBezTo>
                    <a:cubicBezTo>
                      <a:pt x="2955099" y="668861"/>
                      <a:pt x="2943163" y="678312"/>
                      <a:pt x="2928880" y="749741"/>
                    </a:cubicBezTo>
                    <a:cubicBezTo>
                      <a:pt x="2925521" y="766541"/>
                      <a:pt x="2924219" y="783888"/>
                      <a:pt x="2918802" y="800142"/>
                    </a:cubicBezTo>
                    <a:cubicBezTo>
                      <a:pt x="2914051" y="814398"/>
                      <a:pt x="2904563" y="826652"/>
                      <a:pt x="2898644" y="840464"/>
                    </a:cubicBezTo>
                    <a:cubicBezTo>
                      <a:pt x="2894459" y="850231"/>
                      <a:pt x="2892295" y="860756"/>
                      <a:pt x="2888565" y="870705"/>
                    </a:cubicBezTo>
                    <a:cubicBezTo>
                      <a:pt x="2878453" y="897674"/>
                      <a:pt x="2863524" y="935968"/>
                      <a:pt x="2848250" y="961428"/>
                    </a:cubicBezTo>
                    <a:cubicBezTo>
                      <a:pt x="2835786" y="982205"/>
                      <a:pt x="2827317" y="1007371"/>
                      <a:pt x="2807935" y="1021910"/>
                    </a:cubicBezTo>
                    <a:cubicBezTo>
                      <a:pt x="2656992" y="1135132"/>
                      <a:pt x="2863691" y="977117"/>
                      <a:pt x="2737383" y="1082392"/>
                    </a:cubicBezTo>
                    <a:cubicBezTo>
                      <a:pt x="2653183" y="1152571"/>
                      <a:pt x="2765258" y="1044434"/>
                      <a:pt x="2676910" y="1132794"/>
                    </a:cubicBezTo>
                    <a:cubicBezTo>
                      <a:pt x="2621717" y="1243199"/>
                      <a:pt x="2713011" y="1071207"/>
                      <a:pt x="2576122" y="1253758"/>
                    </a:cubicBezTo>
                    <a:cubicBezTo>
                      <a:pt x="2495495" y="1361280"/>
                      <a:pt x="2599636" y="1230241"/>
                      <a:pt x="2505570" y="1324321"/>
                    </a:cubicBezTo>
                    <a:cubicBezTo>
                      <a:pt x="2493692" y="1336201"/>
                      <a:pt x="2486266" y="1351886"/>
                      <a:pt x="2475334" y="1364642"/>
                    </a:cubicBezTo>
                    <a:cubicBezTo>
                      <a:pt x="2466058" y="1375466"/>
                      <a:pt x="2454484" y="1384155"/>
                      <a:pt x="2445098" y="1394883"/>
                    </a:cubicBezTo>
                    <a:cubicBezTo>
                      <a:pt x="2430932" y="1411075"/>
                      <a:pt x="2417689" y="1428073"/>
                      <a:pt x="2404782" y="1445285"/>
                    </a:cubicBezTo>
                    <a:cubicBezTo>
                      <a:pt x="2397514" y="1454977"/>
                      <a:pt x="2392773" y="1466561"/>
                      <a:pt x="2384625" y="1475526"/>
                    </a:cubicBezTo>
                    <a:cubicBezTo>
                      <a:pt x="2359057" y="1503655"/>
                      <a:pt x="2303994" y="1556169"/>
                      <a:pt x="2303994" y="1556169"/>
                    </a:cubicBezTo>
                    <a:cubicBezTo>
                      <a:pt x="2272482" y="1682235"/>
                      <a:pt x="2312757" y="1525490"/>
                      <a:pt x="2283837" y="1626731"/>
                    </a:cubicBezTo>
                    <a:cubicBezTo>
                      <a:pt x="2280032" y="1640052"/>
                      <a:pt x="2277118" y="1653612"/>
                      <a:pt x="2273758" y="1667053"/>
                    </a:cubicBezTo>
                    <a:cubicBezTo>
                      <a:pt x="2270403" y="1697252"/>
                      <a:pt x="2252335" y="1867430"/>
                      <a:pt x="2243521" y="1929142"/>
                    </a:cubicBezTo>
                    <a:cubicBezTo>
                      <a:pt x="2240631" y="1949375"/>
                      <a:pt x="2241634" y="1970899"/>
                      <a:pt x="2233443" y="1989624"/>
                    </a:cubicBezTo>
                    <a:cubicBezTo>
                      <a:pt x="2217740" y="2025524"/>
                      <a:pt x="2193400" y="2056992"/>
                      <a:pt x="2172970" y="2090428"/>
                    </a:cubicBezTo>
                    <a:cubicBezTo>
                      <a:pt x="2156443" y="2117476"/>
                      <a:pt x="2133704" y="2141390"/>
                      <a:pt x="2122576" y="2171070"/>
                    </a:cubicBezTo>
                    <a:cubicBezTo>
                      <a:pt x="2112497" y="2197951"/>
                      <a:pt x="2103646" y="2225325"/>
                      <a:pt x="2092339" y="2251713"/>
                    </a:cubicBezTo>
                    <a:cubicBezTo>
                      <a:pt x="2075357" y="2291344"/>
                      <a:pt x="2035475" y="2362277"/>
                      <a:pt x="2011709" y="2392838"/>
                    </a:cubicBezTo>
                    <a:lnTo>
                      <a:pt x="1941157" y="2483561"/>
                    </a:lnTo>
                    <a:cubicBezTo>
                      <a:pt x="1930915" y="2496878"/>
                      <a:pt x="1910921" y="2523883"/>
                      <a:pt x="1910921" y="2523883"/>
                    </a:cubicBezTo>
                    <a:cubicBezTo>
                      <a:pt x="1907034" y="2539435"/>
                      <a:pt x="1890763" y="2601808"/>
                      <a:pt x="1890763" y="2614606"/>
                    </a:cubicBezTo>
                    <a:cubicBezTo>
                      <a:pt x="1890763" y="2738976"/>
                      <a:pt x="1895440" y="2863327"/>
                      <a:pt x="1900842" y="2987579"/>
                    </a:cubicBezTo>
                    <a:cubicBezTo>
                      <a:pt x="1901318" y="2998518"/>
                      <a:pt x="1918361" y="3143116"/>
                      <a:pt x="1920999" y="3158945"/>
                    </a:cubicBezTo>
                    <a:cubicBezTo>
                      <a:pt x="1923276" y="3172610"/>
                      <a:pt x="1928600" y="3185636"/>
                      <a:pt x="1931078" y="3199266"/>
                    </a:cubicBezTo>
                    <a:cubicBezTo>
                      <a:pt x="1935328" y="3222643"/>
                      <a:pt x="1937251" y="3246392"/>
                      <a:pt x="1941157" y="3269829"/>
                    </a:cubicBezTo>
                    <a:cubicBezTo>
                      <a:pt x="1943973" y="3286729"/>
                      <a:pt x="1948172" y="3303374"/>
                      <a:pt x="1951236" y="3320231"/>
                    </a:cubicBezTo>
                    <a:cubicBezTo>
                      <a:pt x="1954892" y="3340340"/>
                      <a:pt x="1951018" y="3363058"/>
                      <a:pt x="1961315" y="3380713"/>
                    </a:cubicBezTo>
                    <a:cubicBezTo>
                      <a:pt x="1975678" y="3405340"/>
                      <a:pt x="2021788" y="3441195"/>
                      <a:pt x="2021788" y="3441195"/>
                    </a:cubicBezTo>
                    <a:cubicBezTo>
                      <a:pt x="2045304" y="3511756"/>
                      <a:pt x="2021785" y="3494956"/>
                      <a:pt x="2072182" y="3511757"/>
                    </a:cubicBezTo>
                    <a:cubicBezTo>
                      <a:pt x="2082261" y="3518477"/>
                      <a:pt x="2093853" y="3523352"/>
                      <a:pt x="2102418" y="3531918"/>
                    </a:cubicBezTo>
                    <a:cubicBezTo>
                      <a:pt x="2131305" y="3560810"/>
                      <a:pt x="2116258" y="3559603"/>
                      <a:pt x="2132654" y="3592400"/>
                    </a:cubicBezTo>
                    <a:cubicBezTo>
                      <a:pt x="2138071" y="3603236"/>
                      <a:pt x="2146093" y="3612561"/>
                      <a:pt x="2152812" y="3622641"/>
                    </a:cubicBezTo>
                    <a:cubicBezTo>
                      <a:pt x="2134333" y="3678086"/>
                      <a:pt x="2153836" y="3628409"/>
                      <a:pt x="2122576" y="3683123"/>
                    </a:cubicBezTo>
                    <a:cubicBezTo>
                      <a:pt x="2115122" y="3696170"/>
                      <a:pt x="2112037" y="3711900"/>
                      <a:pt x="2102418" y="3723445"/>
                    </a:cubicBezTo>
                    <a:cubicBezTo>
                      <a:pt x="2091427" y="3736636"/>
                      <a:pt x="2059041" y="3751055"/>
                      <a:pt x="2041945" y="3753686"/>
                    </a:cubicBezTo>
                    <a:cubicBezTo>
                      <a:pt x="2008574" y="3758821"/>
                      <a:pt x="1974689" y="3759821"/>
                      <a:pt x="1941157" y="3763766"/>
                    </a:cubicBezTo>
                    <a:cubicBezTo>
                      <a:pt x="1917564" y="3766542"/>
                      <a:pt x="1893900" y="3769186"/>
                      <a:pt x="1870605" y="3773846"/>
                    </a:cubicBezTo>
                    <a:cubicBezTo>
                      <a:pt x="1843439" y="3779280"/>
                      <a:pt x="1789975" y="3794007"/>
                      <a:pt x="1789975" y="3794007"/>
                    </a:cubicBezTo>
                    <a:cubicBezTo>
                      <a:pt x="1779896" y="3800727"/>
                      <a:pt x="1770573" y="3808750"/>
                      <a:pt x="1759738" y="3814168"/>
                    </a:cubicBezTo>
                    <a:cubicBezTo>
                      <a:pt x="1730764" y="3828657"/>
                      <a:pt x="1686804" y="3829686"/>
                      <a:pt x="1658950" y="3834329"/>
                    </a:cubicBezTo>
                    <a:cubicBezTo>
                      <a:pt x="1642052" y="3837146"/>
                      <a:pt x="1625569" y="3842407"/>
                      <a:pt x="1608556" y="3844409"/>
                    </a:cubicBezTo>
                    <a:cubicBezTo>
                      <a:pt x="1542601" y="3852169"/>
                      <a:pt x="1383322" y="3861008"/>
                      <a:pt x="1326350" y="3864570"/>
                    </a:cubicBezTo>
                    <a:cubicBezTo>
                      <a:pt x="1249452" y="3883796"/>
                      <a:pt x="1324419" y="3866192"/>
                      <a:pt x="1225562" y="3884730"/>
                    </a:cubicBezTo>
                    <a:cubicBezTo>
                      <a:pt x="1191887" y="3891045"/>
                      <a:pt x="1158369" y="3898171"/>
                      <a:pt x="1124773" y="3904891"/>
                    </a:cubicBezTo>
                    <a:cubicBezTo>
                      <a:pt x="1111335" y="3911611"/>
                      <a:pt x="1098526" y="3919776"/>
                      <a:pt x="1084458" y="3925052"/>
                    </a:cubicBezTo>
                    <a:cubicBezTo>
                      <a:pt x="1060403" y="3934074"/>
                      <a:pt x="1004570" y="3941728"/>
                      <a:pt x="983670" y="3945212"/>
                    </a:cubicBezTo>
                    <a:cubicBezTo>
                      <a:pt x="973591" y="3948572"/>
                      <a:pt x="953434" y="3944669"/>
                      <a:pt x="953434" y="3955293"/>
                    </a:cubicBezTo>
                    <a:cubicBezTo>
                      <a:pt x="953434" y="3967407"/>
                      <a:pt x="972601" y="3970534"/>
                      <a:pt x="983670" y="3975454"/>
                    </a:cubicBezTo>
                    <a:cubicBezTo>
                      <a:pt x="1015211" y="3989474"/>
                      <a:pt x="1050958" y="3997318"/>
                      <a:pt x="1084458" y="4005695"/>
                    </a:cubicBezTo>
                    <a:cubicBezTo>
                      <a:pt x="1141571" y="4002335"/>
                      <a:pt x="1198844" y="4001039"/>
                      <a:pt x="1255798" y="3995614"/>
                    </a:cubicBezTo>
                    <a:cubicBezTo>
                      <a:pt x="1269588" y="3994300"/>
                      <a:pt x="1283455" y="3991161"/>
                      <a:pt x="1296113" y="3985534"/>
                    </a:cubicBezTo>
                    <a:cubicBezTo>
                      <a:pt x="1314015" y="3977577"/>
                      <a:pt x="1328985" y="3964055"/>
                      <a:pt x="1346507" y="3955293"/>
                    </a:cubicBezTo>
                    <a:cubicBezTo>
                      <a:pt x="1356009" y="3950541"/>
                      <a:pt x="1367072" y="3949609"/>
                      <a:pt x="1376744" y="3945212"/>
                    </a:cubicBezTo>
                    <a:cubicBezTo>
                      <a:pt x="1447245" y="3913161"/>
                      <a:pt x="1449467" y="3901827"/>
                      <a:pt x="1517847" y="3884730"/>
                    </a:cubicBezTo>
                    <a:cubicBezTo>
                      <a:pt x="1531285" y="3881370"/>
                      <a:pt x="1544320" y="3875182"/>
                      <a:pt x="1558162" y="3874650"/>
                    </a:cubicBezTo>
                    <a:cubicBezTo>
                      <a:pt x="1719339" y="3868450"/>
                      <a:pt x="1880684" y="3867930"/>
                      <a:pt x="2041945" y="3864570"/>
                    </a:cubicBezTo>
                    <a:cubicBezTo>
                      <a:pt x="2052024" y="3861210"/>
                      <a:pt x="2066007" y="3863135"/>
                      <a:pt x="2072182" y="3854489"/>
                    </a:cubicBezTo>
                    <a:cubicBezTo>
                      <a:pt x="2081618" y="3841277"/>
                      <a:pt x="2097030" y="3775239"/>
                      <a:pt x="2102418" y="3753686"/>
                    </a:cubicBezTo>
                    <a:cubicBezTo>
                      <a:pt x="2112868" y="3659623"/>
                      <a:pt x="2112497" y="3693390"/>
                      <a:pt x="2112497" y="3652882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  <a:prstDash val="lgDash"/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sp>
        <p:nvSpPr>
          <p:cNvPr id="71" name="Freccia destra 70"/>
          <p:cNvSpPr/>
          <p:nvPr/>
        </p:nvSpPr>
        <p:spPr>
          <a:xfrm rot="17986101">
            <a:off x="2768970" y="4437047"/>
            <a:ext cx="501954" cy="135012"/>
          </a:xfrm>
          <a:prstGeom prst="rightArrow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70" decel="100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770" decel="100000"/>
                                        <p:tgtEl>
                                          <p:spTgt spid="7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8" dur="77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/>
          <p:nvPr/>
        </p:nvSpPr>
        <p:spPr>
          <a:xfrm>
            <a:off x="270790" y="4013197"/>
            <a:ext cx="8729432" cy="984883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r>
              <a:rPr lang="en-GB" sz="2000" dirty="0" smtClean="0">
                <a:solidFill>
                  <a:srgbClr val="000000"/>
                </a:solidFill>
              </a:rPr>
              <a:t>Clinical outcomes were determined at 24 week follow-up assessing success rate, defined as ”</a:t>
            </a:r>
            <a:r>
              <a:rPr lang="en-GB" sz="2000" i="1" dirty="0" smtClean="0">
                <a:solidFill>
                  <a:srgbClr val="0000FF"/>
                </a:solidFill>
              </a:rPr>
              <a:t>combined clinical and radiological remission</a:t>
            </a:r>
            <a:r>
              <a:rPr lang="en-GB" sz="2000" dirty="0" smtClean="0">
                <a:solidFill>
                  <a:srgbClr val="000000"/>
                </a:solidFill>
              </a:rPr>
              <a:t>”</a:t>
            </a:r>
          </a:p>
          <a:p>
            <a:r>
              <a:rPr lang="it-IT" dirty="0" smtClean="0">
                <a:solidFill>
                  <a:srgbClr val="000000"/>
                </a:solidFill>
              </a:rPr>
              <a:t>(</a:t>
            </a:r>
            <a:r>
              <a:rPr lang="it-IT" sz="1600" i="1" dirty="0" err="1" smtClean="0"/>
              <a:t>absence</a:t>
            </a:r>
            <a:r>
              <a:rPr lang="it-IT" sz="1600" i="1" dirty="0" smtClean="0"/>
              <a:t> </a:t>
            </a:r>
            <a:r>
              <a:rPr lang="it-IT" sz="1600" i="1" dirty="0" err="1" smtClean="0"/>
              <a:t>of</a:t>
            </a:r>
            <a:r>
              <a:rPr lang="it-IT" sz="1600" i="1" dirty="0" smtClean="0"/>
              <a:t> </a:t>
            </a:r>
            <a:r>
              <a:rPr lang="it-IT" sz="1600" i="1" dirty="0" err="1" smtClean="0"/>
              <a:t>residual</a:t>
            </a:r>
            <a:r>
              <a:rPr lang="it-IT" sz="1600" i="1" dirty="0" smtClean="0"/>
              <a:t> </a:t>
            </a:r>
            <a:r>
              <a:rPr lang="it-IT" sz="1600" i="1" dirty="0" err="1" smtClean="0"/>
              <a:t>collections</a:t>
            </a:r>
            <a:r>
              <a:rPr lang="it-IT" sz="1600" i="1" dirty="0" smtClean="0"/>
              <a:t> &gt; </a:t>
            </a:r>
            <a:r>
              <a:rPr lang="it-IT" sz="1600" i="1" dirty="0" err="1" smtClean="0"/>
              <a:t>3</a:t>
            </a:r>
            <a:r>
              <a:rPr lang="it-IT" sz="1600" i="1" dirty="0" smtClean="0"/>
              <a:t> mm ..</a:t>
            </a:r>
            <a:r>
              <a:rPr lang="it-IT" dirty="0" smtClean="0"/>
              <a:t>)</a:t>
            </a:r>
            <a:endParaRPr lang="it-IT" sz="3600" dirty="0" smtClean="0">
              <a:solidFill>
                <a:srgbClr val="FF0000"/>
              </a:solidFill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4635508" y="2662963"/>
            <a:ext cx="4190999" cy="1169549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algn="just"/>
            <a:r>
              <a:rPr lang="en-GB" sz="1400" dirty="0" smtClean="0">
                <a:solidFill>
                  <a:srgbClr val="000000"/>
                </a:solidFill>
              </a:rPr>
              <a:t>After local surgical drainage of the </a:t>
            </a:r>
            <a:r>
              <a:rPr lang="en-GB" sz="1400" dirty="0" err="1" smtClean="0">
                <a:solidFill>
                  <a:srgbClr val="000000"/>
                </a:solidFill>
              </a:rPr>
              <a:t>perianal</a:t>
            </a:r>
            <a:r>
              <a:rPr lang="en-GB" sz="1400" dirty="0" smtClean="0">
                <a:solidFill>
                  <a:srgbClr val="000000"/>
                </a:solidFill>
              </a:rPr>
              <a:t> disease, 20 cc of micro-fragmented adipose tissue </a:t>
            </a:r>
            <a:r>
              <a:rPr lang="en-GB" sz="1400" dirty="0" smtClean="0">
                <a:solidFill>
                  <a:srgbClr val="FF0000"/>
                </a:solidFill>
              </a:rPr>
              <a:t>were injected circumferentially into the </a:t>
            </a:r>
            <a:r>
              <a:rPr lang="en-GB" sz="1400" dirty="0" err="1" smtClean="0">
                <a:solidFill>
                  <a:srgbClr val="FF0000"/>
                </a:solidFill>
              </a:rPr>
              <a:t>submucosa</a:t>
            </a:r>
            <a:r>
              <a:rPr lang="en-GB" sz="1400" dirty="0" smtClean="0">
                <a:solidFill>
                  <a:srgbClr val="FF0000"/>
                </a:solidFill>
              </a:rPr>
              <a:t> surrounding the internal fistula orifice </a:t>
            </a:r>
          </a:p>
          <a:p>
            <a:pPr algn="just"/>
            <a:r>
              <a:rPr lang="en-GB" sz="1400" b="1" dirty="0" smtClean="0">
                <a:solidFill>
                  <a:schemeClr val="accent3">
                    <a:lumMod val="50000"/>
                  </a:schemeClr>
                </a:solidFill>
              </a:rPr>
              <a:t>(</a:t>
            </a:r>
            <a:r>
              <a:rPr lang="en-GB" sz="1200" b="1" dirty="0" smtClean="0">
                <a:solidFill>
                  <a:schemeClr val="accent3">
                    <a:lumMod val="50000"/>
                  </a:schemeClr>
                </a:solidFill>
              </a:rPr>
              <a:t>CARRIED OUT IN DAY SURGERY SETTING !!!</a:t>
            </a:r>
            <a:r>
              <a:rPr lang="en-GB" sz="1400" b="1" dirty="0" smtClean="0">
                <a:solidFill>
                  <a:schemeClr val="accent3">
                    <a:lumMod val="50000"/>
                  </a:schemeClr>
                </a:solidFill>
              </a:rPr>
              <a:t>) </a:t>
            </a:r>
            <a:endParaRPr lang="it-IT" sz="1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109" y="2618184"/>
            <a:ext cx="4242099" cy="1269328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9109" y="26410"/>
            <a:ext cx="8545723" cy="1433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CasellaDiTesto 9"/>
          <p:cNvSpPr txBox="1"/>
          <p:nvPr/>
        </p:nvSpPr>
        <p:spPr>
          <a:xfrm>
            <a:off x="328127" y="1459605"/>
            <a:ext cx="7297948" cy="276997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it-IT" sz="12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" pitchFamily="34" charset="0"/>
              </a:rPr>
              <a:t>IRCCS S. Orsola - </a:t>
            </a:r>
            <a:r>
              <a:rPr lang="it-IT" sz="12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" pitchFamily="34" charset="0"/>
              </a:rPr>
              <a:t>University</a:t>
            </a:r>
            <a:r>
              <a:rPr lang="it-IT" sz="12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" pitchFamily="34" charset="0"/>
              </a:rPr>
              <a:t> Hospital, Bologna - Italy </a:t>
            </a:r>
            <a:endParaRPr lang="it-IT" sz="1200" i="1" dirty="0">
              <a:solidFill>
                <a:schemeClr val="tx1">
                  <a:lumMod val="65000"/>
                  <a:lumOff val="35000"/>
                </a:schemeClr>
              </a:solidFill>
              <a:latin typeface="Corbel" pitchFamily="34" charset="0"/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328127" y="149230"/>
            <a:ext cx="8384074" cy="131070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it-IT" sz="1600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7415970" y="1459929"/>
            <a:ext cx="1276072" cy="261608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it-IT" sz="1100" dirty="0" smtClean="0"/>
              <a:t>IBD, March 2020</a:t>
            </a:r>
            <a:endParaRPr lang="it-IT" sz="1100" dirty="0"/>
          </a:p>
        </p:txBody>
      </p:sp>
      <p:sp>
        <p:nvSpPr>
          <p:cNvPr id="13" name="Rettangolo 12"/>
          <p:cNvSpPr/>
          <p:nvPr/>
        </p:nvSpPr>
        <p:spPr>
          <a:xfrm>
            <a:off x="140006" y="1806788"/>
            <a:ext cx="8860216" cy="646329"/>
          </a:xfrm>
          <a:prstGeom prst="rect">
            <a:avLst/>
          </a:prstGeom>
          <a:solidFill>
            <a:srgbClr val="DBEEF4"/>
          </a:solidFill>
        </p:spPr>
        <p:txBody>
          <a:bodyPr wrap="square" lIns="91438" tIns="45719" rIns="91438" bIns="45719">
            <a:spAutoFit/>
          </a:bodyPr>
          <a:lstStyle/>
          <a:p>
            <a:r>
              <a:rPr lang="en-GB" b="1" dirty="0" smtClean="0">
                <a:solidFill>
                  <a:srgbClr val="000000"/>
                </a:solidFill>
              </a:rPr>
              <a:t>15 </a:t>
            </a:r>
            <a:r>
              <a:rPr lang="en-GB" dirty="0" smtClean="0">
                <a:solidFill>
                  <a:srgbClr val="000000"/>
                </a:solidFill>
              </a:rPr>
              <a:t>pts with persistent complex </a:t>
            </a:r>
            <a:r>
              <a:rPr lang="en-GB" dirty="0" err="1" smtClean="0">
                <a:solidFill>
                  <a:srgbClr val="000000"/>
                </a:solidFill>
              </a:rPr>
              <a:t>fistulizing</a:t>
            </a:r>
            <a:r>
              <a:rPr lang="en-GB" dirty="0" smtClean="0">
                <a:solidFill>
                  <a:srgbClr val="000000"/>
                </a:solidFill>
              </a:rPr>
              <a:t> PCD after the bio-surgical approach and subsequent surgical “rescue” repair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Text Box 13"/>
          <p:cNvSpPr txBox="1">
            <a:spLocks noChangeArrowheads="1"/>
          </p:cNvSpPr>
          <p:nvPr/>
        </p:nvSpPr>
        <p:spPr bwMode="auto">
          <a:xfrm>
            <a:off x="103459" y="1148481"/>
            <a:ext cx="8920449" cy="1932149"/>
          </a:xfrm>
          <a:prstGeom prst="rect">
            <a:avLst/>
          </a:prstGeom>
          <a:solidFill>
            <a:srgbClr val="DBEEF4"/>
          </a:solidFill>
          <a:ln w="9525">
            <a:noFill/>
            <a:miter lim="800000"/>
            <a:headEnd/>
            <a:tailEnd/>
          </a:ln>
        </p:spPr>
        <p:txBody>
          <a:bodyPr wrap="square" lIns="91436" tIns="45718" rIns="91436" bIns="45718">
            <a:prstTxWarp prst="textNoShape">
              <a:avLst/>
            </a:prstTxWarp>
            <a:spAutoFit/>
          </a:bodyPr>
          <a:lstStyle/>
          <a:p>
            <a:pPr marL="269875" indent="-269875" defTabSz="1096963">
              <a:lnSpc>
                <a:spcPts val="2000"/>
              </a:lnSpc>
              <a:spcBef>
                <a:spcPct val="50000"/>
              </a:spcBef>
              <a:buClr>
                <a:srgbClr val="FF0000"/>
              </a:buClr>
              <a:buFont typeface="Wingdings" charset="2"/>
              <a:buChar char="ü"/>
            </a:pPr>
            <a:r>
              <a:rPr lang="it-IT" dirty="0"/>
              <a:t>Over </a:t>
            </a:r>
            <a:r>
              <a:rPr lang="it-IT" b="1" dirty="0"/>
              <a:t>150.000 pts</a:t>
            </a:r>
            <a:r>
              <a:rPr lang="it-IT" dirty="0"/>
              <a:t> in Europe and USA  (10 % pediatric) – </a:t>
            </a:r>
            <a:r>
              <a:rPr lang="it-IT" b="1" dirty="0">
                <a:latin typeface="ＭＳ ゴシック"/>
                <a:ea typeface="ＭＳ ゴシック"/>
                <a:cs typeface="ＭＳ ゴシック"/>
              </a:rPr>
              <a:t>≈ </a:t>
            </a:r>
            <a:r>
              <a:rPr lang="it-IT" b="1" dirty="0"/>
              <a:t>12.000 in </a:t>
            </a:r>
            <a:r>
              <a:rPr lang="it-IT" b="1" dirty="0" smtClean="0"/>
              <a:t>Italy</a:t>
            </a:r>
          </a:p>
          <a:p>
            <a:pPr marL="269875" indent="-269875" defTabSz="1096963">
              <a:lnSpc>
                <a:spcPts val="2000"/>
              </a:lnSpc>
              <a:spcBef>
                <a:spcPct val="50000"/>
              </a:spcBef>
              <a:buClr>
                <a:srgbClr val="FF0000"/>
              </a:buClr>
              <a:buFont typeface="Wingdings" charset="2"/>
              <a:buChar char="ü"/>
            </a:pPr>
            <a:r>
              <a:rPr lang="it-IT" dirty="0">
                <a:solidFill>
                  <a:schemeClr val="hlink"/>
                </a:solidFill>
              </a:rPr>
              <a:t>Costs: </a:t>
            </a:r>
            <a:r>
              <a:rPr lang="it-IT" b="1" dirty="0">
                <a:solidFill>
                  <a:schemeClr val="hlink"/>
                </a:solidFill>
              </a:rPr>
              <a:t>≈ 25.000 € / year </a:t>
            </a:r>
            <a:r>
              <a:rPr lang="it-IT" dirty="0">
                <a:solidFill>
                  <a:schemeClr val="hlink"/>
                </a:solidFill>
              </a:rPr>
              <a:t>(direct and indirect)</a:t>
            </a:r>
          </a:p>
          <a:p>
            <a:pPr marL="269875" indent="-269875" defTabSz="1096963">
              <a:lnSpc>
                <a:spcPts val="2000"/>
              </a:lnSpc>
              <a:spcBef>
                <a:spcPct val="50000"/>
              </a:spcBef>
              <a:buClr>
                <a:srgbClr val="FF0000"/>
              </a:buClr>
              <a:buFont typeface="Wingdings" charset="2"/>
              <a:buChar char="ü"/>
            </a:pPr>
            <a:r>
              <a:rPr lang="it-IT" dirty="0" err="1"/>
              <a:t>Greatly</a:t>
            </a:r>
            <a:r>
              <a:rPr lang="it-IT" dirty="0"/>
              <a:t> </a:t>
            </a:r>
            <a:r>
              <a:rPr lang="it-IT" b="1" dirty="0" err="1"/>
              <a:t>diminished</a:t>
            </a:r>
            <a:r>
              <a:rPr lang="it-IT" b="1" dirty="0"/>
              <a:t> HR-QOL </a:t>
            </a:r>
            <a:r>
              <a:rPr lang="it-IT" dirty="0"/>
              <a:t>(</a:t>
            </a:r>
            <a:r>
              <a:rPr lang="it-IT" i="1" dirty="0" err="1"/>
              <a:t>pain</a:t>
            </a:r>
            <a:r>
              <a:rPr lang="it-IT" i="1" dirty="0"/>
              <a:t>, </a:t>
            </a:r>
            <a:r>
              <a:rPr lang="it-IT" i="1" dirty="0" err="1"/>
              <a:t>discharge</a:t>
            </a:r>
            <a:r>
              <a:rPr lang="it-IT" i="1" dirty="0"/>
              <a:t>,</a:t>
            </a:r>
            <a:r>
              <a:rPr lang="it-IT" i="1" dirty="0" smtClean="0"/>
              <a:t> </a:t>
            </a:r>
            <a:r>
              <a:rPr lang="it-IT" i="1" dirty="0" err="1" smtClean="0"/>
              <a:t>sexual</a:t>
            </a:r>
            <a:r>
              <a:rPr lang="it-IT" i="1" dirty="0" smtClean="0"/>
              <a:t> relations,, work </a:t>
            </a:r>
            <a:r>
              <a:rPr lang="it-IT" i="1" dirty="0" err="1" smtClean="0"/>
              <a:t>…</a:t>
            </a:r>
            <a:r>
              <a:rPr lang="it-IT" i="1" dirty="0" smtClean="0"/>
              <a:t>.</a:t>
            </a:r>
            <a:r>
              <a:rPr lang="it-IT" dirty="0" smtClean="0"/>
              <a:t>)</a:t>
            </a:r>
          </a:p>
          <a:p>
            <a:pPr marL="269875" indent="-269875" defTabSz="1096963">
              <a:lnSpc>
                <a:spcPts val="2000"/>
              </a:lnSpc>
              <a:spcBef>
                <a:spcPct val="50000"/>
              </a:spcBef>
              <a:buClr>
                <a:srgbClr val="FF0000"/>
              </a:buClr>
              <a:buFont typeface="Wingdings" charset="2"/>
              <a:buChar char="ü"/>
            </a:pPr>
            <a:endParaRPr lang="it-IT" dirty="0" smtClean="0">
              <a:solidFill>
                <a:schemeClr val="hlink"/>
              </a:solidFill>
            </a:endParaRPr>
          </a:p>
          <a:p>
            <a:pPr marL="269875" indent="-269875" defTabSz="1096963">
              <a:lnSpc>
                <a:spcPts val="2000"/>
              </a:lnSpc>
              <a:spcBef>
                <a:spcPct val="50000"/>
              </a:spcBef>
              <a:buClr>
                <a:srgbClr val="FF0000"/>
              </a:buClr>
              <a:buFont typeface="Wingdings" charset="2"/>
              <a:buChar char="ü"/>
            </a:pPr>
            <a:r>
              <a:rPr lang="it-IT" b="1" dirty="0" err="1" smtClean="0"/>
              <a:t>Biologic</a:t>
            </a:r>
            <a:r>
              <a:rPr lang="it-IT" b="1" dirty="0" smtClean="0"/>
              <a:t> </a:t>
            </a:r>
            <a:r>
              <a:rPr lang="it-IT" b="1" dirty="0" err="1" smtClean="0"/>
              <a:t>agents</a:t>
            </a:r>
            <a:r>
              <a:rPr lang="it-IT" b="1" dirty="0" smtClean="0"/>
              <a:t> </a:t>
            </a:r>
            <a:r>
              <a:rPr lang="it-IT" b="1" dirty="0" err="1" smtClean="0"/>
              <a:t>significantly</a:t>
            </a:r>
            <a:r>
              <a:rPr lang="it-IT" b="1" dirty="0" smtClean="0"/>
              <a:t> </a:t>
            </a:r>
            <a:r>
              <a:rPr lang="it-IT" b="1" dirty="0" err="1" smtClean="0"/>
              <a:t>modified</a:t>
            </a:r>
            <a:r>
              <a:rPr lang="it-IT" b="1" dirty="0" smtClean="0"/>
              <a:t> the </a:t>
            </a:r>
            <a:r>
              <a:rPr lang="it-IT" b="1" dirty="0" err="1" smtClean="0"/>
              <a:t>therapeutic</a:t>
            </a:r>
            <a:r>
              <a:rPr lang="it-IT" b="1" dirty="0" smtClean="0"/>
              <a:t> </a:t>
            </a:r>
            <a:r>
              <a:rPr lang="it-IT" b="1" dirty="0" err="1" smtClean="0"/>
              <a:t>algorithm</a:t>
            </a:r>
            <a:r>
              <a:rPr lang="it-IT" b="1" dirty="0" smtClean="0"/>
              <a:t> (</a:t>
            </a:r>
            <a:r>
              <a:rPr lang="it-IT" b="1" dirty="0" err="1" smtClean="0"/>
              <a:t>healing</a:t>
            </a:r>
            <a:r>
              <a:rPr lang="it-IT" b="1" dirty="0" smtClean="0"/>
              <a:t>)</a:t>
            </a:r>
          </a:p>
        </p:txBody>
      </p:sp>
      <p:sp>
        <p:nvSpPr>
          <p:cNvPr id="17413" name="CasellaDiTesto 8"/>
          <p:cNvSpPr txBox="1">
            <a:spLocks noChangeArrowheads="1"/>
          </p:cNvSpPr>
          <p:nvPr/>
        </p:nvSpPr>
        <p:spPr bwMode="auto">
          <a:xfrm>
            <a:off x="957944" y="39811"/>
            <a:ext cx="7532914" cy="46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6" tIns="45718" rIns="91436" bIns="45718">
            <a:prstTxWarp prst="textNoShape">
              <a:avLst/>
            </a:prstTxWarp>
            <a:spAutoFit/>
          </a:bodyPr>
          <a:lstStyle/>
          <a:p>
            <a:pPr algn="ctr"/>
            <a:r>
              <a:rPr lang="it-IT" sz="2400" dirty="0" err="1"/>
              <a:t>Perianal</a:t>
            </a:r>
            <a:r>
              <a:rPr lang="it-IT" sz="2400" dirty="0"/>
              <a:t> </a:t>
            </a:r>
            <a:r>
              <a:rPr lang="it-IT" sz="2400" dirty="0" err="1"/>
              <a:t>Complex</a:t>
            </a:r>
            <a:r>
              <a:rPr lang="it-IT" sz="2400" dirty="0"/>
              <a:t> </a:t>
            </a:r>
            <a:r>
              <a:rPr lang="it-IT" sz="2400" dirty="0" err="1"/>
              <a:t>Crohn</a:t>
            </a:r>
            <a:r>
              <a:rPr lang="it-IT" sz="2400" dirty="0"/>
              <a:t>’</a:t>
            </a:r>
            <a:r>
              <a:rPr lang="it-IT" sz="2400" dirty="0" err="1"/>
              <a:t>s</a:t>
            </a:r>
            <a:r>
              <a:rPr lang="it-IT" sz="2400" dirty="0"/>
              <a:t> </a:t>
            </a:r>
            <a:r>
              <a:rPr lang="it-IT" sz="2400" dirty="0" err="1"/>
              <a:t>disease</a:t>
            </a:r>
            <a:endParaRPr lang="it-IT" sz="2400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2328206" y="521832"/>
            <a:ext cx="49789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>
                <a:solidFill>
                  <a:srgbClr val="A84666"/>
                </a:solidFill>
              </a:rPr>
              <a:t>The </a:t>
            </a:r>
            <a:r>
              <a:rPr lang="it-IT" sz="2800" b="1" dirty="0" err="1">
                <a:solidFill>
                  <a:srgbClr val="A84666"/>
                </a:solidFill>
              </a:rPr>
              <a:t>Burden</a:t>
            </a:r>
            <a:r>
              <a:rPr lang="it-IT" sz="2800" b="1" dirty="0">
                <a:solidFill>
                  <a:srgbClr val="A84666"/>
                </a:solidFill>
              </a:rPr>
              <a:t> </a:t>
            </a:r>
            <a:r>
              <a:rPr lang="it-IT" sz="2800" b="1" dirty="0" err="1">
                <a:solidFill>
                  <a:srgbClr val="A84666"/>
                </a:solidFill>
              </a:rPr>
              <a:t>of</a:t>
            </a:r>
            <a:r>
              <a:rPr lang="it-IT" sz="2800" b="1" dirty="0">
                <a:solidFill>
                  <a:srgbClr val="A84666"/>
                </a:solidFill>
              </a:rPr>
              <a:t> the </a:t>
            </a:r>
            <a:r>
              <a:rPr lang="it-IT" sz="2800" b="1" dirty="0" err="1">
                <a:solidFill>
                  <a:srgbClr val="A84666"/>
                </a:solidFill>
              </a:rPr>
              <a:t>Disease</a:t>
            </a:r>
            <a:endParaRPr lang="it-IT" sz="2800" b="1" dirty="0">
              <a:solidFill>
                <a:srgbClr val="A84666"/>
              </a:solidFill>
            </a:endParaRPr>
          </a:p>
        </p:txBody>
      </p:sp>
      <p:sp>
        <p:nvSpPr>
          <p:cNvPr id="7" name="Freccia giù 6"/>
          <p:cNvSpPr/>
          <p:nvPr/>
        </p:nvSpPr>
        <p:spPr>
          <a:xfrm>
            <a:off x="4406631" y="2337845"/>
            <a:ext cx="307887" cy="37521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10" name="Gruppo 9"/>
          <p:cNvGrpSpPr/>
          <p:nvPr/>
        </p:nvGrpSpPr>
        <p:grpSpPr>
          <a:xfrm>
            <a:off x="448308" y="3309543"/>
            <a:ext cx="7325836" cy="1702743"/>
            <a:chOff x="448308" y="3309543"/>
            <a:chExt cx="7325836" cy="1702743"/>
          </a:xfrm>
        </p:grpSpPr>
        <p:sp>
          <p:nvSpPr>
            <p:cNvPr id="5" name="Rettangolo 4"/>
            <p:cNvSpPr/>
            <p:nvPr/>
          </p:nvSpPr>
          <p:spPr>
            <a:xfrm>
              <a:off x="448308" y="3309543"/>
              <a:ext cx="4572000" cy="923330"/>
            </a:xfrm>
            <a:prstGeom prst="rect">
              <a:avLst/>
            </a:prstGeom>
            <a:ln>
              <a:solidFill>
                <a:srgbClr val="3366FF"/>
              </a:solidFill>
            </a:ln>
          </p:spPr>
          <p:txBody>
            <a:bodyPr>
              <a:spAutoFit/>
            </a:bodyPr>
            <a:lstStyle/>
            <a:p>
              <a:pPr marL="180975" indent="-180975" algn="just">
                <a:buClr>
                  <a:srgbClr val="000066"/>
                </a:buClr>
              </a:pPr>
              <a:r>
                <a:rPr lang="it-IT" b="1" dirty="0" err="1" smtClean="0">
                  <a:solidFill>
                    <a:srgbClr val="FF0000"/>
                  </a:solidFill>
                </a:rPr>
                <a:t>Surgical</a:t>
              </a:r>
              <a:r>
                <a:rPr lang="it-IT" b="1" dirty="0" smtClean="0">
                  <a:solidFill>
                    <a:srgbClr val="FF0000"/>
                  </a:solidFill>
                </a:rPr>
                <a:t> </a:t>
              </a:r>
              <a:r>
                <a:rPr lang="it-IT" b="1" dirty="0" err="1" smtClean="0">
                  <a:solidFill>
                    <a:srgbClr val="FF0000"/>
                  </a:solidFill>
                </a:rPr>
                <a:t>drainage</a:t>
              </a:r>
              <a:r>
                <a:rPr lang="it-IT" b="1" dirty="0" smtClean="0">
                  <a:solidFill>
                    <a:srgbClr val="FF0000"/>
                  </a:solidFill>
                </a:rPr>
                <a:t> and </a:t>
              </a:r>
              <a:r>
                <a:rPr lang="it-IT" b="1" dirty="0" err="1" smtClean="0">
                  <a:solidFill>
                    <a:srgbClr val="FF0000"/>
                  </a:solidFill>
                </a:rPr>
                <a:t>loose</a:t>
              </a:r>
              <a:r>
                <a:rPr lang="it-IT" b="1" dirty="0" smtClean="0">
                  <a:solidFill>
                    <a:srgbClr val="FF0000"/>
                  </a:solidFill>
                </a:rPr>
                <a:t> </a:t>
              </a:r>
              <a:r>
                <a:rPr lang="it-IT" b="1" dirty="0" err="1" smtClean="0">
                  <a:solidFill>
                    <a:srgbClr val="FF0000"/>
                  </a:solidFill>
                </a:rPr>
                <a:t>seton</a:t>
              </a:r>
              <a:r>
                <a:rPr lang="it-IT" b="1" dirty="0" smtClean="0">
                  <a:solidFill>
                    <a:srgbClr val="FF0000"/>
                  </a:solidFill>
                </a:rPr>
                <a:t> </a:t>
              </a:r>
              <a:r>
                <a:rPr lang="it-IT" b="1" dirty="0" err="1" smtClean="0">
                  <a:solidFill>
                    <a:srgbClr val="FF0000"/>
                  </a:solidFill>
                </a:rPr>
                <a:t>placement</a:t>
              </a:r>
              <a:endParaRPr lang="it-IT" b="1" dirty="0" smtClean="0">
                <a:solidFill>
                  <a:srgbClr val="FF0000"/>
                </a:solidFill>
              </a:endParaRPr>
            </a:p>
            <a:p>
              <a:pPr marL="180975" indent="-180975" algn="just">
                <a:buClr>
                  <a:srgbClr val="000066"/>
                </a:buClr>
                <a:buFont typeface="Wingdings" pitchFamily="-93" charset="2"/>
                <a:buChar char="Ø"/>
              </a:pPr>
              <a:endParaRPr lang="it-IT" dirty="0" smtClean="0">
                <a:solidFill>
                  <a:srgbClr val="000066"/>
                </a:solidFill>
              </a:endParaRPr>
            </a:p>
            <a:p>
              <a:pPr marL="180975" indent="-180975" algn="just">
                <a:buClr>
                  <a:srgbClr val="000066"/>
                </a:buClr>
              </a:pPr>
              <a:r>
                <a:rPr lang="it-IT" dirty="0" smtClean="0">
                  <a:solidFill>
                    <a:srgbClr val="000066"/>
                  </a:solidFill>
                  <a:cs typeface="Times New Roman" pitchFamily="-93" charset="0"/>
                </a:rPr>
                <a:t>Biologic therapy (sistemic or </a:t>
              </a:r>
              <a:r>
                <a:rPr lang="it-IT" dirty="0" err="1" smtClean="0">
                  <a:solidFill>
                    <a:srgbClr val="000066"/>
                  </a:solidFill>
                  <a:cs typeface="Times New Roman" pitchFamily="-93" charset="0"/>
                </a:rPr>
                <a:t>local</a:t>
              </a:r>
              <a:r>
                <a:rPr lang="it-IT" dirty="0" smtClean="0">
                  <a:solidFill>
                    <a:srgbClr val="000066"/>
                  </a:solidFill>
                  <a:cs typeface="Times New Roman" pitchFamily="-93" charset="0"/>
                </a:rPr>
                <a:t>)</a:t>
              </a:r>
            </a:p>
          </p:txBody>
        </p:sp>
        <p:sp>
          <p:nvSpPr>
            <p:cNvPr id="6" name="CasellaDiTesto 5"/>
            <p:cNvSpPr txBox="1"/>
            <p:nvPr/>
          </p:nvSpPr>
          <p:spPr>
            <a:xfrm>
              <a:off x="5185970" y="3519327"/>
              <a:ext cx="25881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dirty="0" err="1" smtClean="0"/>
                <a:t>Is</a:t>
              </a:r>
              <a:r>
                <a:rPr lang="it-IT" dirty="0" smtClean="0"/>
                <a:t> the “</a:t>
              </a:r>
              <a:r>
                <a:rPr lang="it-IT" dirty="0" err="1" smtClean="0"/>
                <a:t>first-line</a:t>
              </a:r>
              <a:r>
                <a:rPr lang="it-IT" dirty="0" smtClean="0"/>
                <a:t>” </a:t>
              </a:r>
              <a:r>
                <a:rPr lang="it-IT" dirty="0" err="1" smtClean="0"/>
                <a:t>therapy</a:t>
              </a:r>
              <a:endParaRPr lang="it-IT" dirty="0"/>
            </a:p>
          </p:txBody>
        </p:sp>
        <p:sp>
          <p:nvSpPr>
            <p:cNvPr id="9" name="CasellaDiTesto 8"/>
            <p:cNvSpPr txBox="1"/>
            <p:nvPr/>
          </p:nvSpPr>
          <p:spPr>
            <a:xfrm>
              <a:off x="3244529" y="4550621"/>
              <a:ext cx="265552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2400" dirty="0" smtClean="0">
                  <a:solidFill>
                    <a:srgbClr val="FF0000"/>
                  </a:solidFill>
                </a:rPr>
                <a:t>BUT </a:t>
              </a:r>
              <a:r>
                <a:rPr lang="it-IT" sz="2400" dirty="0" err="1" smtClean="0">
                  <a:solidFill>
                    <a:srgbClr val="FF0000"/>
                  </a:solidFill>
                </a:rPr>
                <a:t>……………………</a:t>
              </a:r>
              <a:endParaRPr lang="it-IT" sz="2400" dirty="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3"/>
          <p:cNvGrpSpPr>
            <a:grpSpLocks/>
          </p:cNvGrpSpPr>
          <p:nvPr/>
        </p:nvGrpSpPr>
        <p:grpSpPr bwMode="auto">
          <a:xfrm>
            <a:off x="8254638" y="179295"/>
            <a:ext cx="668705" cy="492265"/>
            <a:chOff x="5520" y="3408"/>
            <a:chExt cx="716" cy="702"/>
          </a:xfrm>
        </p:grpSpPr>
        <p:pic>
          <p:nvPicPr>
            <p:cNvPr id="10" name="Picture 3" descr="Medaglia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544" y="3439"/>
              <a:ext cx="667" cy="6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WordArt 8"/>
            <p:cNvSpPr>
              <a:spLocks noChangeArrowheads="1" noChangeShapeType="1" noTextEdit="1"/>
            </p:cNvSpPr>
            <p:nvPr/>
          </p:nvSpPr>
          <p:spPr bwMode="auto">
            <a:xfrm rot="-95650">
              <a:off x="5520" y="3408"/>
              <a:ext cx="716" cy="702"/>
            </a:xfrm>
            <a:prstGeom prst="rect">
              <a:avLst/>
            </a:prstGeom>
          </p:spPr>
          <p:txBody>
            <a:bodyPr spcFirstLastPara="1" wrap="none" fromWordArt="1">
              <a:prstTxWarp prst="textArchUp">
                <a:avLst>
                  <a:gd name="adj" fmla="val 6228642"/>
                </a:avLst>
              </a:prstTxWarp>
            </a:bodyPr>
            <a:lstStyle/>
            <a:p>
              <a:pPr algn="ctr"/>
              <a:r>
                <a:rPr lang="it-IT" sz="700" kern="10" dirty="0">
                  <a:ln w="9525">
                    <a:noFill/>
                    <a:round/>
                    <a:headEnd/>
                    <a:tailEnd/>
                  </a:ln>
                  <a:latin typeface="Lucida Sans Unicode"/>
                  <a:cs typeface="Lucida Sans Unicode"/>
                </a:rPr>
                <a:t>Alma Mater </a:t>
              </a:r>
              <a:r>
                <a:rPr lang="it-IT" sz="700" kern="10" dirty="0" err="1">
                  <a:ln w="9525">
                    <a:noFill/>
                    <a:round/>
                    <a:headEnd/>
                    <a:tailEnd/>
                  </a:ln>
                  <a:latin typeface="Lucida Sans Unicode"/>
                  <a:cs typeface="Lucida Sans Unicode"/>
                </a:rPr>
                <a:t>University</a:t>
              </a:r>
              <a:r>
                <a:rPr lang="it-IT" sz="700" kern="10" dirty="0">
                  <a:ln w="9525">
                    <a:noFill/>
                    <a:round/>
                    <a:headEnd/>
                    <a:tailEnd/>
                  </a:ln>
                  <a:latin typeface="Lucida Sans Unicode"/>
                  <a:cs typeface="Lucida Sans Unicode"/>
                </a:rPr>
                <a:t> - Bologna</a:t>
              </a:r>
            </a:p>
          </p:txBody>
        </p:sp>
      </p:grp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275088" y="141688"/>
            <a:ext cx="7772400" cy="539080"/>
          </a:xfrm>
          <a:prstGeom prst="rect">
            <a:avLst/>
          </a:prstGeom>
          <a:solidFill>
            <a:srgbClr val="EF1403"/>
          </a:solidFill>
          <a:ln w="9525">
            <a:noFill/>
            <a:miter lim="800000"/>
            <a:headEnd/>
            <a:tailEnd/>
          </a:ln>
        </p:spPr>
        <p:txBody>
          <a:bodyPr vert="horz" wrap="square" lIns="91438" tIns="45719" rIns="91438" bIns="45719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it-IT" sz="33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THE PROCEDURE</a:t>
            </a:r>
            <a:endParaRPr lang="it-IT" sz="33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9" name="lipogems riccione 1.min.mp4">
            <a:hlinkClick r:id="" action="ppaction://media"/>
          </p:cNvPr>
          <p:cNvPicPr/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126258" y="698730"/>
            <a:ext cx="8868912" cy="44348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932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sellaDiTesto 9"/>
          <p:cNvSpPr txBox="1"/>
          <p:nvPr/>
        </p:nvSpPr>
        <p:spPr>
          <a:xfrm>
            <a:off x="4717859" y="2010931"/>
            <a:ext cx="4318000" cy="127726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76195" tIns="38097" rIns="76195" bIns="38097">
            <a:spAutoFit/>
          </a:bodyPr>
          <a:lstStyle/>
          <a:p>
            <a:pPr>
              <a:defRPr/>
            </a:pPr>
            <a:r>
              <a:rPr lang="it-IT" b="1" dirty="0" smtClean="0">
                <a:solidFill>
                  <a:srgbClr val="000000"/>
                </a:solidFill>
                <a:latin typeface="Times New Roman" pitchFamily="4" charset="0"/>
                <a:ea typeface="Arial" pitchFamily="4" charset="0"/>
                <a:cs typeface="Arial" pitchFamily="4" charset="0"/>
              </a:rPr>
              <a:t>10</a:t>
            </a:r>
            <a:r>
              <a:rPr lang="it-IT" dirty="0" smtClean="0">
                <a:solidFill>
                  <a:srgbClr val="000000"/>
                </a:solidFill>
                <a:latin typeface="Times New Roman" pitchFamily="4" charset="0"/>
                <a:ea typeface="Arial" pitchFamily="4" charset="0"/>
                <a:cs typeface="Arial" pitchFamily="4" charset="0"/>
              </a:rPr>
              <a:t> /15 </a:t>
            </a:r>
            <a:r>
              <a:rPr lang="it-IT" dirty="0" err="1">
                <a:solidFill>
                  <a:srgbClr val="000000"/>
                </a:solidFill>
                <a:latin typeface="Times New Roman" pitchFamily="4" charset="0"/>
                <a:ea typeface="Arial" pitchFamily="4" charset="0"/>
                <a:cs typeface="Arial" pitchFamily="4" charset="0"/>
              </a:rPr>
              <a:t>pts</a:t>
            </a:r>
            <a:r>
              <a:rPr lang="it-IT" dirty="0" smtClean="0">
                <a:solidFill>
                  <a:srgbClr val="000000"/>
                </a:solidFill>
                <a:latin typeface="Times New Roman" pitchFamily="4" charset="0"/>
                <a:ea typeface="Arial" pitchFamily="4" charset="0"/>
                <a:cs typeface="Arial" pitchFamily="4" charset="0"/>
              </a:rPr>
              <a:t> (66.7%) </a:t>
            </a:r>
            <a:r>
              <a:rPr lang="it-IT" sz="1200" dirty="0" err="1" smtClean="0">
                <a:solidFill>
                  <a:srgbClr val="000000"/>
                </a:solidFill>
                <a:latin typeface="Times New Roman" pitchFamily="4" charset="0"/>
                <a:ea typeface="Arial" pitchFamily="4" charset="0"/>
                <a:cs typeface="Arial" pitchFamily="4" charset="0"/>
              </a:rPr>
              <a:t>with</a:t>
            </a:r>
            <a:r>
              <a:rPr lang="it-IT" sz="1200" dirty="0" smtClean="0">
                <a:solidFill>
                  <a:srgbClr val="000000"/>
                </a:solidFill>
                <a:latin typeface="Times New Roman" pitchFamily="4" charset="0"/>
                <a:ea typeface="Arial" pitchFamily="4" charset="0"/>
                <a:cs typeface="Arial" pitchFamily="4" charset="0"/>
              </a:rPr>
              <a:t> </a:t>
            </a:r>
            <a:r>
              <a:rPr lang="it-IT" sz="1200" b="1" dirty="0" smtClean="0">
                <a:solidFill>
                  <a:srgbClr val="FF0000"/>
                </a:solidFill>
                <a:latin typeface="Times New Roman" pitchFamily="4" charset="0"/>
                <a:ea typeface="Arial" pitchFamily="4" charset="0"/>
                <a:cs typeface="Arial" pitchFamily="4" charset="0"/>
              </a:rPr>
              <a:t>COMBINED REMISSION </a:t>
            </a:r>
            <a:r>
              <a:rPr lang="it-IT" sz="1200" dirty="0" smtClean="0">
                <a:solidFill>
                  <a:srgbClr val="000000"/>
                </a:solidFill>
                <a:latin typeface="Times New Roman" pitchFamily="4" charset="0"/>
                <a:ea typeface="Arial" pitchFamily="4" charset="0"/>
                <a:cs typeface="Arial" pitchFamily="4" charset="0"/>
              </a:rPr>
              <a:t>(</a:t>
            </a:r>
            <a:r>
              <a:rPr lang="it-IT" sz="1200" dirty="0" err="1" smtClean="0">
                <a:solidFill>
                  <a:srgbClr val="000000"/>
                </a:solidFill>
                <a:latin typeface="Times New Roman" pitchFamily="4" charset="0"/>
                <a:ea typeface="Arial" pitchFamily="4" charset="0"/>
                <a:cs typeface="Arial" pitchFamily="4" charset="0"/>
              </a:rPr>
              <a:t>healed</a:t>
            </a:r>
            <a:r>
              <a:rPr lang="it-IT" sz="1200" b="1" dirty="0" smtClean="0">
                <a:solidFill>
                  <a:srgbClr val="000000"/>
                </a:solidFill>
                <a:latin typeface="Times New Roman" pitchFamily="4" charset="0"/>
                <a:ea typeface="Arial" pitchFamily="4" charset="0"/>
                <a:cs typeface="Arial" pitchFamily="4" charset="0"/>
              </a:rPr>
              <a:t>) </a:t>
            </a:r>
          </a:p>
          <a:p>
            <a:pPr>
              <a:defRPr/>
            </a:pPr>
            <a:endParaRPr lang="it-IT" dirty="0" smtClean="0">
              <a:solidFill>
                <a:srgbClr val="000000"/>
              </a:solidFill>
              <a:latin typeface="Times New Roman" pitchFamily="4" charset="0"/>
              <a:ea typeface="Arial" pitchFamily="4" charset="0"/>
              <a:cs typeface="Arial" pitchFamily="4" charset="0"/>
            </a:endParaRPr>
          </a:p>
          <a:p>
            <a:pPr>
              <a:defRPr/>
            </a:pPr>
            <a:r>
              <a:rPr lang="it-IT" b="1" dirty="0" smtClean="0">
                <a:solidFill>
                  <a:srgbClr val="000000"/>
                </a:solidFill>
                <a:latin typeface="Times New Roman" pitchFamily="4" charset="0"/>
                <a:ea typeface="Arial" pitchFamily="4" charset="0"/>
                <a:cs typeface="Arial" pitchFamily="4" charset="0"/>
              </a:rPr>
              <a:t>14 </a:t>
            </a:r>
            <a:r>
              <a:rPr lang="it-IT" dirty="0" smtClean="0">
                <a:solidFill>
                  <a:srgbClr val="000000"/>
                </a:solidFill>
                <a:latin typeface="Times New Roman" pitchFamily="4" charset="0"/>
                <a:ea typeface="Arial" pitchFamily="4" charset="0"/>
                <a:cs typeface="Arial" pitchFamily="4" charset="0"/>
              </a:rPr>
              <a:t>/15 </a:t>
            </a:r>
            <a:r>
              <a:rPr lang="it-IT" dirty="0" err="1">
                <a:solidFill>
                  <a:srgbClr val="000000"/>
                </a:solidFill>
                <a:latin typeface="Times New Roman" pitchFamily="4" charset="0"/>
                <a:ea typeface="Arial" pitchFamily="4" charset="0"/>
                <a:cs typeface="Arial" pitchFamily="4" charset="0"/>
              </a:rPr>
              <a:t>pts</a:t>
            </a:r>
            <a:r>
              <a:rPr lang="it-IT" dirty="0" smtClean="0">
                <a:solidFill>
                  <a:srgbClr val="000000"/>
                </a:solidFill>
                <a:latin typeface="Times New Roman" pitchFamily="4" charset="0"/>
                <a:ea typeface="Arial" pitchFamily="4" charset="0"/>
                <a:cs typeface="Arial" pitchFamily="4" charset="0"/>
              </a:rPr>
              <a:t> (93.3%) </a:t>
            </a:r>
            <a:r>
              <a:rPr lang="it-IT" sz="1200" dirty="0" err="1" smtClean="0">
                <a:solidFill>
                  <a:srgbClr val="000000"/>
                </a:solidFill>
                <a:latin typeface="Times New Roman" pitchFamily="4" charset="0"/>
                <a:ea typeface="Arial" pitchFamily="4" charset="0"/>
                <a:cs typeface="Arial" pitchFamily="4" charset="0"/>
              </a:rPr>
              <a:t>with</a:t>
            </a:r>
            <a:r>
              <a:rPr lang="it-IT" sz="1200" dirty="0" smtClean="0">
                <a:solidFill>
                  <a:srgbClr val="000000"/>
                </a:solidFill>
                <a:latin typeface="Times New Roman" pitchFamily="4" charset="0"/>
                <a:ea typeface="Arial" pitchFamily="4" charset="0"/>
                <a:cs typeface="Arial" pitchFamily="4" charset="0"/>
              </a:rPr>
              <a:t> </a:t>
            </a:r>
            <a:r>
              <a:rPr lang="it-IT" sz="1200" b="1" dirty="0" smtClean="0">
                <a:solidFill>
                  <a:srgbClr val="000000"/>
                </a:solidFill>
                <a:latin typeface="Times New Roman" pitchFamily="4" charset="0"/>
                <a:ea typeface="Arial" pitchFamily="4" charset="0"/>
                <a:cs typeface="Arial" pitchFamily="4" charset="0"/>
              </a:rPr>
              <a:t>CLINICAL REMISSION </a:t>
            </a:r>
            <a:r>
              <a:rPr lang="it-IT" sz="1200" dirty="0" smtClean="0">
                <a:solidFill>
                  <a:srgbClr val="000000"/>
                </a:solidFill>
                <a:latin typeface="Times New Roman" pitchFamily="4" charset="0"/>
                <a:ea typeface="Arial" pitchFamily="4" charset="0"/>
                <a:cs typeface="Arial" pitchFamily="4" charset="0"/>
              </a:rPr>
              <a:t>(</a:t>
            </a:r>
            <a:r>
              <a:rPr lang="it-IT" sz="1200" dirty="0" err="1" smtClean="0">
                <a:solidFill>
                  <a:srgbClr val="FF0000"/>
                </a:solidFill>
                <a:latin typeface="Times New Roman" pitchFamily="4" charset="0"/>
                <a:ea typeface="Arial" pitchFamily="4" charset="0"/>
                <a:cs typeface="Arial" pitchFamily="4" charset="0"/>
              </a:rPr>
              <a:t>not</a:t>
            </a:r>
            <a:r>
              <a:rPr lang="it-IT" sz="1200" dirty="0" smtClean="0">
                <a:solidFill>
                  <a:srgbClr val="FF0000"/>
                </a:solidFill>
                <a:latin typeface="Times New Roman" pitchFamily="4" charset="0"/>
                <a:ea typeface="Arial" pitchFamily="4" charset="0"/>
                <a:cs typeface="Arial" pitchFamily="4" charset="0"/>
              </a:rPr>
              <a:t> </a:t>
            </a:r>
            <a:r>
              <a:rPr lang="it-IT" sz="1200" dirty="0" err="1" smtClean="0">
                <a:solidFill>
                  <a:srgbClr val="FF0000"/>
                </a:solidFill>
                <a:latin typeface="Times New Roman" pitchFamily="4" charset="0"/>
                <a:ea typeface="Arial" pitchFamily="4" charset="0"/>
                <a:cs typeface="Arial" pitchFamily="4" charset="0"/>
              </a:rPr>
              <a:t>draining</a:t>
            </a:r>
            <a:r>
              <a:rPr lang="it-IT" sz="1200" dirty="0" smtClean="0">
                <a:solidFill>
                  <a:srgbClr val="FF0000"/>
                </a:solidFill>
                <a:latin typeface="Times New Roman" pitchFamily="4" charset="0"/>
                <a:ea typeface="Arial" pitchFamily="4" charset="0"/>
                <a:cs typeface="Arial" pitchFamily="4" charset="0"/>
              </a:rPr>
              <a:t> </a:t>
            </a:r>
            <a:r>
              <a:rPr lang="it-IT" sz="1200" dirty="0" err="1" smtClean="0">
                <a:solidFill>
                  <a:srgbClr val="FF0000"/>
                </a:solidFill>
                <a:latin typeface="Times New Roman" pitchFamily="4" charset="0"/>
                <a:ea typeface="Arial" pitchFamily="4" charset="0"/>
                <a:cs typeface="Arial" pitchFamily="4" charset="0"/>
              </a:rPr>
              <a:t>fistulas</a:t>
            </a:r>
            <a:r>
              <a:rPr lang="it-IT" sz="1200" dirty="0" smtClean="0">
                <a:solidFill>
                  <a:srgbClr val="FF0000"/>
                </a:solidFill>
                <a:latin typeface="Times New Roman" pitchFamily="4" charset="0"/>
                <a:ea typeface="Arial" pitchFamily="4" charset="0"/>
                <a:cs typeface="Arial" pitchFamily="4" charset="0"/>
              </a:rPr>
              <a:t> at </a:t>
            </a:r>
            <a:r>
              <a:rPr lang="it-IT" sz="1200" dirty="0" err="1">
                <a:solidFill>
                  <a:srgbClr val="FF0000"/>
                </a:solidFill>
                <a:latin typeface="Times New Roman" pitchFamily="4" charset="0"/>
                <a:ea typeface="Arial" pitchFamily="4" charset="0"/>
                <a:cs typeface="Arial" pitchFamily="4" charset="0"/>
              </a:rPr>
              <a:t>gentle</a:t>
            </a:r>
            <a:r>
              <a:rPr lang="it-IT" sz="1200" dirty="0">
                <a:solidFill>
                  <a:srgbClr val="FF0000"/>
                </a:solidFill>
                <a:latin typeface="Times New Roman" pitchFamily="4" charset="0"/>
                <a:ea typeface="Arial" pitchFamily="4" charset="0"/>
                <a:cs typeface="Arial" pitchFamily="4" charset="0"/>
              </a:rPr>
              <a:t> finger </a:t>
            </a:r>
            <a:r>
              <a:rPr lang="it-IT" sz="1200" dirty="0" err="1" smtClean="0">
                <a:solidFill>
                  <a:srgbClr val="FF0000"/>
                </a:solidFill>
                <a:latin typeface="Times New Roman" pitchFamily="4" charset="0"/>
                <a:ea typeface="Arial" pitchFamily="4" charset="0"/>
                <a:cs typeface="Arial" pitchFamily="4" charset="0"/>
              </a:rPr>
              <a:t>compression</a:t>
            </a:r>
            <a:r>
              <a:rPr lang="it-IT" sz="1200" dirty="0" smtClean="0">
                <a:solidFill>
                  <a:srgbClr val="FF0000"/>
                </a:solidFill>
                <a:latin typeface="Times New Roman" pitchFamily="4" charset="0"/>
                <a:ea typeface="Arial" pitchFamily="4" charset="0"/>
                <a:cs typeface="Arial" pitchFamily="4" charset="0"/>
              </a:rPr>
              <a:t>) </a:t>
            </a:r>
            <a:endParaRPr lang="it-IT" sz="1200" dirty="0">
              <a:solidFill>
                <a:srgbClr val="FF0000"/>
              </a:solidFill>
              <a:latin typeface="Times New Roman" pitchFamily="4" charset="0"/>
              <a:ea typeface="Arial" pitchFamily="4" charset="0"/>
              <a:cs typeface="Arial" pitchFamily="4" charset="0"/>
            </a:endParaRPr>
          </a:p>
        </p:txBody>
      </p:sp>
      <p:pic>
        <p:nvPicPr>
          <p:cNvPr id="18" name="Immagin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900" y="2276476"/>
            <a:ext cx="4254500" cy="2724150"/>
          </a:xfrm>
          <a:prstGeom prst="rect">
            <a:avLst/>
          </a:prstGeom>
        </p:spPr>
      </p:pic>
      <p:sp>
        <p:nvSpPr>
          <p:cNvPr id="19" name="CasellaDiTesto 18"/>
          <p:cNvSpPr txBox="1"/>
          <p:nvPr/>
        </p:nvSpPr>
        <p:spPr>
          <a:xfrm>
            <a:off x="1638376" y="1876665"/>
            <a:ext cx="1638890" cy="369330"/>
          </a:xfrm>
          <a:prstGeom prst="rect">
            <a:avLst/>
          </a:prstGeom>
          <a:solidFill>
            <a:srgbClr val="FF0000"/>
          </a:solidFill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it-IT" b="1" dirty="0" smtClean="0">
                <a:solidFill>
                  <a:schemeClr val="bg1"/>
                </a:solidFill>
              </a:rPr>
              <a:t>RESULTS</a:t>
            </a:r>
            <a:endParaRPr lang="it-IT" b="1" dirty="0">
              <a:solidFill>
                <a:schemeClr val="bg1"/>
              </a:solidFill>
            </a:endParaRPr>
          </a:p>
        </p:txBody>
      </p:sp>
      <p:pic>
        <p:nvPicPr>
          <p:cNvPr id="20" name="Immagin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3000" y="3575447"/>
            <a:ext cx="3429000" cy="1510905"/>
          </a:xfrm>
          <a:prstGeom prst="rect">
            <a:avLst/>
          </a:prstGeom>
        </p:spPr>
      </p:pic>
      <p:sp>
        <p:nvSpPr>
          <p:cNvPr id="21" name="Rettangolo arrotondato 20"/>
          <p:cNvSpPr/>
          <p:nvPr/>
        </p:nvSpPr>
        <p:spPr>
          <a:xfrm>
            <a:off x="7289801" y="3876676"/>
            <a:ext cx="774700" cy="1123950"/>
          </a:xfrm>
          <a:prstGeom prst="roundRect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it-IT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9109" y="26410"/>
            <a:ext cx="8545723" cy="1433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CasellaDiTesto 11"/>
          <p:cNvSpPr txBox="1"/>
          <p:nvPr/>
        </p:nvSpPr>
        <p:spPr>
          <a:xfrm>
            <a:off x="328127" y="1459605"/>
            <a:ext cx="7297948" cy="276997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it-IT" sz="12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" pitchFamily="34" charset="0"/>
              </a:rPr>
              <a:t>IRCCS S. Orsola - </a:t>
            </a:r>
            <a:r>
              <a:rPr lang="it-IT" sz="12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" pitchFamily="34" charset="0"/>
              </a:rPr>
              <a:t>University</a:t>
            </a:r>
            <a:r>
              <a:rPr lang="it-IT" sz="12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" pitchFamily="34" charset="0"/>
              </a:rPr>
              <a:t> Hospital, Bologna - Italy </a:t>
            </a:r>
            <a:endParaRPr lang="it-IT" sz="1200" i="1" dirty="0">
              <a:solidFill>
                <a:schemeClr val="tx1">
                  <a:lumMod val="65000"/>
                  <a:lumOff val="35000"/>
                </a:schemeClr>
              </a:solidFill>
              <a:latin typeface="Corbel" pitchFamily="34" charset="0"/>
            </a:endParaRPr>
          </a:p>
        </p:txBody>
      </p:sp>
      <p:sp>
        <p:nvSpPr>
          <p:cNvPr id="13" name="Rettangolo 12"/>
          <p:cNvSpPr/>
          <p:nvPr/>
        </p:nvSpPr>
        <p:spPr>
          <a:xfrm>
            <a:off x="328127" y="149230"/>
            <a:ext cx="8384074" cy="131070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it-IT" sz="1600" dirty="0"/>
          </a:p>
        </p:txBody>
      </p:sp>
      <p:sp>
        <p:nvSpPr>
          <p:cNvPr id="22" name="CasellaDiTesto 21"/>
          <p:cNvSpPr txBox="1"/>
          <p:nvPr/>
        </p:nvSpPr>
        <p:spPr>
          <a:xfrm>
            <a:off x="7415970" y="1459929"/>
            <a:ext cx="1276072" cy="261608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it-IT" sz="1100" dirty="0" smtClean="0"/>
              <a:t>IBD, March 2020</a:t>
            </a:r>
            <a:endParaRPr lang="it-IT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105040" y="173452"/>
            <a:ext cx="8854588" cy="947163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it-IT"/>
          </a:p>
        </p:txBody>
      </p:sp>
      <p:sp>
        <p:nvSpPr>
          <p:cNvPr id="6" name="CasellaDiTesto 5"/>
          <p:cNvSpPr txBox="1"/>
          <p:nvPr/>
        </p:nvSpPr>
        <p:spPr>
          <a:xfrm>
            <a:off x="5967891" y="1145926"/>
            <a:ext cx="2815047" cy="276995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pPr algn="ctr"/>
            <a:r>
              <a:rPr lang="it-IT" sz="1200" b="1" i="1" dirty="0" smtClean="0"/>
              <a:t>IBD 2024</a:t>
            </a:r>
            <a:endParaRPr lang="it-IT" sz="1200" i="1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105040" y="184153"/>
            <a:ext cx="8916642" cy="1215713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r>
              <a:rPr lang="en-US" sz="1600" b="1" dirty="0" err="1">
                <a:solidFill>
                  <a:srgbClr val="002060"/>
                </a:solidFill>
              </a:rPr>
              <a:t>Autologous</a:t>
            </a:r>
            <a:r>
              <a:rPr lang="en-US" sz="1600" b="1" dirty="0">
                <a:solidFill>
                  <a:srgbClr val="002060"/>
                </a:solidFill>
              </a:rPr>
              <a:t> </a:t>
            </a:r>
            <a:r>
              <a:rPr lang="en-US" sz="1600" b="1" dirty="0" err="1">
                <a:solidFill>
                  <a:srgbClr val="002060"/>
                </a:solidFill>
              </a:rPr>
              <a:t>Microfragmented</a:t>
            </a:r>
            <a:r>
              <a:rPr lang="en-US" sz="1600" b="1" dirty="0">
                <a:solidFill>
                  <a:srgbClr val="002060"/>
                </a:solidFill>
              </a:rPr>
              <a:t> Adipose Tissue Injection in Refractory Complex </a:t>
            </a:r>
            <a:r>
              <a:rPr lang="en-US" sz="1600" b="1" dirty="0" err="1">
                <a:solidFill>
                  <a:srgbClr val="002060"/>
                </a:solidFill>
              </a:rPr>
              <a:t>Crohn’s</a:t>
            </a:r>
            <a:r>
              <a:rPr lang="en-US" sz="1600" b="1" dirty="0">
                <a:solidFill>
                  <a:srgbClr val="002060"/>
                </a:solidFill>
              </a:rPr>
              <a:t> </a:t>
            </a:r>
            <a:r>
              <a:rPr lang="en-US" sz="1600" b="1" dirty="0" err="1">
                <a:solidFill>
                  <a:srgbClr val="002060"/>
                </a:solidFill>
              </a:rPr>
              <a:t>Perianal</a:t>
            </a:r>
            <a:r>
              <a:rPr lang="en-US" sz="1600" b="1" dirty="0">
                <a:solidFill>
                  <a:srgbClr val="002060"/>
                </a:solidFill>
              </a:rPr>
              <a:t> Fistulas: long-term results at 6.7 years mean follow-up </a:t>
            </a:r>
          </a:p>
          <a:p>
            <a:endParaRPr lang="it-IT" sz="1100" dirty="0"/>
          </a:p>
          <a:p>
            <a:r>
              <a:rPr lang="it-IT" sz="1200" b="1" i="1" dirty="0"/>
              <a:t>Laureti </a:t>
            </a:r>
            <a:r>
              <a:rPr lang="it-IT" sz="1200" b="1" i="1" dirty="0" err="1"/>
              <a:t>S</a:t>
            </a:r>
            <a:r>
              <a:rPr lang="it-IT" sz="1200" b="1" i="1" dirty="0"/>
              <a:t>, Cappelli A, Isopi </a:t>
            </a:r>
            <a:r>
              <a:rPr lang="it-IT" sz="1200" b="1" i="1" dirty="0" err="1"/>
              <a:t>C</a:t>
            </a:r>
            <a:r>
              <a:rPr lang="it-IT" sz="1200" b="1" i="1" dirty="0"/>
              <a:t>, </a:t>
            </a:r>
            <a:r>
              <a:rPr lang="it-IT" sz="1200" b="1" i="1" dirty="0" err="1"/>
              <a:t>Gentilini</a:t>
            </a:r>
            <a:r>
              <a:rPr lang="it-IT" sz="1200" b="1" i="1" dirty="0"/>
              <a:t> </a:t>
            </a:r>
            <a:r>
              <a:rPr lang="it-IT" sz="1200" b="1" i="1" dirty="0" err="1"/>
              <a:t>L</a:t>
            </a:r>
            <a:r>
              <a:rPr lang="it-IT" sz="1200" b="1" i="1" dirty="0"/>
              <a:t>, Villani </a:t>
            </a:r>
            <a:r>
              <a:rPr lang="it-IT" sz="1200" b="1" i="1" dirty="0" err="1"/>
              <a:t>R</a:t>
            </a:r>
            <a:r>
              <a:rPr lang="it-IT" sz="1200" b="1" i="1" dirty="0"/>
              <a:t>,  Sorbi </a:t>
            </a:r>
            <a:r>
              <a:rPr lang="it-IT" sz="1200" b="1" i="1" dirty="0" err="1"/>
              <a:t>G</a:t>
            </a:r>
            <a:r>
              <a:rPr lang="it-IT" sz="1200" b="1" i="1" dirty="0"/>
              <a:t>,  </a:t>
            </a:r>
            <a:r>
              <a:rPr lang="it-IT" sz="1200" b="1" i="1" dirty="0" err="1"/>
              <a:t>Rizzello</a:t>
            </a:r>
            <a:r>
              <a:rPr lang="it-IT" sz="1200" b="1" i="1" dirty="0"/>
              <a:t> </a:t>
            </a:r>
            <a:r>
              <a:rPr lang="it-IT" sz="1200" b="1" i="1" dirty="0" err="1"/>
              <a:t>F</a:t>
            </a:r>
            <a:r>
              <a:rPr lang="it-IT" sz="1200" b="1" i="1" dirty="0"/>
              <a:t>,  </a:t>
            </a:r>
            <a:r>
              <a:rPr lang="it-IT" sz="1200" b="1" i="1" dirty="0" err="1"/>
              <a:t>Menon</a:t>
            </a:r>
            <a:r>
              <a:rPr lang="it-IT" sz="1200" b="1" i="1" dirty="0"/>
              <a:t> A,</a:t>
            </a:r>
            <a:r>
              <a:rPr lang="it-IT" sz="1200" b="1" i="1" dirty="0" smtClean="0"/>
              <a:t> </a:t>
            </a:r>
            <a:r>
              <a:rPr lang="it-IT" sz="1200" b="1" i="1" dirty="0" err="1" smtClean="0"/>
              <a:t>Doussias</a:t>
            </a:r>
            <a:r>
              <a:rPr lang="it-IT" sz="1200" b="1" i="1" dirty="0" smtClean="0"/>
              <a:t>, </a:t>
            </a:r>
            <a:r>
              <a:rPr lang="it-IT" sz="1200" b="1" i="1" dirty="0" err="1" smtClean="0"/>
              <a:t>N</a:t>
            </a:r>
            <a:r>
              <a:rPr lang="it-IT" sz="1200" b="1" i="1" dirty="0" smtClean="0"/>
              <a:t>, </a:t>
            </a:r>
            <a:r>
              <a:rPr lang="it-IT" sz="1200" b="1" i="1" dirty="0" err="1" smtClean="0"/>
              <a:t>Gionchetti</a:t>
            </a:r>
            <a:r>
              <a:rPr lang="it-IT" sz="1200" b="1" i="1" dirty="0" smtClean="0"/>
              <a:t> </a:t>
            </a:r>
            <a:r>
              <a:rPr lang="it-IT" sz="1200" b="1" i="1" dirty="0" err="1"/>
              <a:t>P</a:t>
            </a:r>
            <a:r>
              <a:rPr lang="it-IT" sz="1200" b="1" i="1" dirty="0"/>
              <a:t>, Poggioli </a:t>
            </a:r>
            <a:r>
              <a:rPr lang="it-IT" sz="1200" b="1" i="1" dirty="0" err="1"/>
              <a:t>G</a:t>
            </a:r>
            <a:endParaRPr lang="it-IT" sz="1200" i="1" dirty="0"/>
          </a:p>
          <a:p>
            <a:endParaRPr lang="it-IT" dirty="0"/>
          </a:p>
        </p:txBody>
      </p:sp>
      <p:pic>
        <p:nvPicPr>
          <p:cNvPr id="12" name="Immagine 11" descr="fat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0676" y="1648061"/>
            <a:ext cx="3669272" cy="3333281"/>
          </a:xfrm>
          <a:prstGeom prst="rect">
            <a:avLst/>
          </a:prstGeom>
          <a:ln w="38100" cap="flat" cmpd="sng" algn="ctr">
            <a:solidFill>
              <a:srgbClr val="C55A11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13" name="CasellaDiTesto 12"/>
          <p:cNvSpPr txBox="1"/>
          <p:nvPr/>
        </p:nvSpPr>
        <p:spPr>
          <a:xfrm>
            <a:off x="4035128" y="1618543"/>
            <a:ext cx="4924500" cy="1892822"/>
          </a:xfrm>
          <a:prstGeom prst="rect">
            <a:avLst/>
          </a:prstGeom>
          <a:solidFill>
            <a:srgbClr val="EEECE1"/>
          </a:solidFill>
        </p:spPr>
        <p:txBody>
          <a:bodyPr wrap="square" lIns="91436" tIns="45718" rIns="91436" bIns="45718" rtlCol="0">
            <a:spAutoFit/>
          </a:bodyPr>
          <a:lstStyle/>
          <a:p>
            <a:pPr marL="268274" indent="-268274">
              <a:buClr>
                <a:srgbClr val="FF0000"/>
              </a:buClr>
              <a:buFont typeface="Wingdings" charset="2"/>
              <a:buChar char="ü"/>
            </a:pPr>
            <a:r>
              <a:rPr lang="it-IT" sz="1500" b="1" dirty="0" err="1"/>
              <a:t>Recurrence</a:t>
            </a:r>
            <a:r>
              <a:rPr lang="it-IT" sz="1500" b="1" dirty="0"/>
              <a:t> rate: </a:t>
            </a:r>
            <a:r>
              <a:rPr lang="it-IT" sz="1500" b="1" dirty="0">
                <a:solidFill>
                  <a:schemeClr val="tx2"/>
                </a:solidFill>
              </a:rPr>
              <a:t>10 %</a:t>
            </a:r>
            <a:r>
              <a:rPr lang="it-IT" sz="1500" b="1" dirty="0"/>
              <a:t> (6,6%)</a:t>
            </a:r>
          </a:p>
          <a:p>
            <a:pPr marL="268274" indent="-268274">
              <a:buClr>
                <a:srgbClr val="FF0000"/>
              </a:buClr>
              <a:buFont typeface="Wingdings" charset="2"/>
              <a:buChar char="ü"/>
            </a:pPr>
            <a:endParaRPr lang="it-IT" sz="1100" dirty="0"/>
          </a:p>
          <a:p>
            <a:pPr marL="268274" indent="-268274">
              <a:buClr>
                <a:srgbClr val="FF0000"/>
              </a:buClr>
              <a:buFont typeface="Wingdings" charset="2"/>
              <a:buChar char="ü"/>
            </a:pPr>
            <a:r>
              <a:rPr lang="it-IT" dirty="0" err="1"/>
              <a:t>1</a:t>
            </a:r>
            <a:r>
              <a:rPr lang="it-IT" dirty="0"/>
              <a:t> </a:t>
            </a:r>
            <a:r>
              <a:rPr lang="it-IT" dirty="0" err="1"/>
              <a:t>delayed</a:t>
            </a:r>
            <a:r>
              <a:rPr lang="it-IT" dirty="0"/>
              <a:t> </a:t>
            </a:r>
            <a:r>
              <a:rPr lang="it-IT" dirty="0" err="1"/>
              <a:t>healing</a:t>
            </a:r>
            <a:endParaRPr lang="it-IT" dirty="0"/>
          </a:p>
          <a:p>
            <a:pPr marL="268274" indent="-268274">
              <a:buClr>
                <a:srgbClr val="FF0000"/>
              </a:buClr>
              <a:buFont typeface="Wingdings" charset="2"/>
              <a:buChar char="ü"/>
            </a:pPr>
            <a:endParaRPr lang="it-IT" sz="1100" dirty="0"/>
          </a:p>
          <a:p>
            <a:pPr marL="268274" indent="-268274">
              <a:buClr>
                <a:srgbClr val="FF0000"/>
              </a:buClr>
              <a:buFont typeface="Wingdings" charset="2"/>
              <a:buChar char="ü"/>
            </a:pPr>
            <a:r>
              <a:rPr lang="it-IT" dirty="0" err="1"/>
              <a:t>Reoperation</a:t>
            </a:r>
            <a:r>
              <a:rPr lang="it-IT" dirty="0"/>
              <a:t> in </a:t>
            </a:r>
            <a:r>
              <a:rPr lang="it-IT" dirty="0" err="1"/>
              <a:t>4</a:t>
            </a:r>
            <a:r>
              <a:rPr lang="it-IT" dirty="0"/>
              <a:t> </a:t>
            </a:r>
            <a:r>
              <a:rPr lang="it-IT" dirty="0" err="1"/>
              <a:t>pts</a:t>
            </a:r>
            <a:r>
              <a:rPr lang="it-IT" dirty="0"/>
              <a:t>: (</a:t>
            </a:r>
            <a:r>
              <a:rPr lang="it-IT" sz="1600" i="1" dirty="0" err="1"/>
              <a:t>1</a:t>
            </a:r>
            <a:r>
              <a:rPr lang="it-IT" sz="1600" i="1" dirty="0"/>
              <a:t> or </a:t>
            </a:r>
            <a:r>
              <a:rPr lang="it-IT" sz="1600" i="1" dirty="0" err="1"/>
              <a:t>2</a:t>
            </a:r>
            <a:r>
              <a:rPr lang="it-IT" sz="1600" i="1" dirty="0"/>
              <a:t> </a:t>
            </a:r>
            <a:r>
              <a:rPr lang="it-IT" sz="1600" i="1" dirty="0" err="1"/>
              <a:t>procedures</a:t>
            </a:r>
            <a:r>
              <a:rPr lang="it-IT" dirty="0"/>
              <a:t>) flap, flap + </a:t>
            </a:r>
            <a:r>
              <a:rPr lang="it-IT" dirty="0" err="1"/>
              <a:t>lipogems</a:t>
            </a:r>
            <a:r>
              <a:rPr lang="it-IT" dirty="0"/>
              <a:t>,) </a:t>
            </a:r>
          </a:p>
          <a:p>
            <a:pPr marL="268274" indent="-268274">
              <a:buClr>
                <a:srgbClr val="FF0000"/>
              </a:buClr>
              <a:buFont typeface="Wingdings" charset="2"/>
              <a:buChar char="ü"/>
            </a:pPr>
            <a:endParaRPr lang="it-IT" sz="1100" dirty="0"/>
          </a:p>
          <a:p>
            <a:pPr marL="268274" indent="-268274">
              <a:buClr>
                <a:srgbClr val="FF0000"/>
              </a:buClr>
              <a:buFont typeface="Wingdings" charset="2"/>
              <a:buChar char="ü"/>
            </a:pPr>
            <a:r>
              <a:rPr lang="it-IT" sz="1500" b="1" dirty="0" err="1"/>
              <a:t>Final</a:t>
            </a:r>
            <a:r>
              <a:rPr lang="it-IT" sz="1500" b="1" dirty="0"/>
              <a:t> </a:t>
            </a:r>
            <a:r>
              <a:rPr lang="it-IT" sz="1500" b="1" dirty="0" err="1"/>
              <a:t>healing</a:t>
            </a:r>
            <a:r>
              <a:rPr lang="it-IT" sz="1500" b="1" dirty="0"/>
              <a:t> rate</a:t>
            </a:r>
            <a:r>
              <a:rPr lang="it-IT" sz="1500" b="1" dirty="0">
                <a:solidFill>
                  <a:srgbClr val="FF0000"/>
                </a:solidFill>
              </a:rPr>
              <a:t>: 86.6%</a:t>
            </a:r>
          </a:p>
        </p:txBody>
      </p:sp>
      <p:pic>
        <p:nvPicPr>
          <p:cNvPr id="14" name="Immagine 13" descr="pre baldassarri.jpg"/>
          <p:cNvPicPr>
            <a:picLocks noChangeAspect="1"/>
          </p:cNvPicPr>
          <p:nvPr/>
        </p:nvPicPr>
        <p:blipFill>
          <a:blip r:embed="rId3" cstate="print"/>
          <a:srcRect t="27012" b="12711"/>
          <a:stretch>
            <a:fillRect/>
          </a:stretch>
        </p:blipFill>
        <p:spPr>
          <a:xfrm>
            <a:off x="4120225" y="3688846"/>
            <a:ext cx="2431004" cy="1242717"/>
          </a:xfrm>
          <a:prstGeom prst="rect">
            <a:avLst/>
          </a:prstGeom>
        </p:spPr>
      </p:pic>
      <p:pic>
        <p:nvPicPr>
          <p:cNvPr id="15" name="Immagine 14" descr="post baldassarri.jpg"/>
          <p:cNvPicPr>
            <a:picLocks noChangeAspect="1"/>
          </p:cNvPicPr>
          <p:nvPr/>
        </p:nvPicPr>
        <p:blipFill>
          <a:blip r:embed="rId4" cstate="print"/>
          <a:srcRect t="22245" b="23834"/>
          <a:stretch>
            <a:fillRect/>
          </a:stretch>
        </p:blipFill>
        <p:spPr>
          <a:xfrm>
            <a:off x="6601624" y="3692085"/>
            <a:ext cx="2330582" cy="12300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>
            <a:extLst>
              <a:ext uri="{FF2B5EF4-FFF2-40B4-BE49-F238E27FC236}">
                <a16:creationId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="" xmlns:mv="urn:schemas-microsoft-com:mac:vml" xmlns:mc="http://schemas.openxmlformats.org/markup-compatibility/2006" id="{2F1A8251-7656-41DE-7844-3E8463F23DF9}"/>
              </a:ext>
            </a:extLst>
          </p:cNvPr>
          <p:cNvSpPr txBox="1"/>
          <p:nvPr/>
        </p:nvSpPr>
        <p:spPr>
          <a:xfrm>
            <a:off x="614043" y="1669993"/>
            <a:ext cx="7924338" cy="136191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sz="2800" b="1" dirty="0"/>
              <a:t>TREATMENT OF CROHN'S COMPLEX PERIANAL FISTULAS WITH MICRO-FRAGMENTED AUTOLOGOUS ADIPOSE TISSUE INJECTION: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2">
            <a:extLst>
              <a:ext uri="{FF2B5EF4-FFF2-40B4-BE49-F238E27FC236}">
                <a16:creationId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="" xmlns:mv="urn:schemas-microsoft-com:mac:vml" xmlns:mc="http://schemas.openxmlformats.org/markup-compatibility/2006" id="{DE33D518-D36F-6A48-2486-4B10FD89A86A}"/>
              </a:ext>
            </a:extLst>
          </p:cNvPr>
          <p:cNvSpPr txBox="1"/>
          <p:nvPr/>
        </p:nvSpPr>
        <p:spPr>
          <a:xfrm>
            <a:off x="1769164" y="3051434"/>
            <a:ext cx="5605670" cy="68480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sz="2000" b="1" i="1" dirty="0">
                <a:solidFill>
                  <a:schemeClr val="tx2"/>
                </a:solidFill>
              </a:rPr>
              <a:t>AN ITALIAN MULTICENTER RANDOMIZED CONTROLLED TRIAL (ATTIC)</a:t>
            </a:r>
            <a:endParaRPr lang="en-US" sz="2000" b="1" i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3">
            <a:extLst>
              <a:ext uri="{FF2B5EF4-FFF2-40B4-BE49-F238E27FC236}">
                <a16:creationId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="" xmlns:mv="urn:schemas-microsoft-com:mac:vml" xmlns:mc="http://schemas.openxmlformats.org/markup-compatibility/2006" id="{2DF79593-7047-2A7A-BD3F-CC0170F701A7}"/>
              </a:ext>
            </a:extLst>
          </p:cNvPr>
          <p:cNvSpPr txBox="1"/>
          <p:nvPr/>
        </p:nvSpPr>
        <p:spPr>
          <a:xfrm>
            <a:off x="344860" y="3875523"/>
            <a:ext cx="5294943" cy="85408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b="1" dirty="0" err="1">
                <a:solidFill>
                  <a:srgbClr val="00D600"/>
                </a:solidFill>
                <a:latin typeface="Arial" panose="020B0604020202020204" pitchFamily="34" charset="0"/>
                <a:ea typeface="Source Sans Pro Semibold" panose="020B0503030403020204" pitchFamily="34" charset="0"/>
                <a:cs typeface="Arial" panose="020B0604020202020204" pitchFamily="34" charset="0"/>
              </a:rPr>
              <a:t>Silvio</a:t>
            </a:r>
            <a:r>
              <a:rPr lang="en-US" b="1" dirty="0">
                <a:solidFill>
                  <a:srgbClr val="00D600"/>
                </a:solidFill>
                <a:latin typeface="Arial" panose="020B0604020202020204" pitchFamily="34" charset="0"/>
                <a:ea typeface="Source Sans Pro Semibold" panose="020B0503030403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D600"/>
                </a:solidFill>
                <a:latin typeface="Arial" panose="020B0604020202020204" pitchFamily="34" charset="0"/>
                <a:ea typeface="Source Sans Pro Semibold" panose="020B0503030403020204" pitchFamily="34" charset="0"/>
                <a:cs typeface="Arial" panose="020B0604020202020204" pitchFamily="34" charset="0"/>
              </a:rPr>
              <a:t>Laureti</a:t>
            </a:r>
            <a:endParaRPr lang="en-US" b="1" dirty="0">
              <a:solidFill>
                <a:srgbClr val="00D600"/>
              </a:solidFill>
              <a:latin typeface="Arial" panose="020B0604020202020204" pitchFamily="34" charset="0"/>
              <a:ea typeface="Source Sans Pro Semibold" panose="020B0503030403020204" pitchFamily="34" charset="0"/>
              <a:cs typeface="Arial" panose="020B0604020202020204" pitchFamily="34" charset="0"/>
            </a:endParaRPr>
          </a:p>
          <a:p>
            <a:r>
              <a:rPr lang="en-US" sz="1050" i="1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M.D., Associate Professor of Surgery</a:t>
            </a:r>
          </a:p>
          <a:p>
            <a:r>
              <a:rPr lang="en-US" sz="1050" i="1" dirty="0">
                <a:latin typeface="Arial" panose="020B0604020202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Surgery of Alimentary Tract and Emergencies</a:t>
            </a:r>
          </a:p>
          <a:p>
            <a:r>
              <a:rPr lang="en-US" sz="1050" i="1" dirty="0">
                <a:latin typeface="Arial" panose="020B0604020202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IRCCS S. Orsola-Malpighi , University of Bologna. Italy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5301423" y="96207"/>
            <a:ext cx="3771617" cy="584776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600" dirty="0" err="1" smtClean="0"/>
              <a:t>Presented</a:t>
            </a:r>
            <a:r>
              <a:rPr lang="it-IT" sz="1600" dirty="0" smtClean="0"/>
              <a:t> @ XXI ECCO </a:t>
            </a:r>
            <a:r>
              <a:rPr lang="it-IT" sz="1600" dirty="0" err="1" smtClean="0"/>
              <a:t>Congress</a:t>
            </a:r>
            <a:r>
              <a:rPr lang="it-IT" sz="1600" dirty="0" smtClean="0"/>
              <a:t> </a:t>
            </a:r>
            <a:r>
              <a:rPr lang="it-IT" sz="1600" dirty="0" err="1" smtClean="0"/>
              <a:t>–</a:t>
            </a:r>
            <a:r>
              <a:rPr lang="it-IT" sz="1600" dirty="0" smtClean="0"/>
              <a:t> </a:t>
            </a:r>
          </a:p>
          <a:p>
            <a:pPr algn="ctr"/>
            <a:r>
              <a:rPr lang="it-IT" sz="1600" dirty="0" smtClean="0"/>
              <a:t>Stoccolma Febbraio 2026 </a:t>
            </a:r>
            <a:endParaRPr lang="it-IT" sz="1600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711670" y="105828"/>
            <a:ext cx="3771617" cy="584776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600" dirty="0" smtClean="0"/>
              <a:t>Best </a:t>
            </a:r>
            <a:r>
              <a:rPr lang="it-IT" sz="1600" dirty="0" err="1" smtClean="0"/>
              <a:t>Abstract</a:t>
            </a:r>
            <a:r>
              <a:rPr lang="it-IT" sz="1600" dirty="0" smtClean="0"/>
              <a:t> </a:t>
            </a:r>
            <a:r>
              <a:rPr lang="it-IT" sz="1600" dirty="0" err="1" smtClean="0"/>
              <a:t>Presentation</a:t>
            </a:r>
            <a:r>
              <a:rPr lang="it-IT" sz="1600" dirty="0" smtClean="0"/>
              <a:t> </a:t>
            </a:r>
            <a:r>
              <a:rPr lang="it-IT" sz="1600" dirty="0" err="1" smtClean="0"/>
              <a:t>Prize</a:t>
            </a:r>
            <a:r>
              <a:rPr lang="it-IT" sz="1600" dirty="0" smtClean="0"/>
              <a:t> @ UEG Week </a:t>
            </a:r>
            <a:r>
              <a:rPr lang="it-IT" sz="1600" dirty="0" err="1" smtClean="0"/>
              <a:t>Congress</a:t>
            </a:r>
            <a:r>
              <a:rPr lang="it-IT" sz="1600" dirty="0" smtClean="0"/>
              <a:t> </a:t>
            </a:r>
            <a:r>
              <a:rPr lang="it-IT" sz="1600" dirty="0" err="1" smtClean="0"/>
              <a:t>–</a:t>
            </a:r>
            <a:r>
              <a:rPr lang="it-IT" sz="1600" dirty="0" smtClean="0"/>
              <a:t> Berlino, Ottobre 2025 </a:t>
            </a:r>
            <a:endParaRPr lang="it-IT" sz="1600" dirty="0"/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250" y="230901"/>
            <a:ext cx="331954" cy="370901"/>
          </a:xfrm>
          <a:prstGeom prst="rect">
            <a:avLst/>
          </a:prstGeom>
        </p:spPr>
      </p:pic>
      <p:sp>
        <p:nvSpPr>
          <p:cNvPr id="11" name="CasellaDiTesto 10"/>
          <p:cNvSpPr txBox="1"/>
          <p:nvPr/>
        </p:nvSpPr>
        <p:spPr>
          <a:xfrm>
            <a:off x="2931103" y="921364"/>
            <a:ext cx="3771617" cy="461665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200" i="1" dirty="0" err="1" smtClean="0"/>
              <a:t>Included</a:t>
            </a:r>
            <a:r>
              <a:rPr lang="it-IT" sz="1200" i="1" dirty="0" smtClean="0"/>
              <a:t> in “Best </a:t>
            </a:r>
            <a:r>
              <a:rPr lang="it-IT" sz="1200" i="1" dirty="0" err="1" smtClean="0"/>
              <a:t>of</a:t>
            </a:r>
            <a:r>
              <a:rPr lang="it-IT" sz="1200" i="1" dirty="0" smtClean="0"/>
              <a:t> IBD and </a:t>
            </a:r>
            <a:r>
              <a:rPr lang="it-IT" sz="1200" i="1" dirty="0" err="1" smtClean="0"/>
              <a:t>Nutrition</a:t>
            </a:r>
            <a:r>
              <a:rPr lang="it-IT" sz="1200" i="1" dirty="0" smtClean="0"/>
              <a:t> </a:t>
            </a:r>
            <a:r>
              <a:rPr lang="it-IT" sz="1200" i="1" dirty="0" err="1" smtClean="0"/>
              <a:t>of</a:t>
            </a:r>
            <a:r>
              <a:rPr lang="it-IT" sz="1200" i="1" dirty="0" smtClean="0"/>
              <a:t> UEG week 2025” </a:t>
            </a:r>
            <a:r>
              <a:rPr lang="it-IT" sz="1200" i="1" dirty="0" err="1" smtClean="0"/>
              <a:t>Presentation</a:t>
            </a:r>
            <a:r>
              <a:rPr lang="it-IT" sz="1200" i="1" dirty="0" smtClean="0"/>
              <a:t> @ DDW </a:t>
            </a:r>
            <a:r>
              <a:rPr lang="it-IT" sz="1200" i="1" dirty="0" err="1" smtClean="0"/>
              <a:t>–</a:t>
            </a:r>
            <a:r>
              <a:rPr lang="it-IT" sz="1200" i="1" dirty="0" smtClean="0"/>
              <a:t> Chicago May 2026 </a:t>
            </a:r>
            <a:endParaRPr lang="it-IT" sz="1200" i="1" dirty="0"/>
          </a:p>
        </p:txBody>
      </p:sp>
    </p:spTree>
    <p:extLst>
      <p:ext uri="{BB962C8B-B14F-4D97-AF65-F5344CB8AC3E}">
        <p14:creationI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="" xmlns:mv="urn:schemas-microsoft-com:mac:vml" xmlns:mc="http://schemas.openxmlformats.org/markup-compatibility/2006" val="3216362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0"/>
          <p:cNvSpPr/>
          <p:nvPr/>
        </p:nvSpPr>
        <p:spPr>
          <a:xfrm>
            <a:off x="496119" y="400050"/>
            <a:ext cx="6931149" cy="32350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3469"/>
              </a:lnSpc>
            </a:pPr>
            <a:endParaRPr lang="en-US" sz="1500" dirty="0"/>
          </a:p>
        </p:txBody>
      </p:sp>
      <p:sp>
        <p:nvSpPr>
          <p:cNvPr id="11" name="Shape 2"/>
          <p:cNvSpPr/>
          <p:nvPr/>
        </p:nvSpPr>
        <p:spPr>
          <a:xfrm>
            <a:off x="496119" y="856841"/>
            <a:ext cx="2622724" cy="1790552"/>
          </a:xfrm>
          <a:prstGeom prst="roundRect">
            <a:avLst>
              <a:gd name="adj" fmla="val 3325"/>
            </a:avLst>
          </a:prstGeom>
          <a:solidFill>
            <a:srgbClr val="F4F4F4"/>
          </a:solidFill>
          <a:ln w="30480">
            <a:solidFill>
              <a:srgbClr val="325034"/>
            </a:solidFill>
            <a:prstDash val="solid"/>
          </a:ln>
        </p:spPr>
        <p:txBody>
          <a:bodyPr lIns="68580" tIns="34290" rIns="68580" bIns="34290"/>
          <a:lstStyle/>
          <a:p>
            <a:endParaRPr lang="it-IT" sz="1100" dirty="0"/>
          </a:p>
        </p:txBody>
      </p:sp>
      <p:sp>
        <p:nvSpPr>
          <p:cNvPr id="13" name="Text 3"/>
          <p:cNvSpPr/>
          <p:nvPr/>
        </p:nvSpPr>
        <p:spPr>
          <a:xfrm>
            <a:off x="921470" y="1017652"/>
            <a:ext cx="1772022" cy="22145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1719"/>
              </a:lnSpc>
            </a:pPr>
            <a:r>
              <a:rPr lang="en-US" sz="1400" b="1" dirty="0">
                <a:solidFill>
                  <a:srgbClr val="FF0000"/>
                </a:solidFill>
                <a:ea typeface="Inter Bold" pitchFamily="34" charset="-122"/>
                <a:cs typeface="Inter Bold" pitchFamily="34" charset="-120"/>
              </a:rPr>
              <a:t>Study Design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14" name="Text 4"/>
          <p:cNvSpPr/>
          <p:nvPr/>
        </p:nvSpPr>
        <p:spPr>
          <a:xfrm>
            <a:off x="656927" y="1324164"/>
            <a:ext cx="2301107" cy="90725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781"/>
              </a:lnSpc>
            </a:pPr>
            <a:r>
              <a:rPr lang="en-US" sz="1100" dirty="0">
                <a:solidFill>
                  <a:srgbClr val="18242B"/>
                </a:solidFill>
                <a:ea typeface="Inter" pitchFamily="34" charset="-122"/>
                <a:cs typeface="Inter" pitchFamily="34" charset="-120"/>
              </a:rPr>
              <a:t>A prospective, randomised, double-blind, controlled trial conducted across six Italian hospitals, with 80 participants.</a:t>
            </a:r>
            <a:endParaRPr lang="en-US" sz="1100" dirty="0"/>
          </a:p>
        </p:txBody>
      </p:sp>
      <p:sp>
        <p:nvSpPr>
          <p:cNvPr id="15" name="Shape 5"/>
          <p:cNvSpPr/>
          <p:nvPr/>
        </p:nvSpPr>
        <p:spPr>
          <a:xfrm>
            <a:off x="3289176" y="856841"/>
            <a:ext cx="2622724" cy="2276883"/>
          </a:xfrm>
          <a:prstGeom prst="roundRect">
            <a:avLst>
              <a:gd name="adj" fmla="val 3325"/>
            </a:avLst>
          </a:prstGeom>
          <a:solidFill>
            <a:srgbClr val="F4F4F4"/>
          </a:solidFill>
          <a:ln w="30480">
            <a:solidFill>
              <a:srgbClr val="008000"/>
            </a:solidFill>
            <a:prstDash val="solid"/>
          </a:ln>
        </p:spPr>
        <p:txBody>
          <a:bodyPr lIns="68580" tIns="34290" rIns="68580" bIns="34290"/>
          <a:lstStyle/>
          <a:p>
            <a:endParaRPr lang="it-IT" sz="1100" dirty="0"/>
          </a:p>
        </p:txBody>
      </p:sp>
      <p:sp>
        <p:nvSpPr>
          <p:cNvPr id="16" name="Text 6"/>
          <p:cNvSpPr/>
          <p:nvPr/>
        </p:nvSpPr>
        <p:spPr>
          <a:xfrm>
            <a:off x="3657600" y="1017652"/>
            <a:ext cx="1772022" cy="22145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1719"/>
              </a:lnSpc>
            </a:pPr>
            <a:r>
              <a:rPr lang="en-US" sz="1400" b="1" dirty="0" smtClean="0">
                <a:solidFill>
                  <a:srgbClr val="FF0000"/>
                </a:solidFill>
                <a:ea typeface="Inter Bold" pitchFamily="34" charset="-122"/>
                <a:cs typeface="Inter Bold" pitchFamily="34" charset="-120"/>
              </a:rPr>
              <a:t> Study Primary Outcome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18" name="Shape 8"/>
          <p:cNvSpPr/>
          <p:nvPr/>
        </p:nvSpPr>
        <p:spPr>
          <a:xfrm>
            <a:off x="6101210" y="856842"/>
            <a:ext cx="2456557" cy="4058059"/>
          </a:xfrm>
          <a:prstGeom prst="roundRect">
            <a:avLst>
              <a:gd name="adj" fmla="val 3325"/>
            </a:avLst>
          </a:prstGeom>
          <a:solidFill>
            <a:srgbClr val="F4F4F4"/>
          </a:solidFill>
          <a:ln w="30480">
            <a:solidFill>
              <a:srgbClr val="325034"/>
            </a:solidFill>
            <a:prstDash val="solid"/>
          </a:ln>
        </p:spPr>
        <p:txBody>
          <a:bodyPr lIns="68580" tIns="34290" rIns="68580" bIns="34290"/>
          <a:lstStyle/>
          <a:p>
            <a:endParaRPr lang="it-IT" sz="1100" dirty="0"/>
          </a:p>
        </p:txBody>
      </p:sp>
      <p:sp>
        <p:nvSpPr>
          <p:cNvPr id="19" name="Text 9"/>
          <p:cNvSpPr/>
          <p:nvPr/>
        </p:nvSpPr>
        <p:spPr>
          <a:xfrm>
            <a:off x="6393731" y="1017652"/>
            <a:ext cx="1871514" cy="22145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1719"/>
              </a:lnSpc>
            </a:pPr>
            <a:r>
              <a:rPr lang="en-US" sz="1400" b="1" dirty="0">
                <a:solidFill>
                  <a:srgbClr val="FF0000"/>
                </a:solidFill>
                <a:ea typeface="Inter Bold" pitchFamily="34" charset="-122"/>
                <a:cs typeface="Inter Bold" pitchFamily="34" charset="-120"/>
              </a:rPr>
              <a:t>Secondary Outcomes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20" name="Text 10"/>
          <p:cNvSpPr/>
          <p:nvPr/>
        </p:nvSpPr>
        <p:spPr>
          <a:xfrm>
            <a:off x="6178934" y="2819589"/>
            <a:ext cx="2301107" cy="110471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1781"/>
              </a:lnSpc>
            </a:pPr>
            <a:r>
              <a:rPr lang="en-US" sz="1100" b="1" dirty="0" smtClean="0">
                <a:solidFill>
                  <a:srgbClr val="18242B"/>
                </a:solidFill>
                <a:ea typeface="Inter" pitchFamily="34" charset="-122"/>
                <a:cs typeface="Inter" pitchFamily="34" charset="-120"/>
              </a:rPr>
              <a:t>Time to healing</a:t>
            </a:r>
          </a:p>
          <a:p>
            <a:pPr algn="ctr">
              <a:lnSpc>
                <a:spcPts val="1781"/>
              </a:lnSpc>
            </a:pPr>
            <a:r>
              <a:rPr lang="en-US" sz="1100" b="1" dirty="0" smtClean="0">
                <a:solidFill>
                  <a:srgbClr val="18242B"/>
                </a:solidFill>
                <a:ea typeface="Inter" pitchFamily="34" charset="-122"/>
                <a:cs typeface="Inter" pitchFamily="34" charset="-120"/>
              </a:rPr>
              <a:t>Quality of Life (IBDQ, WPAI, PDAI) </a:t>
            </a:r>
          </a:p>
          <a:p>
            <a:pPr algn="ctr">
              <a:lnSpc>
                <a:spcPts val="1781"/>
              </a:lnSpc>
            </a:pPr>
            <a:r>
              <a:rPr lang="it-IT" sz="1100" b="1" dirty="0" smtClean="0"/>
              <a:t>CRP</a:t>
            </a:r>
          </a:p>
          <a:p>
            <a:pPr algn="ctr">
              <a:lnSpc>
                <a:spcPts val="1781"/>
              </a:lnSpc>
            </a:pPr>
            <a:r>
              <a:rPr lang="it-IT" sz="1100" b="1" dirty="0" err="1" smtClean="0"/>
              <a:t>Safety</a:t>
            </a:r>
            <a:r>
              <a:rPr lang="it-IT" sz="1100" b="1" dirty="0" smtClean="0"/>
              <a:t> (SAE)</a:t>
            </a:r>
            <a:endParaRPr lang="en-US" sz="1100" b="1" dirty="0" smtClean="0"/>
          </a:p>
          <a:p>
            <a:pPr algn="ctr">
              <a:lnSpc>
                <a:spcPts val="1781"/>
              </a:lnSpc>
            </a:pPr>
            <a:endParaRPr lang="en-US" sz="1100" b="1" dirty="0" smtClean="0"/>
          </a:p>
          <a:p>
            <a:pPr algn="ctr">
              <a:lnSpc>
                <a:spcPts val="1781"/>
              </a:lnSpc>
            </a:pPr>
            <a:endParaRPr lang="en-US" sz="1100" b="1" dirty="0" smtClean="0">
              <a:solidFill>
                <a:srgbClr val="18242B"/>
              </a:solidFill>
              <a:ea typeface="Inter" pitchFamily="34" charset="-122"/>
              <a:cs typeface="Inter" pitchFamily="34" charset="-120"/>
            </a:endParaRPr>
          </a:p>
          <a:p>
            <a:pPr algn="ctr">
              <a:lnSpc>
                <a:spcPts val="1781"/>
              </a:lnSpc>
            </a:pPr>
            <a:endParaRPr lang="en-US" sz="1100" b="1" dirty="0"/>
          </a:p>
        </p:txBody>
      </p:sp>
      <p:sp>
        <p:nvSpPr>
          <p:cNvPr id="27" name="Text 11"/>
          <p:cNvSpPr/>
          <p:nvPr/>
        </p:nvSpPr>
        <p:spPr>
          <a:xfrm>
            <a:off x="6178934" y="1636033"/>
            <a:ext cx="2301107" cy="22681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1781"/>
              </a:lnSpc>
            </a:pPr>
            <a:endParaRPr lang="en-US" sz="1100" dirty="0" smtClean="0"/>
          </a:p>
          <a:p>
            <a:pPr algn="ctr">
              <a:lnSpc>
                <a:spcPts val="1781"/>
              </a:lnSpc>
            </a:pPr>
            <a:endParaRPr lang="en-US" sz="1100" dirty="0"/>
          </a:p>
        </p:txBody>
      </p:sp>
      <p:sp>
        <p:nvSpPr>
          <p:cNvPr id="28" name="Text 12"/>
          <p:cNvSpPr/>
          <p:nvPr/>
        </p:nvSpPr>
        <p:spPr>
          <a:xfrm>
            <a:off x="6178934" y="1947902"/>
            <a:ext cx="2301107" cy="22681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1781"/>
              </a:lnSpc>
            </a:pPr>
            <a:endParaRPr lang="en-US" sz="1100" dirty="0"/>
          </a:p>
        </p:txBody>
      </p:sp>
      <p:sp>
        <p:nvSpPr>
          <p:cNvPr id="36" name="Shape 2"/>
          <p:cNvSpPr/>
          <p:nvPr/>
        </p:nvSpPr>
        <p:spPr>
          <a:xfrm>
            <a:off x="514350" y="2723371"/>
            <a:ext cx="2533651" cy="1048529"/>
          </a:xfrm>
          <a:prstGeom prst="roundRect">
            <a:avLst>
              <a:gd name="adj" fmla="val 3325"/>
            </a:avLst>
          </a:prstGeom>
          <a:solidFill>
            <a:srgbClr val="F4F4F4"/>
          </a:solidFill>
          <a:ln w="30480">
            <a:solidFill>
              <a:srgbClr val="B2E5B2"/>
            </a:solidFill>
            <a:prstDash val="solid"/>
          </a:ln>
        </p:spPr>
        <p:txBody>
          <a:bodyPr lIns="68580" tIns="34290" rIns="68580" bIns="34290"/>
          <a:lstStyle/>
          <a:p>
            <a:pPr marL="266700" indent="-266700">
              <a:lnSpc>
                <a:spcPts val="990"/>
              </a:lnSpc>
              <a:buFont typeface="Arial"/>
              <a:buChar char="•"/>
            </a:pPr>
            <a:r>
              <a:rPr lang="it-IT" sz="800" dirty="0" smtClean="0"/>
              <a:t>IRCCS S. </a:t>
            </a:r>
            <a:r>
              <a:rPr lang="it-IT" sz="800" dirty="0" err="1" smtClean="0"/>
              <a:t>Orsola-Malpighi</a:t>
            </a:r>
            <a:r>
              <a:rPr lang="it-IT" sz="800" dirty="0" smtClean="0"/>
              <a:t> Bologna</a:t>
            </a:r>
          </a:p>
          <a:p>
            <a:pPr marL="266700" indent="-266700">
              <a:lnSpc>
                <a:spcPts val="990"/>
              </a:lnSpc>
              <a:buFont typeface="Arial"/>
              <a:buChar char="•"/>
            </a:pPr>
            <a:r>
              <a:rPr lang="it-IT" sz="800" dirty="0" smtClean="0"/>
              <a:t>IRCCS - </a:t>
            </a:r>
            <a:r>
              <a:rPr lang="it-IT" sz="800" dirty="0" err="1" smtClean="0"/>
              <a:t>Univerità</a:t>
            </a:r>
            <a:r>
              <a:rPr lang="it-IT" sz="800" dirty="0" smtClean="0"/>
              <a:t> Cattolica del Sacro Cuore, </a:t>
            </a:r>
            <a:r>
              <a:rPr lang="it-IT" sz="800" dirty="0" err="1" smtClean="0"/>
              <a:t>Rome</a:t>
            </a:r>
            <a:endParaRPr lang="it-IT" sz="800" dirty="0" smtClean="0"/>
          </a:p>
          <a:p>
            <a:pPr marL="266700" indent="-266700">
              <a:lnSpc>
                <a:spcPts val="990"/>
              </a:lnSpc>
              <a:buFont typeface="Arial"/>
              <a:buChar char="•"/>
            </a:pPr>
            <a:r>
              <a:rPr lang="it-IT" sz="800" dirty="0" err="1" smtClean="0"/>
              <a:t>University</a:t>
            </a:r>
            <a:r>
              <a:rPr lang="it-IT" sz="800" dirty="0" smtClean="0"/>
              <a:t> Hospital L. Sacco, Milan</a:t>
            </a:r>
          </a:p>
          <a:p>
            <a:pPr marL="266700" indent="-266700">
              <a:lnSpc>
                <a:spcPts val="990"/>
              </a:lnSpc>
              <a:buFont typeface="Arial"/>
              <a:buChar char="•"/>
            </a:pPr>
            <a:r>
              <a:rPr lang="it-IT" sz="800" dirty="0" smtClean="0"/>
              <a:t>AOU Policlinico, ,</a:t>
            </a:r>
            <a:r>
              <a:rPr lang="it-IT" sz="800" dirty="0" err="1" smtClean="0"/>
              <a:t>University</a:t>
            </a:r>
            <a:r>
              <a:rPr lang="it-IT" sz="800" dirty="0" smtClean="0"/>
              <a:t> </a:t>
            </a:r>
            <a:r>
              <a:rPr lang="it-IT" sz="800" dirty="0" err="1" smtClean="0"/>
              <a:t>of</a:t>
            </a:r>
            <a:r>
              <a:rPr lang="it-IT" sz="800" dirty="0" smtClean="0"/>
              <a:t> </a:t>
            </a:r>
            <a:r>
              <a:rPr lang="it-IT" sz="800" dirty="0" err="1" smtClean="0"/>
              <a:t>Naples</a:t>
            </a:r>
            <a:r>
              <a:rPr lang="it-IT" sz="800" dirty="0" smtClean="0"/>
              <a:t>, </a:t>
            </a:r>
          </a:p>
          <a:p>
            <a:pPr marL="266700" indent="-266700">
              <a:lnSpc>
                <a:spcPts val="990"/>
              </a:lnSpc>
              <a:buFont typeface="Arial"/>
              <a:buChar char="•"/>
            </a:pPr>
            <a:r>
              <a:rPr lang="it-IT" sz="800" dirty="0" err="1" smtClean="0"/>
              <a:t>Careggi</a:t>
            </a:r>
            <a:r>
              <a:rPr lang="it-IT" sz="800" dirty="0" smtClean="0"/>
              <a:t> Hospital, </a:t>
            </a:r>
            <a:r>
              <a:rPr lang="it-IT" sz="800" dirty="0" err="1" smtClean="0"/>
              <a:t>University</a:t>
            </a:r>
            <a:r>
              <a:rPr lang="it-IT" sz="800" dirty="0" smtClean="0"/>
              <a:t>  </a:t>
            </a:r>
            <a:r>
              <a:rPr lang="it-IT" sz="800" dirty="0" err="1" smtClean="0"/>
              <a:t>Florence</a:t>
            </a:r>
            <a:endParaRPr lang="it-IT" sz="800" dirty="0" smtClean="0"/>
          </a:p>
          <a:p>
            <a:pPr marL="266700" indent="-266700">
              <a:lnSpc>
                <a:spcPts val="990"/>
              </a:lnSpc>
              <a:buFont typeface="Arial"/>
              <a:buChar char="•"/>
            </a:pPr>
            <a:r>
              <a:rPr lang="it-IT" sz="800" dirty="0" err="1" smtClean="0"/>
              <a:t>Humanitas</a:t>
            </a:r>
            <a:r>
              <a:rPr lang="it-IT" sz="800" dirty="0" smtClean="0"/>
              <a:t> </a:t>
            </a:r>
            <a:r>
              <a:rPr lang="it-IT" sz="800" dirty="0" err="1" smtClean="0"/>
              <a:t>Reserch</a:t>
            </a:r>
            <a:r>
              <a:rPr lang="it-IT" sz="800" dirty="0" smtClean="0"/>
              <a:t> Hospital, Milan </a:t>
            </a:r>
          </a:p>
          <a:p>
            <a:pPr lvl="0"/>
            <a:endParaRPr lang="it-IT" sz="800" dirty="0" smtClean="0"/>
          </a:p>
          <a:p>
            <a:endParaRPr lang="it-IT" sz="800" dirty="0"/>
          </a:p>
        </p:txBody>
      </p:sp>
      <p:sp>
        <p:nvSpPr>
          <p:cNvPr id="37" name="Rettangolo 36"/>
          <p:cNvSpPr/>
          <p:nvPr/>
        </p:nvSpPr>
        <p:spPr>
          <a:xfrm>
            <a:off x="3313889" y="1410344"/>
            <a:ext cx="2592349" cy="238527"/>
          </a:xfrm>
          <a:prstGeom prst="rect">
            <a:avLst/>
          </a:prstGeom>
          <a:ln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it-IT" sz="1100" b="1" dirty="0" smtClean="0"/>
              <a:t>COMBINED REMISSION @ 24 </a:t>
            </a:r>
            <a:r>
              <a:rPr lang="it-IT" sz="1100" b="1" dirty="0" err="1" smtClean="0"/>
              <a:t>weeks</a:t>
            </a:r>
            <a:endParaRPr lang="it-IT" sz="1100" b="1" dirty="0" smtClean="0"/>
          </a:p>
        </p:txBody>
      </p:sp>
      <p:sp>
        <p:nvSpPr>
          <p:cNvPr id="24" name="Text 4"/>
          <p:cNvSpPr/>
          <p:nvPr/>
        </p:nvSpPr>
        <p:spPr>
          <a:xfrm>
            <a:off x="3447752" y="1686114"/>
            <a:ext cx="2301107" cy="90725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/>
            <a:r>
              <a:rPr lang="it-IT" sz="1100" dirty="0" err="1" smtClean="0"/>
              <a:t>Absence</a:t>
            </a:r>
            <a:r>
              <a:rPr lang="it-IT" sz="1100" dirty="0" smtClean="0"/>
              <a:t> </a:t>
            </a:r>
            <a:r>
              <a:rPr lang="it-IT" sz="1100" dirty="0" err="1" smtClean="0"/>
              <a:t>of</a:t>
            </a:r>
            <a:r>
              <a:rPr lang="it-IT" sz="1100" dirty="0" smtClean="0"/>
              <a:t> </a:t>
            </a:r>
            <a:r>
              <a:rPr lang="it-IT" sz="1100" dirty="0" err="1" smtClean="0"/>
              <a:t>drainage</a:t>
            </a:r>
            <a:r>
              <a:rPr lang="it-IT" sz="1100" dirty="0" smtClean="0"/>
              <a:t> </a:t>
            </a:r>
            <a:r>
              <a:rPr lang="it-IT" sz="1100" dirty="0" err="1" smtClean="0"/>
              <a:t>upon</a:t>
            </a:r>
            <a:r>
              <a:rPr lang="it-IT" sz="1100" dirty="0" smtClean="0"/>
              <a:t> </a:t>
            </a:r>
            <a:r>
              <a:rPr lang="it-IT" sz="1100" dirty="0" err="1" smtClean="0"/>
              <a:t>gentle</a:t>
            </a:r>
            <a:r>
              <a:rPr lang="it-IT" sz="1100" dirty="0" smtClean="0"/>
              <a:t> </a:t>
            </a:r>
            <a:r>
              <a:rPr lang="it-IT" sz="1100" dirty="0" err="1" smtClean="0"/>
              <a:t>digital</a:t>
            </a:r>
            <a:r>
              <a:rPr lang="it-IT" sz="1100" dirty="0" smtClean="0"/>
              <a:t> </a:t>
            </a:r>
            <a:r>
              <a:rPr lang="it-IT" sz="1100" dirty="0" err="1" smtClean="0"/>
              <a:t>compression</a:t>
            </a:r>
            <a:r>
              <a:rPr lang="it-IT" sz="1100" dirty="0" smtClean="0"/>
              <a:t> </a:t>
            </a:r>
            <a:r>
              <a:rPr lang="it-IT" sz="1100" dirty="0" err="1" smtClean="0"/>
              <a:t>of</a:t>
            </a:r>
            <a:r>
              <a:rPr lang="it-IT" sz="1100" dirty="0" smtClean="0"/>
              <a:t> </a:t>
            </a:r>
            <a:r>
              <a:rPr lang="it-IT" sz="1100" dirty="0" err="1" smtClean="0"/>
              <a:t>all</a:t>
            </a:r>
            <a:r>
              <a:rPr lang="it-IT" sz="1100" dirty="0" smtClean="0"/>
              <a:t> </a:t>
            </a:r>
            <a:r>
              <a:rPr lang="it-IT" sz="1100" dirty="0" err="1" smtClean="0"/>
              <a:t>external</a:t>
            </a:r>
            <a:r>
              <a:rPr lang="it-IT" sz="1100" dirty="0" smtClean="0"/>
              <a:t> </a:t>
            </a:r>
            <a:r>
              <a:rPr lang="it-IT" sz="1100" dirty="0" err="1" smtClean="0"/>
              <a:t>openings</a:t>
            </a:r>
            <a:r>
              <a:rPr lang="it-IT" sz="1100" dirty="0" smtClean="0"/>
              <a:t> </a:t>
            </a:r>
            <a:r>
              <a:rPr lang="it-IT" sz="1100" dirty="0" err="1" smtClean="0"/>
              <a:t>that</a:t>
            </a:r>
            <a:r>
              <a:rPr lang="it-IT" sz="1100" dirty="0" smtClean="0"/>
              <a:t> </a:t>
            </a:r>
            <a:r>
              <a:rPr lang="it-IT" sz="1100" dirty="0" err="1" smtClean="0"/>
              <a:t>were</a:t>
            </a:r>
            <a:r>
              <a:rPr lang="it-IT" sz="1100" dirty="0" smtClean="0"/>
              <a:t> </a:t>
            </a:r>
            <a:r>
              <a:rPr lang="it-IT" sz="1100" dirty="0" err="1" smtClean="0"/>
              <a:t>draining</a:t>
            </a:r>
            <a:r>
              <a:rPr lang="it-IT" sz="1100" dirty="0" smtClean="0"/>
              <a:t> at </a:t>
            </a:r>
            <a:r>
              <a:rPr lang="it-IT" sz="1100" dirty="0" err="1" smtClean="0"/>
              <a:t>baseline</a:t>
            </a:r>
            <a:r>
              <a:rPr lang="it-IT" sz="1100" dirty="0" smtClean="0"/>
              <a:t> and</a:t>
            </a:r>
          </a:p>
          <a:p>
            <a:pPr algn="ctr"/>
            <a:r>
              <a:rPr lang="it-IT" sz="1100" b="1" dirty="0" err="1" smtClean="0">
                <a:solidFill>
                  <a:srgbClr val="FF0000"/>
                </a:solidFill>
              </a:rPr>
              <a:t>absence</a:t>
            </a:r>
            <a:r>
              <a:rPr lang="it-IT" sz="1100" b="1" dirty="0" smtClean="0">
                <a:solidFill>
                  <a:srgbClr val="FF0000"/>
                </a:solidFill>
              </a:rPr>
              <a:t> </a:t>
            </a:r>
            <a:r>
              <a:rPr lang="it-IT" sz="1100" b="1" dirty="0" err="1" smtClean="0">
                <a:solidFill>
                  <a:srgbClr val="FF0000"/>
                </a:solidFill>
              </a:rPr>
              <a:t>of</a:t>
            </a:r>
            <a:r>
              <a:rPr lang="it-IT" sz="1100" b="1" dirty="0" smtClean="0">
                <a:solidFill>
                  <a:srgbClr val="FF0000"/>
                </a:solidFill>
              </a:rPr>
              <a:t> </a:t>
            </a:r>
            <a:r>
              <a:rPr lang="it-IT" sz="1100" b="1" dirty="0" err="1" smtClean="0">
                <a:solidFill>
                  <a:srgbClr val="FF0000"/>
                </a:solidFill>
              </a:rPr>
              <a:t>abscesses</a:t>
            </a:r>
            <a:r>
              <a:rPr lang="it-IT" sz="1100" b="1" dirty="0" smtClean="0">
                <a:solidFill>
                  <a:srgbClr val="FF0000"/>
                </a:solidFill>
              </a:rPr>
              <a:t> &gt;</a:t>
            </a:r>
            <a:r>
              <a:rPr lang="it-IT" sz="1100" b="1" dirty="0" err="1" smtClean="0">
                <a:solidFill>
                  <a:srgbClr val="FF0000"/>
                </a:solidFill>
              </a:rPr>
              <a:t>3</a:t>
            </a:r>
            <a:r>
              <a:rPr lang="it-IT" sz="1100" b="1" dirty="0" smtClean="0">
                <a:solidFill>
                  <a:srgbClr val="FF0000"/>
                </a:solidFill>
              </a:rPr>
              <a:t> mm </a:t>
            </a:r>
            <a:r>
              <a:rPr lang="it-IT" sz="1100" dirty="0" err="1" smtClean="0"/>
              <a:t>associated</a:t>
            </a:r>
            <a:r>
              <a:rPr lang="it-IT" sz="1100" dirty="0" smtClean="0"/>
              <a:t> </a:t>
            </a:r>
            <a:r>
              <a:rPr lang="it-IT" sz="1100" dirty="0" err="1" smtClean="0"/>
              <a:t>with</a:t>
            </a:r>
            <a:r>
              <a:rPr lang="it-IT" sz="1100" dirty="0" smtClean="0"/>
              <a:t> the </a:t>
            </a:r>
            <a:r>
              <a:rPr lang="it-IT" sz="1100" dirty="0" err="1" smtClean="0"/>
              <a:t>treated</a:t>
            </a:r>
            <a:r>
              <a:rPr lang="it-IT" sz="1100" dirty="0" smtClean="0"/>
              <a:t> </a:t>
            </a:r>
            <a:r>
              <a:rPr lang="it-IT" sz="1100" dirty="0" err="1" smtClean="0"/>
              <a:t>perianal</a:t>
            </a:r>
            <a:r>
              <a:rPr lang="it-IT" sz="1100" dirty="0" smtClean="0"/>
              <a:t> </a:t>
            </a:r>
            <a:r>
              <a:rPr lang="it-IT" sz="1100" dirty="0" err="1" smtClean="0"/>
              <a:t>fistulas</a:t>
            </a:r>
            <a:r>
              <a:rPr lang="it-IT" sz="1100" dirty="0" smtClean="0"/>
              <a:t> on </a:t>
            </a:r>
            <a:r>
              <a:rPr lang="it-IT" sz="1100" dirty="0" err="1" smtClean="0"/>
              <a:t>pelvic</a:t>
            </a:r>
            <a:r>
              <a:rPr lang="it-IT" sz="1100" dirty="0" smtClean="0"/>
              <a:t> MRI at 24 </a:t>
            </a:r>
            <a:r>
              <a:rPr lang="it-IT" sz="1100" dirty="0" err="1" smtClean="0"/>
              <a:t>weeks</a:t>
            </a:r>
            <a:r>
              <a:rPr lang="it-IT" sz="1100" dirty="0" smtClean="0"/>
              <a:t> </a:t>
            </a:r>
            <a:r>
              <a:rPr lang="it-IT" sz="1100" dirty="0" err="1" smtClean="0"/>
              <a:t>p.o.</a:t>
            </a:r>
            <a:r>
              <a:rPr lang="it-IT" sz="1100" dirty="0" smtClean="0"/>
              <a:t> </a:t>
            </a:r>
            <a:endParaRPr lang="it-IT" sz="1100" dirty="0"/>
          </a:p>
        </p:txBody>
      </p:sp>
      <p:sp>
        <p:nvSpPr>
          <p:cNvPr id="25" name="Rettangolo 24"/>
          <p:cNvSpPr/>
          <p:nvPr/>
        </p:nvSpPr>
        <p:spPr>
          <a:xfrm>
            <a:off x="6209489" y="1419869"/>
            <a:ext cx="2592349" cy="238527"/>
          </a:xfrm>
          <a:prstGeom prst="rect">
            <a:avLst/>
          </a:prstGeom>
          <a:ln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it-IT" sz="1100" b="1" dirty="0" smtClean="0"/>
              <a:t>CLINICAL REMISSION @ 24 </a:t>
            </a:r>
            <a:r>
              <a:rPr lang="it-IT" sz="1100" b="1" dirty="0" err="1" smtClean="0"/>
              <a:t>weeks</a:t>
            </a:r>
            <a:endParaRPr lang="it-IT" sz="1100" b="1" dirty="0" smtClean="0"/>
          </a:p>
        </p:txBody>
      </p:sp>
      <p:sp>
        <p:nvSpPr>
          <p:cNvPr id="30" name="Text 4"/>
          <p:cNvSpPr/>
          <p:nvPr/>
        </p:nvSpPr>
        <p:spPr>
          <a:xfrm>
            <a:off x="6181427" y="1676589"/>
            <a:ext cx="2301107" cy="90725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/>
            <a:r>
              <a:rPr lang="it-IT" sz="1100" dirty="0" err="1" smtClean="0"/>
              <a:t>Closure</a:t>
            </a:r>
            <a:r>
              <a:rPr lang="it-IT" sz="1100" dirty="0" smtClean="0"/>
              <a:t> </a:t>
            </a:r>
            <a:r>
              <a:rPr lang="it-IT" sz="1100" dirty="0" err="1" smtClean="0"/>
              <a:t>of</a:t>
            </a:r>
            <a:r>
              <a:rPr lang="it-IT" sz="1100" dirty="0" smtClean="0"/>
              <a:t> alla </a:t>
            </a:r>
            <a:r>
              <a:rPr lang="it-IT" sz="1100" dirty="0" err="1" smtClean="0"/>
              <a:t>external</a:t>
            </a:r>
            <a:r>
              <a:rPr lang="it-IT" sz="1100" dirty="0" smtClean="0"/>
              <a:t> </a:t>
            </a:r>
            <a:r>
              <a:rPr lang="it-IT" sz="1100" dirty="0" err="1" smtClean="0"/>
              <a:t>openings</a:t>
            </a:r>
            <a:r>
              <a:rPr lang="it-IT" sz="1100" dirty="0" smtClean="0"/>
              <a:t> </a:t>
            </a:r>
            <a:r>
              <a:rPr lang="it-IT" sz="1100" dirty="0" err="1" smtClean="0"/>
              <a:t>that</a:t>
            </a:r>
            <a:r>
              <a:rPr lang="it-IT" sz="1100" dirty="0" smtClean="0"/>
              <a:t> </a:t>
            </a:r>
            <a:r>
              <a:rPr lang="it-IT" sz="1100" dirty="0" err="1" smtClean="0"/>
              <a:t>were</a:t>
            </a:r>
            <a:r>
              <a:rPr lang="it-IT" sz="1100" dirty="0" smtClean="0"/>
              <a:t> </a:t>
            </a:r>
            <a:r>
              <a:rPr lang="it-IT" sz="1100" dirty="0" err="1" smtClean="0"/>
              <a:t>draining</a:t>
            </a:r>
            <a:r>
              <a:rPr lang="it-IT" sz="1100" dirty="0" smtClean="0"/>
              <a:t> at </a:t>
            </a:r>
            <a:r>
              <a:rPr lang="it-IT" sz="1100" dirty="0" err="1" smtClean="0"/>
              <a:t>baseline</a:t>
            </a:r>
            <a:r>
              <a:rPr lang="it-IT" sz="1100" dirty="0" smtClean="0"/>
              <a:t> </a:t>
            </a:r>
            <a:r>
              <a:rPr lang="it-IT" sz="1100" dirty="0" err="1" smtClean="0"/>
              <a:t>despite</a:t>
            </a:r>
            <a:r>
              <a:rPr lang="it-IT" sz="1100" dirty="0" smtClean="0"/>
              <a:t> </a:t>
            </a:r>
            <a:r>
              <a:rPr lang="it-IT" sz="1100" dirty="0" err="1" smtClean="0"/>
              <a:t>gentle</a:t>
            </a:r>
            <a:r>
              <a:rPr lang="it-IT" sz="1100" dirty="0" smtClean="0"/>
              <a:t> </a:t>
            </a:r>
            <a:r>
              <a:rPr lang="it-IT" sz="1100" dirty="0" err="1" smtClean="0"/>
              <a:t>digital</a:t>
            </a:r>
            <a:r>
              <a:rPr lang="it-IT" sz="1100" dirty="0" smtClean="0"/>
              <a:t> </a:t>
            </a:r>
            <a:r>
              <a:rPr lang="it-IT" sz="1100" dirty="0" err="1" smtClean="0"/>
              <a:t>compression</a:t>
            </a:r>
            <a:r>
              <a:rPr lang="it-IT" sz="1100" dirty="0" smtClean="0"/>
              <a:t>, </a:t>
            </a:r>
            <a:r>
              <a:rPr lang="it-IT" sz="1100" dirty="0" err="1" smtClean="0"/>
              <a:t>with</a:t>
            </a:r>
            <a:r>
              <a:rPr lang="it-IT" sz="1100" dirty="0" smtClean="0"/>
              <a:t> the </a:t>
            </a:r>
            <a:r>
              <a:rPr lang="it-IT" sz="1100" dirty="0" err="1" smtClean="0"/>
              <a:t>presence</a:t>
            </a:r>
            <a:r>
              <a:rPr lang="it-IT" sz="1100" dirty="0" smtClean="0"/>
              <a:t> </a:t>
            </a:r>
            <a:r>
              <a:rPr lang="it-IT" sz="1100" dirty="0" err="1" smtClean="0"/>
              <a:t>of</a:t>
            </a:r>
            <a:r>
              <a:rPr lang="it-IT" sz="1100" dirty="0" smtClean="0"/>
              <a:t> </a:t>
            </a:r>
            <a:r>
              <a:rPr lang="it-IT" sz="1100" dirty="0" err="1" smtClean="0"/>
              <a:t>abscess</a:t>
            </a:r>
            <a:r>
              <a:rPr lang="it-IT" sz="1100" dirty="0" smtClean="0"/>
              <a:t> </a:t>
            </a:r>
            <a:r>
              <a:rPr lang="it-IT" sz="1100" dirty="0" err="1" smtClean="0"/>
              <a:t>collections</a:t>
            </a:r>
            <a:r>
              <a:rPr lang="it-IT" sz="1100" dirty="0" smtClean="0"/>
              <a:t> &gt;</a:t>
            </a:r>
            <a:r>
              <a:rPr lang="it-IT" sz="1100" dirty="0" err="1" smtClean="0"/>
              <a:t>3</a:t>
            </a:r>
            <a:r>
              <a:rPr lang="it-IT" sz="1100" dirty="0" smtClean="0"/>
              <a:t> mm on MRI</a:t>
            </a:r>
            <a:endParaRPr lang="it-IT" sz="1100" dirty="0"/>
          </a:p>
        </p:txBody>
      </p:sp>
      <p:sp>
        <p:nvSpPr>
          <p:cNvPr id="33" name="CasellaDiTesto 32"/>
          <p:cNvSpPr txBox="1"/>
          <p:nvPr/>
        </p:nvSpPr>
        <p:spPr>
          <a:xfrm>
            <a:off x="504825" y="209550"/>
            <a:ext cx="3838575" cy="5770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it-IT" dirty="0" smtClean="0"/>
              <a:t>The ATTIC STUDY</a:t>
            </a:r>
          </a:p>
          <a:p>
            <a:r>
              <a:rPr lang="it-IT" sz="1500" b="1" dirty="0" smtClean="0"/>
              <a:t>STUDY DESIGN AND OUTCOMES</a:t>
            </a:r>
            <a:endParaRPr lang="it-IT" sz="1500" b="1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1491190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0"/>
          <p:cNvSpPr/>
          <p:nvPr/>
        </p:nvSpPr>
        <p:spPr>
          <a:xfrm>
            <a:off x="496119" y="400050"/>
            <a:ext cx="6931149" cy="32350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3469"/>
              </a:lnSpc>
            </a:pPr>
            <a:endParaRPr lang="en-US" sz="1500" dirty="0"/>
          </a:p>
        </p:txBody>
      </p:sp>
      <p:sp>
        <p:nvSpPr>
          <p:cNvPr id="15" name="Shape 5"/>
          <p:cNvSpPr/>
          <p:nvPr/>
        </p:nvSpPr>
        <p:spPr>
          <a:xfrm>
            <a:off x="5545050" y="1453201"/>
            <a:ext cx="3140902" cy="2706200"/>
          </a:xfrm>
          <a:prstGeom prst="roundRect">
            <a:avLst>
              <a:gd name="adj" fmla="val 3325"/>
            </a:avLst>
          </a:prstGeom>
          <a:solidFill>
            <a:srgbClr val="F4F4F4"/>
          </a:solidFill>
          <a:ln w="30480">
            <a:solidFill>
              <a:srgbClr val="008000"/>
            </a:solidFill>
            <a:prstDash val="solid"/>
          </a:ln>
        </p:spPr>
        <p:txBody>
          <a:bodyPr lIns="68580" tIns="34290" rIns="68580" bIns="34290"/>
          <a:lstStyle/>
          <a:p>
            <a:endParaRPr lang="it-IT" sz="1400" dirty="0"/>
          </a:p>
        </p:txBody>
      </p:sp>
      <p:sp>
        <p:nvSpPr>
          <p:cNvPr id="16" name="Text 6"/>
          <p:cNvSpPr/>
          <p:nvPr/>
        </p:nvSpPr>
        <p:spPr>
          <a:xfrm>
            <a:off x="6070419" y="1128380"/>
            <a:ext cx="1772022" cy="22145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1719"/>
              </a:lnSpc>
            </a:pPr>
            <a:r>
              <a:rPr lang="en-US" b="1" dirty="0" smtClean="0">
                <a:solidFill>
                  <a:srgbClr val="FF0000"/>
                </a:solidFill>
                <a:ea typeface="Inter Bold" pitchFamily="34" charset="-122"/>
                <a:cs typeface="Inter Bold" pitchFamily="34" charset="-120"/>
              </a:rPr>
              <a:t> Study Primary Outcome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7" name="Rettangolo 36"/>
          <p:cNvSpPr/>
          <p:nvPr/>
        </p:nvSpPr>
        <p:spPr>
          <a:xfrm>
            <a:off x="5612908" y="1462896"/>
            <a:ext cx="3189374" cy="315471"/>
          </a:xfrm>
          <a:prstGeom prst="rect">
            <a:avLst/>
          </a:prstGeom>
          <a:ln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it-IT" sz="1600" b="1" dirty="0" smtClean="0">
                <a:solidFill>
                  <a:srgbClr val="FF0000"/>
                </a:solidFill>
              </a:rPr>
              <a:t>COMBINED REMISSION </a:t>
            </a:r>
            <a:r>
              <a:rPr lang="it-IT" sz="1400" b="1" dirty="0" smtClean="0"/>
              <a:t>@ 24 </a:t>
            </a:r>
            <a:r>
              <a:rPr lang="it-IT" sz="1400" b="1" dirty="0" err="1" smtClean="0"/>
              <a:t>weeks</a:t>
            </a:r>
            <a:endParaRPr lang="it-IT" sz="1400" b="1" dirty="0" smtClean="0"/>
          </a:p>
        </p:txBody>
      </p:sp>
      <p:sp>
        <p:nvSpPr>
          <p:cNvPr id="24" name="Text 4"/>
          <p:cNvSpPr/>
          <p:nvPr/>
        </p:nvSpPr>
        <p:spPr>
          <a:xfrm>
            <a:off x="5799044" y="1951978"/>
            <a:ext cx="2712413" cy="90725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/>
            <a:r>
              <a:rPr lang="it-IT" sz="1600" dirty="0" err="1" smtClean="0"/>
              <a:t>Absence</a:t>
            </a:r>
            <a:r>
              <a:rPr lang="it-IT" sz="1600" dirty="0" smtClean="0"/>
              <a:t> </a:t>
            </a:r>
            <a:r>
              <a:rPr lang="it-IT" sz="1600" dirty="0" err="1" smtClean="0"/>
              <a:t>of</a:t>
            </a:r>
            <a:r>
              <a:rPr lang="it-IT" sz="1600" dirty="0" smtClean="0"/>
              <a:t> </a:t>
            </a:r>
            <a:r>
              <a:rPr lang="it-IT" sz="1600" dirty="0" err="1" smtClean="0"/>
              <a:t>drainage</a:t>
            </a:r>
            <a:r>
              <a:rPr lang="it-IT" sz="1600" dirty="0" smtClean="0"/>
              <a:t> </a:t>
            </a:r>
            <a:r>
              <a:rPr lang="it-IT" sz="1600" dirty="0" err="1" smtClean="0"/>
              <a:t>upon</a:t>
            </a:r>
            <a:r>
              <a:rPr lang="it-IT" sz="1600" dirty="0" smtClean="0"/>
              <a:t> </a:t>
            </a:r>
            <a:r>
              <a:rPr lang="it-IT" sz="1600" dirty="0" err="1" smtClean="0"/>
              <a:t>gentle</a:t>
            </a:r>
            <a:r>
              <a:rPr lang="it-IT" sz="1600" dirty="0" smtClean="0"/>
              <a:t> </a:t>
            </a:r>
            <a:r>
              <a:rPr lang="it-IT" sz="1600" dirty="0" err="1" smtClean="0"/>
              <a:t>digital</a:t>
            </a:r>
            <a:r>
              <a:rPr lang="it-IT" sz="1600" dirty="0" smtClean="0"/>
              <a:t> </a:t>
            </a:r>
            <a:r>
              <a:rPr lang="it-IT" sz="1600" dirty="0" err="1" smtClean="0"/>
              <a:t>compression</a:t>
            </a:r>
            <a:r>
              <a:rPr lang="it-IT" sz="1600" dirty="0" smtClean="0"/>
              <a:t> </a:t>
            </a:r>
            <a:r>
              <a:rPr lang="it-IT" sz="1600" dirty="0" err="1" smtClean="0"/>
              <a:t>of</a:t>
            </a:r>
            <a:r>
              <a:rPr lang="it-IT" sz="1600" dirty="0" smtClean="0"/>
              <a:t> </a:t>
            </a:r>
            <a:r>
              <a:rPr lang="it-IT" sz="1600" dirty="0" err="1" smtClean="0"/>
              <a:t>all</a:t>
            </a:r>
            <a:r>
              <a:rPr lang="it-IT" sz="1600" dirty="0" smtClean="0"/>
              <a:t> </a:t>
            </a:r>
            <a:r>
              <a:rPr lang="it-IT" sz="1600" dirty="0" err="1" smtClean="0"/>
              <a:t>external</a:t>
            </a:r>
            <a:r>
              <a:rPr lang="it-IT" sz="1600" dirty="0" smtClean="0"/>
              <a:t> </a:t>
            </a:r>
            <a:r>
              <a:rPr lang="it-IT" sz="1600" dirty="0" err="1" smtClean="0"/>
              <a:t>openings</a:t>
            </a:r>
            <a:r>
              <a:rPr lang="it-IT" sz="1600" dirty="0" smtClean="0"/>
              <a:t> </a:t>
            </a:r>
            <a:r>
              <a:rPr lang="it-IT" sz="1600" dirty="0" err="1" smtClean="0"/>
              <a:t>that</a:t>
            </a:r>
            <a:r>
              <a:rPr lang="it-IT" sz="1600" dirty="0" smtClean="0"/>
              <a:t> </a:t>
            </a:r>
            <a:r>
              <a:rPr lang="it-IT" sz="1600" dirty="0" err="1" smtClean="0"/>
              <a:t>were</a:t>
            </a:r>
            <a:r>
              <a:rPr lang="it-IT" sz="1600" dirty="0" smtClean="0"/>
              <a:t> </a:t>
            </a:r>
            <a:r>
              <a:rPr lang="it-IT" sz="1600" dirty="0" err="1" smtClean="0"/>
              <a:t>draining</a:t>
            </a:r>
            <a:r>
              <a:rPr lang="it-IT" sz="1600" dirty="0" smtClean="0"/>
              <a:t> at </a:t>
            </a:r>
            <a:r>
              <a:rPr lang="it-IT" sz="1600" dirty="0" err="1" smtClean="0"/>
              <a:t>baseline</a:t>
            </a:r>
            <a:r>
              <a:rPr lang="it-IT" sz="1600" dirty="0" smtClean="0"/>
              <a:t> and</a:t>
            </a:r>
          </a:p>
          <a:p>
            <a:pPr algn="ctr"/>
            <a:r>
              <a:rPr lang="it-IT" b="1" dirty="0" err="1" smtClean="0">
                <a:solidFill>
                  <a:srgbClr val="FF0000"/>
                </a:solidFill>
              </a:rPr>
              <a:t>absence</a:t>
            </a:r>
            <a:r>
              <a:rPr lang="it-IT" b="1" dirty="0" smtClean="0">
                <a:solidFill>
                  <a:srgbClr val="FF0000"/>
                </a:solidFill>
              </a:rPr>
              <a:t> </a:t>
            </a:r>
            <a:r>
              <a:rPr lang="it-IT" b="1" dirty="0" err="1" smtClean="0">
                <a:solidFill>
                  <a:srgbClr val="FF0000"/>
                </a:solidFill>
              </a:rPr>
              <a:t>of</a:t>
            </a:r>
            <a:r>
              <a:rPr lang="it-IT" b="1" dirty="0" smtClean="0">
                <a:solidFill>
                  <a:srgbClr val="FF0000"/>
                </a:solidFill>
              </a:rPr>
              <a:t> </a:t>
            </a:r>
            <a:r>
              <a:rPr lang="it-IT" b="1" dirty="0" err="1" smtClean="0">
                <a:solidFill>
                  <a:srgbClr val="FF0000"/>
                </a:solidFill>
              </a:rPr>
              <a:t>abscesses</a:t>
            </a:r>
            <a:r>
              <a:rPr lang="it-IT" b="1" dirty="0" smtClean="0">
                <a:solidFill>
                  <a:srgbClr val="FF0000"/>
                </a:solidFill>
              </a:rPr>
              <a:t> &gt;</a:t>
            </a:r>
            <a:r>
              <a:rPr lang="it-IT" b="1" dirty="0" err="1" smtClean="0">
                <a:solidFill>
                  <a:srgbClr val="FF0000"/>
                </a:solidFill>
              </a:rPr>
              <a:t>3</a:t>
            </a:r>
            <a:r>
              <a:rPr lang="it-IT" b="1" dirty="0" smtClean="0">
                <a:solidFill>
                  <a:srgbClr val="FF0000"/>
                </a:solidFill>
              </a:rPr>
              <a:t> mm </a:t>
            </a:r>
            <a:r>
              <a:rPr lang="it-IT" sz="1600" dirty="0" err="1" smtClean="0"/>
              <a:t>associated</a:t>
            </a:r>
            <a:r>
              <a:rPr lang="it-IT" sz="1600" dirty="0" smtClean="0"/>
              <a:t> </a:t>
            </a:r>
            <a:r>
              <a:rPr lang="it-IT" sz="1600" dirty="0" err="1" smtClean="0"/>
              <a:t>with</a:t>
            </a:r>
            <a:r>
              <a:rPr lang="it-IT" sz="1600" dirty="0" smtClean="0"/>
              <a:t> the </a:t>
            </a:r>
            <a:r>
              <a:rPr lang="it-IT" sz="1600" dirty="0" err="1" smtClean="0"/>
              <a:t>treated</a:t>
            </a:r>
            <a:r>
              <a:rPr lang="it-IT" sz="1600" dirty="0" smtClean="0"/>
              <a:t> </a:t>
            </a:r>
            <a:r>
              <a:rPr lang="it-IT" sz="1600" dirty="0" err="1" smtClean="0"/>
              <a:t>perianal</a:t>
            </a:r>
            <a:r>
              <a:rPr lang="it-IT" sz="1600" dirty="0" smtClean="0"/>
              <a:t> </a:t>
            </a:r>
            <a:r>
              <a:rPr lang="it-IT" sz="1600" dirty="0" err="1" smtClean="0"/>
              <a:t>fistulas</a:t>
            </a:r>
            <a:r>
              <a:rPr lang="it-IT" sz="1600" dirty="0" smtClean="0"/>
              <a:t> on </a:t>
            </a:r>
            <a:r>
              <a:rPr lang="it-IT" sz="1600" dirty="0" err="1" smtClean="0"/>
              <a:t>pelvic</a:t>
            </a:r>
            <a:r>
              <a:rPr lang="it-IT" sz="1600" dirty="0" smtClean="0"/>
              <a:t> MRI at 24 </a:t>
            </a:r>
            <a:r>
              <a:rPr lang="it-IT" sz="1600" dirty="0" err="1" smtClean="0"/>
              <a:t>weeks</a:t>
            </a:r>
            <a:r>
              <a:rPr lang="it-IT" sz="1600" dirty="0" smtClean="0"/>
              <a:t> </a:t>
            </a:r>
            <a:r>
              <a:rPr lang="it-IT" sz="1600" dirty="0" err="1" smtClean="0"/>
              <a:t>p.o.</a:t>
            </a:r>
            <a:r>
              <a:rPr lang="it-IT" sz="1600" dirty="0" smtClean="0"/>
              <a:t> </a:t>
            </a:r>
            <a:endParaRPr lang="it-IT" sz="1600" dirty="0"/>
          </a:p>
        </p:txBody>
      </p:sp>
      <p:sp>
        <p:nvSpPr>
          <p:cNvPr id="33" name="CasellaDiTesto 32"/>
          <p:cNvSpPr txBox="1"/>
          <p:nvPr/>
        </p:nvSpPr>
        <p:spPr>
          <a:xfrm>
            <a:off x="504825" y="209550"/>
            <a:ext cx="3838575" cy="5770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it-IT" dirty="0" smtClean="0"/>
              <a:t>The ATTIC STUDY</a:t>
            </a:r>
          </a:p>
          <a:p>
            <a:r>
              <a:rPr lang="it-IT" sz="1500" b="1" dirty="0" smtClean="0"/>
              <a:t>STUDY DESIGN AND OUTCOMES</a:t>
            </a:r>
            <a:endParaRPr lang="it-IT" sz="1500" b="1" dirty="0"/>
          </a:p>
        </p:txBody>
      </p:sp>
      <p:sp>
        <p:nvSpPr>
          <p:cNvPr id="21" name="Text 1"/>
          <p:cNvSpPr/>
          <p:nvPr/>
        </p:nvSpPr>
        <p:spPr>
          <a:xfrm>
            <a:off x="50456" y="1142179"/>
            <a:ext cx="4709373" cy="207658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 anchor="t"/>
          <a:lstStyle/>
          <a:p>
            <a:pPr>
              <a:lnSpc>
                <a:spcPts val="1532"/>
              </a:lnSpc>
            </a:pPr>
            <a:r>
              <a:rPr lang="en-US" sz="1600" b="1" dirty="0">
                <a:solidFill>
                  <a:srgbClr val="FF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Treatment Group:</a:t>
            </a:r>
            <a:r>
              <a:rPr lang="en-US" sz="1600" b="1" dirty="0" smtClean="0">
                <a:solidFill>
                  <a:srgbClr val="FF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 Surgical Drainage &amp; </a:t>
            </a:r>
            <a:r>
              <a:rPr lang="en-US" sz="1600" b="1" dirty="0" err="1" smtClean="0">
                <a:solidFill>
                  <a:srgbClr val="FF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MFat</a:t>
            </a:r>
            <a:r>
              <a:rPr lang="en-US" sz="1600" b="1" dirty="0" smtClean="0">
                <a:solidFill>
                  <a:srgbClr val="FF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 </a:t>
            </a:r>
            <a:r>
              <a:rPr lang="en-US" sz="1600" b="1" dirty="0">
                <a:solidFill>
                  <a:srgbClr val="FF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Transplant</a:t>
            </a:r>
            <a:endParaRPr lang="en-US" sz="1600" dirty="0">
              <a:solidFill>
                <a:srgbClr val="FF0000"/>
              </a:solidFill>
            </a:endParaRPr>
          </a:p>
        </p:txBody>
      </p:sp>
      <p:pic>
        <p:nvPicPr>
          <p:cNvPr id="2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911" y="1459555"/>
            <a:ext cx="529084" cy="990674"/>
          </a:xfrm>
          <a:prstGeom prst="rect">
            <a:avLst/>
          </a:prstGeom>
        </p:spPr>
      </p:pic>
      <p:sp>
        <p:nvSpPr>
          <p:cNvPr id="23" name="Text 2"/>
          <p:cNvSpPr/>
          <p:nvPr/>
        </p:nvSpPr>
        <p:spPr>
          <a:xfrm>
            <a:off x="1082812" y="1565372"/>
            <a:ext cx="2545401" cy="16534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1281"/>
              </a:lnSpc>
            </a:pPr>
            <a:r>
              <a:rPr lang="en-US" sz="1400" dirty="0">
                <a:solidFill>
                  <a:srgbClr val="18242B"/>
                </a:solidFill>
                <a:ea typeface="Inter Bold" pitchFamily="34" charset="-122"/>
                <a:cs typeface="Inter Bold" pitchFamily="34" charset="-120"/>
              </a:rPr>
              <a:t>Phase 1: Adipose Tissue Harvesting</a:t>
            </a:r>
            <a:endParaRPr lang="en-US" sz="1400" dirty="0"/>
          </a:p>
        </p:txBody>
      </p:sp>
      <p:sp>
        <p:nvSpPr>
          <p:cNvPr id="26" name="Text 3"/>
          <p:cNvSpPr/>
          <p:nvPr/>
        </p:nvSpPr>
        <p:spPr>
          <a:xfrm>
            <a:off x="1082812" y="1836536"/>
            <a:ext cx="3803036" cy="507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313"/>
              </a:lnSpc>
            </a:pPr>
            <a:r>
              <a:rPr lang="en-US" sz="1100" dirty="0">
                <a:solidFill>
                  <a:srgbClr val="18242B"/>
                </a:solidFill>
                <a:ea typeface="Inter" pitchFamily="34" charset="-122"/>
                <a:cs typeface="Inter" pitchFamily="34" charset="-120"/>
              </a:rPr>
              <a:t>A board-certified plastic surgeon performed manual </a:t>
            </a:r>
            <a:r>
              <a:rPr lang="en-US" sz="1100" b="1" dirty="0">
                <a:solidFill>
                  <a:srgbClr val="18242B"/>
                </a:solidFill>
                <a:ea typeface="Inter" pitchFamily="34" charset="-122"/>
                <a:cs typeface="Inter" pitchFamily="34" charset="-120"/>
              </a:rPr>
              <a:t>liposuction</a:t>
            </a:r>
            <a:r>
              <a:rPr lang="en-US" sz="1100" dirty="0">
                <a:solidFill>
                  <a:srgbClr val="18242B"/>
                </a:solidFill>
                <a:ea typeface="Inter" pitchFamily="34" charset="-122"/>
                <a:cs typeface="Inter" pitchFamily="34" charset="-120"/>
              </a:rPr>
              <a:t> using a 13G cannula and a 20 mL VacLok syringe, yielding</a:t>
            </a:r>
            <a:r>
              <a:rPr lang="en-US" sz="1100" dirty="0" smtClean="0">
                <a:solidFill>
                  <a:srgbClr val="18242B"/>
                </a:solidFill>
                <a:ea typeface="Inter" pitchFamily="34" charset="-122"/>
                <a:cs typeface="Inter" pitchFamily="34" charset="-120"/>
              </a:rPr>
              <a:t> 60</a:t>
            </a:r>
            <a:r>
              <a:rPr lang="en-US" sz="1100" dirty="0">
                <a:solidFill>
                  <a:srgbClr val="18242B"/>
                </a:solidFill>
                <a:ea typeface="Inter" pitchFamily="34" charset="-122"/>
                <a:cs typeface="Inter" pitchFamily="34" charset="-120"/>
              </a:rPr>
              <a:t>-100 mL of lipoaspirate.</a:t>
            </a:r>
            <a:endParaRPr lang="en-US" sz="1100" dirty="0"/>
          </a:p>
        </p:txBody>
      </p:sp>
      <p:pic>
        <p:nvPicPr>
          <p:cNvPr id="29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911" y="2450230"/>
            <a:ext cx="529084" cy="990674"/>
          </a:xfrm>
          <a:prstGeom prst="rect">
            <a:avLst/>
          </a:prstGeom>
        </p:spPr>
      </p:pic>
      <p:sp>
        <p:nvSpPr>
          <p:cNvPr id="31" name="Text 4"/>
          <p:cNvSpPr/>
          <p:nvPr/>
        </p:nvSpPr>
        <p:spPr>
          <a:xfrm>
            <a:off x="1082812" y="2556046"/>
            <a:ext cx="2371784" cy="16534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1281"/>
              </a:lnSpc>
            </a:pPr>
            <a:r>
              <a:rPr lang="en-US" sz="1400" dirty="0">
                <a:solidFill>
                  <a:srgbClr val="18242B"/>
                </a:solidFill>
                <a:ea typeface="Inter Bold" pitchFamily="34" charset="-122"/>
                <a:cs typeface="Inter Bold" pitchFamily="34" charset="-120"/>
              </a:rPr>
              <a:t>Phase 2: Lipoaspirate Processing</a:t>
            </a:r>
            <a:endParaRPr lang="en-US" sz="1400" dirty="0"/>
          </a:p>
        </p:txBody>
      </p:sp>
      <p:sp>
        <p:nvSpPr>
          <p:cNvPr id="32" name="Text 5"/>
          <p:cNvSpPr/>
          <p:nvPr/>
        </p:nvSpPr>
        <p:spPr>
          <a:xfrm>
            <a:off x="1082812" y="2827211"/>
            <a:ext cx="3803036" cy="507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313"/>
              </a:lnSpc>
            </a:pPr>
            <a:r>
              <a:rPr lang="en-US" sz="1100" dirty="0">
                <a:solidFill>
                  <a:srgbClr val="18242B"/>
                </a:solidFill>
                <a:ea typeface="Inter" pitchFamily="34" charset="-122"/>
                <a:cs typeface="Inter" pitchFamily="34" charset="-120"/>
              </a:rPr>
              <a:t>Immediately, </a:t>
            </a:r>
            <a:r>
              <a:rPr lang="en-US" sz="1100" b="1" dirty="0">
                <a:solidFill>
                  <a:srgbClr val="18242B"/>
                </a:solidFill>
                <a:ea typeface="Inter" pitchFamily="34" charset="-122"/>
                <a:cs typeface="Inter" pitchFamily="34" charset="-120"/>
              </a:rPr>
              <a:t>the adipose tissue was processed </a:t>
            </a:r>
            <a:r>
              <a:rPr lang="en-US" sz="1100" dirty="0">
                <a:solidFill>
                  <a:srgbClr val="18242B"/>
                </a:solidFill>
                <a:ea typeface="Inter" pitchFamily="34" charset="-122"/>
                <a:cs typeface="Inter" pitchFamily="34" charset="-120"/>
              </a:rPr>
              <a:t>with the</a:t>
            </a:r>
            <a:r>
              <a:rPr lang="en-US" sz="1100" dirty="0" smtClean="0">
                <a:solidFill>
                  <a:srgbClr val="18242B"/>
                </a:solidFill>
                <a:ea typeface="Inter" pitchFamily="34" charset="-122"/>
                <a:cs typeface="Inter" pitchFamily="34" charset="-120"/>
              </a:rPr>
              <a:t> system </a:t>
            </a:r>
            <a:r>
              <a:rPr lang="en-US" sz="1100" dirty="0">
                <a:solidFill>
                  <a:srgbClr val="18242B"/>
                </a:solidFill>
                <a:ea typeface="Inter" pitchFamily="34" charset="-122"/>
                <a:cs typeface="Inter" pitchFamily="34" charset="-120"/>
              </a:rPr>
              <a:t>to create minimally manipulated </a:t>
            </a:r>
            <a:r>
              <a:rPr lang="en-US" sz="1100" dirty="0" err="1" smtClean="0">
                <a:solidFill>
                  <a:srgbClr val="18242B"/>
                </a:solidFill>
                <a:ea typeface="Inter" pitchFamily="34" charset="-122"/>
                <a:cs typeface="Inter" pitchFamily="34" charset="-120"/>
              </a:rPr>
              <a:t>MFat</a:t>
            </a:r>
            <a:r>
              <a:rPr lang="en-US" sz="1100" dirty="0" smtClean="0">
                <a:solidFill>
                  <a:srgbClr val="18242B"/>
                </a:solidFill>
                <a:ea typeface="Inter" pitchFamily="34" charset="-122"/>
                <a:cs typeface="Inter" pitchFamily="34" charset="-120"/>
              </a:rPr>
              <a:t>,, </a:t>
            </a:r>
            <a:r>
              <a:rPr lang="en-US" sz="1100" dirty="0">
                <a:solidFill>
                  <a:srgbClr val="18242B"/>
                </a:solidFill>
                <a:ea typeface="Inter" pitchFamily="34" charset="-122"/>
                <a:cs typeface="Inter" pitchFamily="34" charset="-120"/>
              </a:rPr>
              <a:t>ready for transplantation.</a:t>
            </a:r>
            <a:endParaRPr lang="en-US" sz="1100" dirty="0"/>
          </a:p>
        </p:txBody>
      </p:sp>
      <p:pic>
        <p:nvPicPr>
          <p:cNvPr id="3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7911" y="3440903"/>
            <a:ext cx="529084" cy="1424434"/>
          </a:xfrm>
          <a:prstGeom prst="rect">
            <a:avLst/>
          </a:prstGeom>
        </p:spPr>
      </p:pic>
      <p:sp>
        <p:nvSpPr>
          <p:cNvPr id="35" name="Text 6"/>
          <p:cNvSpPr/>
          <p:nvPr/>
        </p:nvSpPr>
        <p:spPr>
          <a:xfrm>
            <a:off x="1082811" y="3546721"/>
            <a:ext cx="3724502" cy="1523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1281"/>
              </a:lnSpc>
            </a:pPr>
            <a:r>
              <a:rPr lang="en-US" sz="1400" dirty="0">
                <a:solidFill>
                  <a:srgbClr val="18242B"/>
                </a:solidFill>
                <a:ea typeface="Inter Bold" pitchFamily="34" charset="-122"/>
                <a:cs typeface="Inter Bold" pitchFamily="34" charset="-120"/>
              </a:rPr>
              <a:t>Phase 3:</a:t>
            </a:r>
            <a:r>
              <a:rPr lang="en-US" sz="1400" dirty="0" smtClean="0">
                <a:solidFill>
                  <a:srgbClr val="18242B"/>
                </a:solidFill>
                <a:ea typeface="Inter Bold" pitchFamily="34" charset="-122"/>
                <a:cs typeface="Inter Bold" pitchFamily="34" charset="-120"/>
              </a:rPr>
              <a:t> Surgical Drainage &amp;</a:t>
            </a:r>
            <a:r>
              <a:rPr lang="en-US" sz="1400" dirty="0" smtClean="0"/>
              <a:t> </a:t>
            </a:r>
            <a:r>
              <a:rPr lang="en-US" sz="1400" dirty="0" err="1" smtClean="0">
                <a:solidFill>
                  <a:srgbClr val="18242B"/>
                </a:solidFill>
                <a:ea typeface="Inter Bold" pitchFamily="34" charset="-122"/>
                <a:cs typeface="Inter Bold" pitchFamily="34" charset="-120"/>
              </a:rPr>
              <a:t>MFat</a:t>
            </a:r>
            <a:r>
              <a:rPr lang="en-US" sz="1400" dirty="0" smtClean="0">
                <a:solidFill>
                  <a:srgbClr val="18242B"/>
                </a:solidFill>
                <a:ea typeface="Inter Bold" pitchFamily="34" charset="-122"/>
                <a:cs typeface="Inter Bold" pitchFamily="34" charset="-120"/>
              </a:rPr>
              <a:t> </a:t>
            </a:r>
            <a:r>
              <a:rPr lang="en-US" sz="1400" dirty="0">
                <a:solidFill>
                  <a:srgbClr val="18242B"/>
                </a:solidFill>
                <a:ea typeface="Inter Bold" pitchFamily="34" charset="-122"/>
                <a:cs typeface="Inter Bold" pitchFamily="34" charset="-120"/>
              </a:rPr>
              <a:t>Injection</a:t>
            </a:r>
            <a:r>
              <a:rPr lang="en-US" sz="1400" dirty="0" smtClean="0">
                <a:solidFill>
                  <a:srgbClr val="18242B"/>
                </a:solidFill>
                <a:ea typeface="Inter Bold" pitchFamily="34" charset="-122"/>
                <a:cs typeface="Inter Bold" pitchFamily="34" charset="-120"/>
              </a:rPr>
              <a:t> </a:t>
            </a:r>
            <a:endParaRPr lang="en-US" sz="1400" dirty="0"/>
          </a:p>
        </p:txBody>
      </p:sp>
      <p:sp>
        <p:nvSpPr>
          <p:cNvPr id="38" name="Text 7"/>
          <p:cNvSpPr/>
          <p:nvPr/>
        </p:nvSpPr>
        <p:spPr>
          <a:xfrm>
            <a:off x="1082812" y="3817886"/>
            <a:ext cx="3803036" cy="507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313"/>
              </a:lnSpc>
            </a:pPr>
            <a:r>
              <a:rPr lang="en-US" sz="1100" dirty="0">
                <a:solidFill>
                  <a:srgbClr val="18242B"/>
                </a:solidFill>
                <a:ea typeface="Inter" pitchFamily="34" charset="-122"/>
                <a:cs typeface="Inter" pitchFamily="34" charset="-120"/>
              </a:rPr>
              <a:t>Following</a:t>
            </a:r>
            <a:r>
              <a:rPr lang="en-US" sz="1100" dirty="0" smtClean="0">
                <a:solidFill>
                  <a:srgbClr val="18242B"/>
                </a:solidFill>
                <a:ea typeface="Inter" pitchFamily="34" charset="-122"/>
                <a:cs typeface="Inter" pitchFamily="34" charset="-120"/>
              </a:rPr>
              <a:t> EUA, </a:t>
            </a:r>
            <a:r>
              <a:rPr lang="en-US" sz="1100" b="1" dirty="0" smtClean="0">
                <a:solidFill>
                  <a:srgbClr val="18242B"/>
                </a:solidFill>
                <a:ea typeface="Inter" pitchFamily="34" charset="-122"/>
                <a:cs typeface="Inter" pitchFamily="34" charset="-120"/>
              </a:rPr>
              <a:t>a </a:t>
            </a:r>
            <a:r>
              <a:rPr lang="en-US" sz="1600" b="1" dirty="0" smtClean="0">
                <a:solidFill>
                  <a:srgbClr val="18242B"/>
                </a:solidFill>
                <a:ea typeface="Inter" pitchFamily="34" charset="-122"/>
                <a:cs typeface="Inter" pitchFamily="34" charset="-120"/>
              </a:rPr>
              <a:t>"cone-like" partial </a:t>
            </a:r>
            <a:r>
              <a:rPr lang="en-US" sz="1600" b="1" dirty="0" err="1" smtClean="0">
                <a:solidFill>
                  <a:srgbClr val="18242B"/>
                </a:solidFill>
                <a:ea typeface="Inter" pitchFamily="34" charset="-122"/>
                <a:cs typeface="Inter" pitchFamily="34" charset="-120"/>
              </a:rPr>
              <a:t>fistulectomy</a:t>
            </a:r>
            <a:r>
              <a:rPr lang="en-US" sz="1100" dirty="0" smtClean="0">
                <a:solidFill>
                  <a:srgbClr val="18242B"/>
                </a:solidFill>
                <a:ea typeface="Inter" pitchFamily="34" charset="-122"/>
                <a:cs typeface="Inter" pitchFamily="34" charset="-120"/>
              </a:rPr>
              <a:t>, was performed carefully preserving the sphincter plane.</a:t>
            </a:r>
            <a:endParaRPr lang="en-US" sz="1100" dirty="0" smtClean="0"/>
          </a:p>
          <a:p>
            <a:pPr>
              <a:lnSpc>
                <a:spcPts val="1313"/>
              </a:lnSpc>
            </a:pPr>
            <a:endParaRPr lang="en-US" sz="1100" dirty="0"/>
          </a:p>
        </p:txBody>
      </p:sp>
      <p:sp>
        <p:nvSpPr>
          <p:cNvPr id="39" name="Text 8"/>
          <p:cNvSpPr/>
          <p:nvPr/>
        </p:nvSpPr>
        <p:spPr>
          <a:xfrm>
            <a:off x="1082812" y="4420937"/>
            <a:ext cx="3803036" cy="33858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313"/>
              </a:lnSpc>
            </a:pPr>
            <a:r>
              <a:rPr lang="en-US" sz="1100" dirty="0">
                <a:solidFill>
                  <a:srgbClr val="18242B"/>
                </a:solidFill>
                <a:ea typeface="Inter" pitchFamily="34" charset="-122"/>
                <a:cs typeface="Inter" pitchFamily="34" charset="-120"/>
              </a:rPr>
              <a:t>Then, </a:t>
            </a:r>
            <a:r>
              <a:rPr lang="en-US" sz="1100" b="1" dirty="0">
                <a:solidFill>
                  <a:srgbClr val="18242B"/>
                </a:solidFill>
                <a:ea typeface="Inter" pitchFamily="34" charset="-122"/>
                <a:cs typeface="Inter" pitchFamily="34" charset="-120"/>
              </a:rPr>
              <a:t>15-20 mL of </a:t>
            </a:r>
            <a:r>
              <a:rPr lang="en-US" sz="1100" b="1" dirty="0" err="1">
                <a:solidFill>
                  <a:srgbClr val="18242B"/>
                </a:solidFill>
                <a:ea typeface="Inter" pitchFamily="34" charset="-122"/>
                <a:cs typeface="Inter" pitchFamily="34" charset="-120"/>
              </a:rPr>
              <a:t>MFat</a:t>
            </a:r>
            <a:r>
              <a:rPr lang="en-US" sz="1100" b="1" dirty="0" smtClean="0">
                <a:solidFill>
                  <a:srgbClr val="18242B"/>
                </a:solidFill>
                <a:ea typeface="Inter" pitchFamily="34" charset="-122"/>
                <a:cs typeface="Inter" pitchFamily="34" charset="-120"/>
              </a:rPr>
              <a:t> </a:t>
            </a:r>
            <a:r>
              <a:rPr lang="en-US" sz="1100" dirty="0" smtClean="0">
                <a:solidFill>
                  <a:srgbClr val="18242B"/>
                </a:solidFill>
                <a:ea typeface="Inter" pitchFamily="34" charset="-122"/>
                <a:cs typeface="Inter" pitchFamily="34" charset="-120"/>
              </a:rPr>
              <a:t>were </a:t>
            </a:r>
            <a:r>
              <a:rPr lang="en-US" sz="1100" dirty="0">
                <a:solidFill>
                  <a:srgbClr val="18242B"/>
                </a:solidFill>
                <a:ea typeface="Inter" pitchFamily="34" charset="-122"/>
                <a:cs typeface="Inter" pitchFamily="34" charset="-120"/>
              </a:rPr>
              <a:t>circumferentially</a:t>
            </a:r>
            <a:r>
              <a:rPr lang="en-US" sz="1100" b="1" dirty="0">
                <a:solidFill>
                  <a:srgbClr val="18242B"/>
                </a:solidFill>
                <a:ea typeface="Inter" pitchFamily="34" charset="-122"/>
                <a:cs typeface="Inter" pitchFamily="34" charset="-120"/>
              </a:rPr>
              <a:t> injected into the </a:t>
            </a:r>
            <a:r>
              <a:rPr lang="en-US" sz="1100" b="1" dirty="0" err="1">
                <a:solidFill>
                  <a:srgbClr val="18242B"/>
                </a:solidFill>
                <a:ea typeface="Inter" pitchFamily="34" charset="-122"/>
                <a:cs typeface="Inter" pitchFamily="34" charset="-120"/>
              </a:rPr>
              <a:t>submucosal</a:t>
            </a:r>
            <a:r>
              <a:rPr lang="en-US" sz="1100" b="1" dirty="0">
                <a:solidFill>
                  <a:srgbClr val="18242B"/>
                </a:solidFill>
                <a:ea typeface="Inter" pitchFamily="34" charset="-122"/>
                <a:cs typeface="Inter" pitchFamily="34" charset="-120"/>
              </a:rPr>
              <a:t> </a:t>
            </a:r>
            <a:r>
              <a:rPr lang="en-US" sz="1100" b="1" dirty="0" smtClean="0">
                <a:solidFill>
                  <a:srgbClr val="18242B"/>
                </a:solidFill>
                <a:ea typeface="Inter" pitchFamily="34" charset="-122"/>
                <a:cs typeface="Inter" pitchFamily="34" charset="-120"/>
              </a:rPr>
              <a:t>tissue and along the fistula tract</a:t>
            </a:r>
            <a:endParaRPr lang="en-US" sz="1100" b="1" dirty="0"/>
          </a:p>
        </p:txBody>
      </p:sp>
      <p:sp>
        <p:nvSpPr>
          <p:cNvPr id="40" name="Ovale 39"/>
          <p:cNvSpPr/>
          <p:nvPr/>
        </p:nvSpPr>
        <p:spPr>
          <a:xfrm>
            <a:off x="7697150" y="2859234"/>
            <a:ext cx="969414" cy="475853"/>
          </a:xfrm>
          <a:prstGeom prst="ellipse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1" name="Ovale 40"/>
          <p:cNvSpPr/>
          <p:nvPr/>
        </p:nvSpPr>
        <p:spPr>
          <a:xfrm>
            <a:off x="1977604" y="3670032"/>
            <a:ext cx="2908243" cy="460281"/>
          </a:xfrm>
          <a:prstGeom prst="ellipse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1491190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10"/>
          <p:cNvSpPr/>
          <p:nvPr/>
        </p:nvSpPr>
        <p:spPr>
          <a:xfrm>
            <a:off x="104775" y="1400175"/>
            <a:ext cx="4362450" cy="3495675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t-IT" sz="1600"/>
          </a:p>
        </p:txBody>
      </p:sp>
      <p:sp>
        <p:nvSpPr>
          <p:cNvPr id="7" name="CasellaDiTesto 6"/>
          <p:cNvSpPr txBox="1"/>
          <p:nvPr/>
        </p:nvSpPr>
        <p:spPr>
          <a:xfrm>
            <a:off x="504825" y="144177"/>
            <a:ext cx="3838575" cy="54630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it-IT" sz="1600" dirty="0" smtClean="0"/>
              <a:t>The ATTIC STUDY</a:t>
            </a:r>
          </a:p>
          <a:p>
            <a:r>
              <a:rPr lang="it-IT" sz="1400" b="1" dirty="0" smtClean="0"/>
              <a:t>ELGIBILITY CRITERIA</a:t>
            </a:r>
            <a:endParaRPr lang="it-IT" sz="1400" b="1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104775" y="1466850"/>
            <a:ext cx="2000250" cy="20774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200025" indent="-200025" algn="ctr" fontAlgn="t"/>
            <a:r>
              <a:rPr lang="en-US" sz="1050" b="1" dirty="0" smtClean="0">
                <a:solidFill>
                  <a:srgbClr val="FF0000"/>
                </a:solidFill>
              </a:rPr>
              <a:t>Key Inclusion Criteria</a:t>
            </a:r>
          </a:p>
          <a:p>
            <a:pPr marL="200025" indent="-200025" fontAlgn="t"/>
            <a:endParaRPr lang="en-US" sz="800" b="1" dirty="0" smtClean="0"/>
          </a:p>
          <a:p>
            <a:pPr marL="133350" indent="-133350" fontAlgn="t">
              <a:buClr>
                <a:srgbClr val="FF0000"/>
              </a:buClr>
              <a:buFont typeface="Arial"/>
              <a:buChar char="•"/>
            </a:pPr>
            <a:r>
              <a:rPr lang="en-US" sz="800" b="1" dirty="0" smtClean="0"/>
              <a:t>Age ≥ 18 years</a:t>
            </a:r>
            <a:endParaRPr lang="it-IT" sz="800" dirty="0" smtClean="0"/>
          </a:p>
          <a:p>
            <a:pPr marL="133350" indent="-133350" fontAlgn="t">
              <a:buClr>
                <a:srgbClr val="FF0000"/>
              </a:buClr>
              <a:buFont typeface="Arial"/>
              <a:buChar char="•"/>
            </a:pPr>
            <a:r>
              <a:rPr lang="en-US" sz="800" b="1" dirty="0" smtClean="0"/>
              <a:t>Diagnosis of </a:t>
            </a:r>
            <a:r>
              <a:rPr lang="en-US" sz="800" b="1" dirty="0" err="1" smtClean="0"/>
              <a:t>Crohn’s</a:t>
            </a:r>
            <a:r>
              <a:rPr lang="en-US" sz="800" b="1" dirty="0" smtClean="0"/>
              <a:t> disease confirmed by instrumental and histological assessments.</a:t>
            </a:r>
            <a:endParaRPr lang="it-IT" sz="800" dirty="0" smtClean="0"/>
          </a:p>
          <a:p>
            <a:pPr marL="133350" indent="-133350" fontAlgn="t">
              <a:buClr>
                <a:srgbClr val="FF0000"/>
              </a:buClr>
              <a:buFont typeface="Arial"/>
              <a:buChar char="•"/>
            </a:pPr>
            <a:r>
              <a:rPr lang="en-US" sz="800" b="1" dirty="0" smtClean="0"/>
              <a:t>Provision of written informed consent after having received and understood all relevant information regarding active participation in the study.</a:t>
            </a:r>
            <a:endParaRPr lang="it-IT" sz="800" dirty="0" smtClean="0"/>
          </a:p>
          <a:p>
            <a:pPr marL="133350" indent="-133350" fontAlgn="t">
              <a:buClr>
                <a:srgbClr val="FF0000"/>
              </a:buClr>
              <a:buFont typeface="Arial"/>
              <a:buChar char="•"/>
            </a:pPr>
            <a:r>
              <a:rPr lang="en-US" sz="800" b="1" dirty="0" smtClean="0"/>
              <a:t>Ability to comprehend the study requirements and to comply with study procedures throughout the entire duration of the study.</a:t>
            </a:r>
            <a:endParaRPr lang="it-IT" sz="800" dirty="0" smtClean="0"/>
          </a:p>
          <a:p>
            <a:pPr marL="133350" indent="-133350">
              <a:buFont typeface="Arial"/>
              <a:buChar char="•"/>
            </a:pPr>
            <a:endParaRPr lang="it-IT" sz="800" dirty="0"/>
          </a:p>
        </p:txBody>
      </p:sp>
      <p:sp>
        <p:nvSpPr>
          <p:cNvPr id="9" name="Rettangolo 8"/>
          <p:cNvSpPr/>
          <p:nvPr/>
        </p:nvSpPr>
        <p:spPr>
          <a:xfrm>
            <a:off x="200025" y="676276"/>
            <a:ext cx="8743950" cy="715581"/>
          </a:xfrm>
          <a:prstGeom prst="rect">
            <a:avLst/>
          </a:prstGeom>
          <a:solidFill>
            <a:srgbClr val="FFFFFF"/>
          </a:solidFill>
          <a:ln>
            <a:solidFill>
              <a:srgbClr val="FF0000"/>
            </a:solidFill>
          </a:ln>
        </p:spPr>
        <p:txBody>
          <a:bodyPr wrap="square" lIns="68580" tIns="34290" rIns="68580" bIns="34290" anchor="ctr">
            <a:spAutoFit/>
          </a:bodyPr>
          <a:lstStyle/>
          <a:p>
            <a:pPr marL="200025" indent="-200025" algn="ctr" fontAlgn="t"/>
            <a:r>
              <a:rPr lang="en-US" sz="1400" dirty="0" smtClean="0"/>
              <a:t>Presence of complex </a:t>
            </a:r>
            <a:r>
              <a:rPr lang="en-US" sz="1400" dirty="0" err="1" smtClean="0"/>
              <a:t>perianal</a:t>
            </a:r>
            <a:r>
              <a:rPr lang="en-US" sz="1400" dirty="0" smtClean="0"/>
              <a:t> </a:t>
            </a:r>
            <a:r>
              <a:rPr lang="en-US" sz="1400" dirty="0" err="1" smtClean="0"/>
              <a:t>fistulizing</a:t>
            </a:r>
            <a:r>
              <a:rPr lang="en-US" sz="1400" dirty="0" smtClean="0"/>
              <a:t> disease </a:t>
            </a:r>
            <a:r>
              <a:rPr lang="en-US" sz="1400" b="1" dirty="0" smtClean="0"/>
              <a:t>refractory to </a:t>
            </a:r>
            <a:r>
              <a:rPr lang="en-US" sz="1400" b="1" i="1" dirty="0" smtClean="0"/>
              <a:t>conventional therapy</a:t>
            </a:r>
            <a:r>
              <a:rPr lang="en-US" sz="1400" dirty="0" smtClean="0"/>
              <a:t>, defined as a combination of surgical drainage of sepsis and local/systemic anti-TNF-α administration for at least 12 months.</a:t>
            </a:r>
            <a:endParaRPr lang="it-IT" sz="1400" dirty="0" smtClean="0"/>
          </a:p>
        </p:txBody>
      </p:sp>
      <p:sp>
        <p:nvSpPr>
          <p:cNvPr id="10" name="CasellaDiTesto 9"/>
          <p:cNvSpPr txBox="1"/>
          <p:nvPr/>
        </p:nvSpPr>
        <p:spPr>
          <a:xfrm>
            <a:off x="2076450" y="1459365"/>
            <a:ext cx="2371725" cy="293926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200025" indent="-200025" algn="ctr" fontAlgn="t"/>
            <a:r>
              <a:rPr lang="en-US" sz="1050" b="1" dirty="0" smtClean="0">
                <a:solidFill>
                  <a:srgbClr val="FF0000"/>
                </a:solidFill>
              </a:rPr>
              <a:t>Key Exclusion Criteria</a:t>
            </a:r>
          </a:p>
          <a:p>
            <a:pPr marL="200025" indent="-200025" fontAlgn="t">
              <a:buFont typeface="Arial"/>
              <a:buChar char="•"/>
            </a:pPr>
            <a:endParaRPr lang="en-US" sz="800" b="1" dirty="0" smtClean="0"/>
          </a:p>
          <a:p>
            <a:pPr marL="133350" indent="-133350" fontAlgn="t">
              <a:buClr>
                <a:srgbClr val="FF0000"/>
              </a:buClr>
              <a:buFont typeface="Arial"/>
              <a:buChar char="•"/>
              <a:tabLst>
                <a:tab pos="66675" algn="l"/>
              </a:tabLst>
            </a:pPr>
            <a:r>
              <a:rPr lang="it-IT" sz="800" b="1" dirty="0" err="1" smtClean="0">
                <a:solidFill>
                  <a:srgbClr val="3366FF"/>
                </a:solidFill>
              </a:rPr>
              <a:t>Presence</a:t>
            </a:r>
            <a:r>
              <a:rPr lang="it-IT" sz="800" b="1" dirty="0" smtClean="0">
                <a:solidFill>
                  <a:srgbClr val="3366FF"/>
                </a:solidFill>
              </a:rPr>
              <a:t> </a:t>
            </a:r>
            <a:r>
              <a:rPr lang="it-IT" sz="800" b="1" dirty="0" err="1" smtClean="0">
                <a:solidFill>
                  <a:srgbClr val="3366FF"/>
                </a:solidFill>
              </a:rPr>
              <a:t>of</a:t>
            </a:r>
            <a:r>
              <a:rPr lang="it-IT" sz="800" b="1" dirty="0" smtClean="0">
                <a:solidFill>
                  <a:srgbClr val="3366FF"/>
                </a:solidFill>
              </a:rPr>
              <a:t> more </a:t>
            </a:r>
            <a:r>
              <a:rPr lang="it-IT" sz="800" b="1" dirty="0" err="1" smtClean="0">
                <a:solidFill>
                  <a:srgbClr val="3366FF"/>
                </a:solidFill>
              </a:rPr>
              <a:t>than</a:t>
            </a:r>
            <a:r>
              <a:rPr lang="it-IT" sz="800" b="1" dirty="0" smtClean="0">
                <a:solidFill>
                  <a:srgbClr val="3366FF"/>
                </a:solidFill>
              </a:rPr>
              <a:t> </a:t>
            </a:r>
            <a:r>
              <a:rPr lang="it-IT" sz="800" b="1" dirty="0" err="1" smtClean="0">
                <a:solidFill>
                  <a:srgbClr val="3366FF"/>
                </a:solidFill>
              </a:rPr>
              <a:t>one</a:t>
            </a:r>
            <a:r>
              <a:rPr lang="it-IT" sz="800" b="1" dirty="0" smtClean="0">
                <a:solidFill>
                  <a:srgbClr val="3366FF"/>
                </a:solidFill>
              </a:rPr>
              <a:t> </a:t>
            </a:r>
            <a:r>
              <a:rPr lang="it-IT" sz="800" b="1" dirty="0" err="1" smtClean="0">
                <a:solidFill>
                  <a:srgbClr val="3366FF"/>
                </a:solidFill>
              </a:rPr>
              <a:t>internal</a:t>
            </a:r>
            <a:r>
              <a:rPr lang="it-IT" sz="800" b="1" dirty="0" smtClean="0">
                <a:solidFill>
                  <a:srgbClr val="3366FF"/>
                </a:solidFill>
              </a:rPr>
              <a:t> opening and more </a:t>
            </a:r>
            <a:r>
              <a:rPr lang="it-IT" sz="800" b="1" dirty="0" err="1" smtClean="0">
                <a:solidFill>
                  <a:srgbClr val="3366FF"/>
                </a:solidFill>
              </a:rPr>
              <a:t>than</a:t>
            </a:r>
            <a:r>
              <a:rPr lang="it-IT" sz="800" b="1" dirty="0" smtClean="0">
                <a:solidFill>
                  <a:srgbClr val="3366FF"/>
                </a:solidFill>
              </a:rPr>
              <a:t> </a:t>
            </a:r>
            <a:r>
              <a:rPr lang="it-IT" sz="800" b="1" dirty="0" err="1" smtClean="0">
                <a:solidFill>
                  <a:srgbClr val="3366FF"/>
                </a:solidFill>
              </a:rPr>
              <a:t>three</a:t>
            </a:r>
            <a:r>
              <a:rPr lang="it-IT" sz="800" b="1" dirty="0" smtClean="0">
                <a:solidFill>
                  <a:srgbClr val="3366FF"/>
                </a:solidFill>
              </a:rPr>
              <a:t> </a:t>
            </a:r>
            <a:r>
              <a:rPr lang="it-IT" sz="800" b="1" dirty="0" err="1" smtClean="0">
                <a:solidFill>
                  <a:srgbClr val="3366FF"/>
                </a:solidFill>
              </a:rPr>
              <a:t>external</a:t>
            </a:r>
            <a:r>
              <a:rPr lang="it-IT" sz="800" b="1" dirty="0" smtClean="0">
                <a:solidFill>
                  <a:srgbClr val="3366FF"/>
                </a:solidFill>
              </a:rPr>
              <a:t> </a:t>
            </a:r>
            <a:r>
              <a:rPr lang="it-IT" sz="800" b="1" dirty="0" err="1" smtClean="0">
                <a:solidFill>
                  <a:srgbClr val="3366FF"/>
                </a:solidFill>
              </a:rPr>
              <a:t>openings</a:t>
            </a:r>
            <a:r>
              <a:rPr lang="it-IT" sz="800" b="1" dirty="0" smtClean="0">
                <a:solidFill>
                  <a:srgbClr val="3366FF"/>
                </a:solidFill>
              </a:rPr>
              <a:t>.</a:t>
            </a:r>
          </a:p>
          <a:p>
            <a:pPr marL="133350" indent="-133350" fontAlgn="t">
              <a:buClr>
                <a:srgbClr val="FF0000"/>
              </a:buClr>
              <a:buFont typeface="Arial"/>
              <a:buChar char="•"/>
              <a:tabLst>
                <a:tab pos="66675" algn="l"/>
              </a:tabLst>
            </a:pPr>
            <a:r>
              <a:rPr lang="it-IT" sz="800" b="1" dirty="0" err="1" smtClean="0">
                <a:solidFill>
                  <a:srgbClr val="3366FF"/>
                </a:solidFill>
              </a:rPr>
              <a:t>Presence</a:t>
            </a:r>
            <a:r>
              <a:rPr lang="it-IT" sz="800" b="1" dirty="0" smtClean="0">
                <a:solidFill>
                  <a:srgbClr val="3366FF"/>
                </a:solidFill>
              </a:rPr>
              <a:t> </a:t>
            </a:r>
            <a:r>
              <a:rPr lang="it-IT" sz="800" b="1" dirty="0" err="1" smtClean="0">
                <a:solidFill>
                  <a:srgbClr val="3366FF"/>
                </a:solidFill>
              </a:rPr>
              <a:t>of</a:t>
            </a:r>
            <a:r>
              <a:rPr lang="it-IT" sz="800" b="1" dirty="0" smtClean="0">
                <a:solidFill>
                  <a:srgbClr val="3366FF"/>
                </a:solidFill>
              </a:rPr>
              <a:t> </a:t>
            </a:r>
            <a:r>
              <a:rPr lang="it-IT" sz="800" b="1" dirty="0" err="1" smtClean="0">
                <a:solidFill>
                  <a:srgbClr val="3366FF"/>
                </a:solidFill>
              </a:rPr>
              <a:t>ileostomy</a:t>
            </a:r>
            <a:r>
              <a:rPr lang="it-IT" sz="800" b="1" dirty="0" smtClean="0">
                <a:solidFill>
                  <a:srgbClr val="3366FF"/>
                </a:solidFill>
              </a:rPr>
              <a:t> or </a:t>
            </a:r>
            <a:r>
              <a:rPr lang="it-IT" sz="800" b="1" dirty="0" err="1" smtClean="0">
                <a:solidFill>
                  <a:srgbClr val="3366FF"/>
                </a:solidFill>
              </a:rPr>
              <a:t>colostomy</a:t>
            </a:r>
            <a:r>
              <a:rPr lang="it-IT" sz="800" b="1" dirty="0" smtClean="0">
                <a:solidFill>
                  <a:srgbClr val="3366FF"/>
                </a:solidFill>
              </a:rPr>
              <a:t>.</a:t>
            </a:r>
            <a:endParaRPr lang="it-IT" sz="800" dirty="0" smtClean="0">
              <a:solidFill>
                <a:srgbClr val="3366FF"/>
              </a:solidFill>
            </a:endParaRPr>
          </a:p>
          <a:p>
            <a:pPr marL="133350" indent="-133350" fontAlgn="t">
              <a:buClr>
                <a:srgbClr val="FF0000"/>
              </a:buClr>
              <a:buFont typeface="Arial"/>
              <a:buChar char="•"/>
              <a:tabLst>
                <a:tab pos="66675" algn="l"/>
              </a:tabLst>
            </a:pPr>
            <a:r>
              <a:rPr lang="it-IT" sz="800" b="1" dirty="0" err="1" smtClean="0">
                <a:solidFill>
                  <a:srgbClr val="3366FF"/>
                </a:solidFill>
              </a:rPr>
              <a:t>Presence</a:t>
            </a:r>
            <a:r>
              <a:rPr lang="it-IT" sz="800" b="1" dirty="0" smtClean="0">
                <a:solidFill>
                  <a:srgbClr val="3366FF"/>
                </a:solidFill>
              </a:rPr>
              <a:t> </a:t>
            </a:r>
            <a:r>
              <a:rPr lang="it-IT" sz="800" b="1" dirty="0" err="1" smtClean="0">
                <a:solidFill>
                  <a:srgbClr val="3366FF"/>
                </a:solidFill>
              </a:rPr>
              <a:t>of</a:t>
            </a:r>
            <a:r>
              <a:rPr lang="it-IT" sz="800" b="1" dirty="0" smtClean="0">
                <a:solidFill>
                  <a:srgbClr val="3366FF"/>
                </a:solidFill>
              </a:rPr>
              <a:t> ano-/</a:t>
            </a:r>
            <a:r>
              <a:rPr lang="it-IT" sz="800" b="1" dirty="0" err="1" smtClean="0">
                <a:solidFill>
                  <a:srgbClr val="3366FF"/>
                </a:solidFill>
              </a:rPr>
              <a:t>recto-vaginal</a:t>
            </a:r>
            <a:r>
              <a:rPr lang="it-IT" sz="800" b="1" dirty="0" smtClean="0">
                <a:solidFill>
                  <a:srgbClr val="3366FF"/>
                </a:solidFill>
              </a:rPr>
              <a:t> </a:t>
            </a:r>
            <a:r>
              <a:rPr lang="it-IT" sz="800" b="1" dirty="0" err="1" smtClean="0">
                <a:solidFill>
                  <a:srgbClr val="3366FF"/>
                </a:solidFill>
              </a:rPr>
              <a:t>fistulas</a:t>
            </a:r>
            <a:r>
              <a:rPr lang="it-IT" sz="800" b="1" dirty="0" smtClean="0">
                <a:solidFill>
                  <a:srgbClr val="3366FF"/>
                </a:solidFill>
              </a:rPr>
              <a:t>.</a:t>
            </a:r>
            <a:endParaRPr lang="it-IT" sz="800" dirty="0" smtClean="0">
              <a:solidFill>
                <a:srgbClr val="3366FF"/>
              </a:solidFill>
            </a:endParaRPr>
          </a:p>
          <a:p>
            <a:pPr marL="133350" indent="-133350" fontAlgn="t">
              <a:buClr>
                <a:srgbClr val="FF0000"/>
              </a:buClr>
              <a:buFont typeface="Arial"/>
              <a:buChar char="•"/>
              <a:tabLst>
                <a:tab pos="66675" algn="l"/>
              </a:tabLst>
            </a:pPr>
            <a:r>
              <a:rPr lang="it-IT" sz="800" b="1" dirty="0" err="1" smtClean="0"/>
              <a:t>Active</a:t>
            </a:r>
            <a:r>
              <a:rPr lang="it-IT" sz="800" b="1" dirty="0" smtClean="0"/>
              <a:t> </a:t>
            </a:r>
            <a:r>
              <a:rPr lang="it-IT" sz="800" b="1" dirty="0" err="1" smtClean="0"/>
              <a:t>infections</a:t>
            </a:r>
            <a:r>
              <a:rPr lang="it-IT" sz="800" b="1" dirty="0" smtClean="0"/>
              <a:t> </a:t>
            </a:r>
            <a:r>
              <a:rPr lang="it-IT" sz="800" b="1" dirty="0" err="1" smtClean="0"/>
              <a:t>with</a:t>
            </a:r>
            <a:r>
              <a:rPr lang="it-IT" sz="800" b="1" dirty="0" smtClean="0"/>
              <a:t> HIV, </a:t>
            </a:r>
            <a:r>
              <a:rPr lang="it-IT" sz="800" b="1" dirty="0" err="1" smtClean="0"/>
              <a:t>hepatitis</a:t>
            </a:r>
            <a:r>
              <a:rPr lang="it-IT" sz="800" b="1" dirty="0" smtClean="0"/>
              <a:t> </a:t>
            </a:r>
            <a:r>
              <a:rPr lang="it-IT" sz="800" b="1" dirty="0" err="1" smtClean="0"/>
              <a:t>C</a:t>
            </a:r>
            <a:r>
              <a:rPr lang="it-IT" sz="800" b="1" dirty="0" smtClean="0"/>
              <a:t> virus (HCV), </a:t>
            </a:r>
            <a:r>
              <a:rPr lang="it-IT" sz="800" b="1" dirty="0" err="1" smtClean="0"/>
              <a:t>hepatitis</a:t>
            </a:r>
            <a:r>
              <a:rPr lang="it-IT" sz="800" b="1" dirty="0" smtClean="0"/>
              <a:t> </a:t>
            </a:r>
            <a:r>
              <a:rPr lang="it-IT" sz="800" b="1" dirty="0" err="1" smtClean="0"/>
              <a:t>B</a:t>
            </a:r>
            <a:r>
              <a:rPr lang="it-IT" sz="800" b="1" dirty="0" smtClean="0"/>
              <a:t> virus (HBV), or </a:t>
            </a:r>
            <a:r>
              <a:rPr lang="it-IT" sz="800" b="1" dirty="0" err="1" smtClean="0"/>
              <a:t>tuberculosis</a:t>
            </a:r>
            <a:r>
              <a:rPr lang="it-IT" sz="800" b="1" dirty="0" smtClean="0"/>
              <a:t>.</a:t>
            </a:r>
            <a:endParaRPr lang="it-IT" sz="800" dirty="0" smtClean="0"/>
          </a:p>
          <a:p>
            <a:pPr marL="133350" indent="-133350" fontAlgn="t">
              <a:buClr>
                <a:srgbClr val="FF0000"/>
              </a:buClr>
              <a:buFont typeface="Arial"/>
              <a:buChar char="•"/>
              <a:tabLst>
                <a:tab pos="66675" algn="l"/>
              </a:tabLst>
            </a:pPr>
            <a:r>
              <a:rPr lang="it-IT" sz="800" b="1" dirty="0" err="1" smtClean="0"/>
              <a:t>Abdominal</a:t>
            </a:r>
            <a:r>
              <a:rPr lang="it-IT" sz="800" b="1" dirty="0" smtClean="0"/>
              <a:t> </a:t>
            </a:r>
            <a:r>
              <a:rPr lang="it-IT" sz="800" b="1" dirty="0" err="1" smtClean="0"/>
              <a:t>localization</a:t>
            </a:r>
            <a:r>
              <a:rPr lang="it-IT" sz="800" b="1" dirty="0" smtClean="0"/>
              <a:t> </a:t>
            </a:r>
            <a:r>
              <a:rPr lang="it-IT" sz="800" b="1" dirty="0" err="1" smtClean="0"/>
              <a:t>of</a:t>
            </a:r>
            <a:r>
              <a:rPr lang="it-IT" sz="800" b="1" dirty="0" smtClean="0"/>
              <a:t> </a:t>
            </a:r>
            <a:r>
              <a:rPr lang="it-IT" sz="800" b="1" dirty="0" err="1" smtClean="0"/>
              <a:t>Crohn</a:t>
            </a:r>
            <a:r>
              <a:rPr lang="it-IT" sz="800" b="1" dirty="0" smtClean="0"/>
              <a:t>’</a:t>
            </a:r>
            <a:r>
              <a:rPr lang="it-IT" sz="800" b="1" dirty="0" err="1" smtClean="0"/>
              <a:t>s</a:t>
            </a:r>
            <a:r>
              <a:rPr lang="it-IT" sz="800" b="1" dirty="0" smtClean="0"/>
              <a:t> </a:t>
            </a:r>
            <a:r>
              <a:rPr lang="it-IT" sz="800" b="1" dirty="0" err="1" smtClean="0"/>
              <a:t>disease</a:t>
            </a:r>
            <a:r>
              <a:rPr lang="it-IT" sz="800" b="1" dirty="0" smtClean="0"/>
              <a:t> </a:t>
            </a:r>
            <a:r>
              <a:rPr lang="it-IT" sz="800" b="1" dirty="0" err="1" smtClean="0"/>
              <a:t>that</a:t>
            </a:r>
            <a:r>
              <a:rPr lang="it-IT" sz="800" b="1" dirty="0" smtClean="0"/>
              <a:t> </a:t>
            </a:r>
            <a:r>
              <a:rPr lang="it-IT" sz="800" b="1" dirty="0" err="1" smtClean="0"/>
              <a:t>may</a:t>
            </a:r>
            <a:r>
              <a:rPr lang="it-IT" sz="800" b="1" dirty="0" smtClean="0"/>
              <a:t> </a:t>
            </a:r>
            <a:r>
              <a:rPr lang="it-IT" sz="800" b="1" dirty="0" err="1" smtClean="0"/>
              <a:t>require</a:t>
            </a:r>
            <a:r>
              <a:rPr lang="it-IT" sz="800" b="1" dirty="0" smtClean="0"/>
              <a:t> </a:t>
            </a:r>
            <a:r>
              <a:rPr lang="it-IT" sz="800" b="1" dirty="0" err="1" smtClean="0"/>
              <a:t>general</a:t>
            </a:r>
            <a:r>
              <a:rPr lang="it-IT" sz="800" b="1" dirty="0" smtClean="0"/>
              <a:t> </a:t>
            </a:r>
            <a:r>
              <a:rPr lang="it-IT" sz="800" b="1" dirty="0" err="1" smtClean="0"/>
              <a:t>surgery</a:t>
            </a:r>
            <a:r>
              <a:rPr lang="it-IT" sz="800" b="1" dirty="0" smtClean="0"/>
              <a:t> </a:t>
            </a:r>
            <a:r>
              <a:rPr lang="it-IT" sz="800" b="1" dirty="0" err="1" smtClean="0"/>
              <a:t>during</a:t>
            </a:r>
            <a:r>
              <a:rPr lang="it-IT" sz="800" b="1" dirty="0" smtClean="0"/>
              <a:t> the </a:t>
            </a:r>
            <a:r>
              <a:rPr lang="it-IT" sz="800" b="1" dirty="0" err="1" smtClean="0"/>
              <a:t>study</a:t>
            </a:r>
            <a:r>
              <a:rPr lang="it-IT" sz="800" b="1" dirty="0" smtClean="0"/>
              <a:t> </a:t>
            </a:r>
            <a:r>
              <a:rPr lang="it-IT" sz="800" b="1" dirty="0" err="1" smtClean="0"/>
              <a:t>period</a:t>
            </a:r>
            <a:r>
              <a:rPr lang="it-IT" sz="800" b="1" dirty="0" smtClean="0"/>
              <a:t>.</a:t>
            </a:r>
            <a:endParaRPr lang="it-IT" sz="800" dirty="0" smtClean="0"/>
          </a:p>
          <a:p>
            <a:pPr marL="133350" indent="-133350">
              <a:buClr>
                <a:srgbClr val="FF0000"/>
              </a:buClr>
              <a:buFont typeface="Arial"/>
              <a:buChar char="•"/>
              <a:tabLst>
                <a:tab pos="66675" algn="l"/>
              </a:tabLst>
            </a:pPr>
            <a:r>
              <a:rPr lang="it-IT" sz="800" b="1" dirty="0" err="1" smtClean="0"/>
              <a:t>Active</a:t>
            </a:r>
            <a:r>
              <a:rPr lang="it-IT" sz="800" b="1" dirty="0" smtClean="0"/>
              <a:t> </a:t>
            </a:r>
            <a:r>
              <a:rPr lang="it-IT" sz="800" b="1" dirty="0" err="1" smtClean="0"/>
              <a:t>oncological</a:t>
            </a:r>
            <a:r>
              <a:rPr lang="it-IT" sz="800" b="1" dirty="0" smtClean="0"/>
              <a:t> or </a:t>
            </a:r>
            <a:r>
              <a:rPr lang="it-IT" sz="800" b="1" dirty="0" err="1" smtClean="0"/>
              <a:t>lymphoproliferative</a:t>
            </a:r>
            <a:r>
              <a:rPr lang="it-IT" sz="800" b="1" dirty="0" smtClean="0"/>
              <a:t> </a:t>
            </a:r>
            <a:r>
              <a:rPr lang="it-IT" sz="800" b="1" dirty="0" err="1" smtClean="0"/>
              <a:t>disease</a:t>
            </a:r>
            <a:endParaRPr lang="it-IT" sz="800" dirty="0" smtClean="0"/>
          </a:p>
          <a:p>
            <a:pPr marL="133350" indent="-133350">
              <a:buClr>
                <a:srgbClr val="FF0000"/>
              </a:buClr>
              <a:buFont typeface="Arial"/>
              <a:buChar char="•"/>
              <a:tabLst>
                <a:tab pos="66675" algn="l"/>
              </a:tabLst>
            </a:pPr>
            <a:r>
              <a:rPr lang="it-IT" sz="800" b="1" dirty="0" smtClean="0"/>
              <a:t>Conditions preventing the safe harvest of an adequate amount of lipoaspirate (≥ 60 cc).</a:t>
            </a:r>
            <a:endParaRPr lang="it-IT" sz="800" dirty="0" smtClean="0"/>
          </a:p>
          <a:p>
            <a:pPr marL="133350" indent="-133350" fontAlgn="t">
              <a:buClr>
                <a:srgbClr val="FF0000"/>
              </a:buClr>
              <a:buFont typeface="Arial"/>
              <a:buChar char="•"/>
              <a:tabLst>
                <a:tab pos="66675" algn="l"/>
              </a:tabLst>
            </a:pPr>
            <a:r>
              <a:rPr lang="it-IT" sz="800" b="1" dirty="0" err="1" smtClean="0"/>
              <a:t>Any</a:t>
            </a:r>
            <a:r>
              <a:rPr lang="it-IT" sz="800" b="1" dirty="0" smtClean="0"/>
              <a:t> </a:t>
            </a:r>
            <a:r>
              <a:rPr lang="it-IT" sz="800" b="1" dirty="0" err="1" smtClean="0"/>
              <a:t>clinical</a:t>
            </a:r>
            <a:r>
              <a:rPr lang="it-IT" sz="800" b="1" dirty="0" smtClean="0"/>
              <a:t> </a:t>
            </a:r>
            <a:r>
              <a:rPr lang="it-IT" sz="800" b="1" dirty="0" err="1" smtClean="0"/>
              <a:t>condition</a:t>
            </a:r>
            <a:r>
              <a:rPr lang="it-IT" sz="800" b="1" dirty="0" smtClean="0"/>
              <a:t> </a:t>
            </a:r>
            <a:r>
              <a:rPr lang="it-IT" sz="800" b="1" dirty="0" err="1" smtClean="0"/>
              <a:t>that</a:t>
            </a:r>
            <a:r>
              <a:rPr lang="it-IT" sz="800" b="1" dirty="0" smtClean="0"/>
              <a:t>, in the opinion </a:t>
            </a:r>
            <a:r>
              <a:rPr lang="it-IT" sz="800" b="1" dirty="0" err="1" smtClean="0"/>
              <a:t>of</a:t>
            </a:r>
            <a:r>
              <a:rPr lang="it-IT" sz="800" b="1" dirty="0" smtClean="0"/>
              <a:t> the </a:t>
            </a:r>
            <a:r>
              <a:rPr lang="it-IT" sz="800" b="1" dirty="0" err="1" smtClean="0"/>
              <a:t>investigator</a:t>
            </a:r>
            <a:r>
              <a:rPr lang="it-IT" sz="800" b="1" dirty="0" smtClean="0"/>
              <a:t>, </a:t>
            </a:r>
            <a:r>
              <a:rPr lang="it-IT" sz="800" b="1" dirty="0" err="1" smtClean="0"/>
              <a:t>may</a:t>
            </a:r>
            <a:r>
              <a:rPr lang="it-IT" sz="800" b="1" dirty="0" smtClean="0"/>
              <a:t> compromise the success </a:t>
            </a:r>
            <a:r>
              <a:rPr lang="it-IT" sz="800" b="1" dirty="0" err="1" smtClean="0"/>
              <a:t>of</a:t>
            </a:r>
            <a:r>
              <a:rPr lang="it-IT" sz="800" b="1" dirty="0" smtClean="0"/>
              <a:t> the </a:t>
            </a:r>
            <a:r>
              <a:rPr lang="it-IT" sz="800" b="1" dirty="0" err="1" smtClean="0"/>
              <a:t>surgical</a:t>
            </a:r>
            <a:r>
              <a:rPr lang="it-IT" sz="800" b="1" dirty="0" smtClean="0"/>
              <a:t> procedure or the follow-up.</a:t>
            </a:r>
            <a:endParaRPr lang="it-IT" sz="800" dirty="0" smtClean="0"/>
          </a:p>
          <a:p>
            <a:pPr marL="133350" indent="-133350" fontAlgn="t">
              <a:buClr>
                <a:srgbClr val="FF0000"/>
              </a:buClr>
              <a:buFont typeface="Arial"/>
              <a:buChar char="•"/>
              <a:tabLst>
                <a:tab pos="66675" algn="l"/>
              </a:tabLst>
            </a:pPr>
            <a:r>
              <a:rPr lang="it-IT" sz="800" b="1" dirty="0" err="1" smtClean="0"/>
              <a:t>Pregnancy</a:t>
            </a:r>
            <a:r>
              <a:rPr lang="it-IT" sz="800" b="1" dirty="0" smtClean="0"/>
              <a:t> or </a:t>
            </a:r>
            <a:r>
              <a:rPr lang="it-IT" sz="800" b="1" dirty="0" err="1" smtClean="0"/>
              <a:t>breastfeeding</a:t>
            </a:r>
            <a:r>
              <a:rPr lang="it-IT" sz="800" b="1" dirty="0" smtClean="0"/>
              <a:t>.</a:t>
            </a:r>
            <a:endParaRPr lang="it-IT" sz="800" dirty="0"/>
          </a:p>
        </p:txBody>
      </p:sp>
      <p:grpSp>
        <p:nvGrpSpPr>
          <p:cNvPr id="2" name="Gruppo 14"/>
          <p:cNvGrpSpPr/>
          <p:nvPr/>
        </p:nvGrpSpPr>
        <p:grpSpPr>
          <a:xfrm>
            <a:off x="4619625" y="1409701"/>
            <a:ext cx="4371975" cy="3506971"/>
            <a:chOff x="6159500" y="1879600"/>
            <a:chExt cx="5829300" cy="4675961"/>
          </a:xfrm>
        </p:grpSpPr>
        <p:pic>
          <p:nvPicPr>
            <p:cNvPr id="12" name="Immagine 11" descr="timeline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59500" y="1879600"/>
              <a:ext cx="5829300" cy="2882900"/>
            </a:xfrm>
            <a:prstGeom prst="rect">
              <a:avLst/>
            </a:prstGeom>
            <a:ln>
              <a:solidFill>
                <a:srgbClr val="000000"/>
              </a:solidFill>
            </a:ln>
          </p:spPr>
        </p:pic>
        <p:sp>
          <p:nvSpPr>
            <p:cNvPr id="13" name="CasellaDiTesto 12"/>
            <p:cNvSpPr txBox="1"/>
            <p:nvPr/>
          </p:nvSpPr>
          <p:spPr>
            <a:xfrm>
              <a:off x="6184900" y="4889500"/>
              <a:ext cx="5803900" cy="574516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rgbClr val="00009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100" b="1" dirty="0" err="1" smtClean="0"/>
                <a:t>Concomitant</a:t>
              </a:r>
              <a:r>
                <a:rPr lang="it-IT" sz="1100" b="1" dirty="0" smtClean="0"/>
                <a:t> </a:t>
              </a:r>
              <a:r>
                <a:rPr lang="it-IT" sz="1100" b="1" dirty="0" err="1" smtClean="0"/>
                <a:t>treatments</a:t>
              </a:r>
              <a:r>
                <a:rPr lang="it-IT" sz="1100" dirty="0" smtClean="0"/>
                <a:t> </a:t>
              </a:r>
              <a:r>
                <a:rPr lang="it-IT" sz="1100" b="1" dirty="0" err="1" smtClean="0"/>
                <a:t>were</a:t>
              </a:r>
              <a:r>
                <a:rPr lang="it-IT" sz="1100" b="1" dirty="0" smtClean="0"/>
                <a:t> </a:t>
              </a:r>
              <a:r>
                <a:rPr lang="it-IT" sz="1100" b="1" dirty="0" err="1" smtClean="0"/>
                <a:t>permitted</a:t>
              </a:r>
              <a:r>
                <a:rPr lang="it-IT" sz="1100" b="1" dirty="0" smtClean="0"/>
                <a:t> </a:t>
              </a:r>
              <a:r>
                <a:rPr lang="it-IT" sz="1100" dirty="0" smtClean="0"/>
                <a:t>at a </a:t>
              </a:r>
              <a:r>
                <a:rPr lang="it-IT" sz="1100" dirty="0" err="1" smtClean="0"/>
                <a:t>stable</a:t>
              </a:r>
              <a:r>
                <a:rPr lang="it-IT" sz="1100" dirty="0" smtClean="0"/>
                <a:t> </a:t>
              </a:r>
              <a:r>
                <a:rPr lang="it-IT" sz="1100" dirty="0" err="1" smtClean="0"/>
                <a:t>dosage</a:t>
              </a:r>
              <a:r>
                <a:rPr lang="it-IT" sz="1100" dirty="0" smtClean="0"/>
                <a:t> </a:t>
              </a:r>
              <a:r>
                <a:rPr lang="it-IT" sz="1100" dirty="0" err="1" smtClean="0"/>
                <a:t>for</a:t>
              </a:r>
              <a:r>
                <a:rPr lang="it-IT" sz="1100" dirty="0" smtClean="0"/>
                <a:t> the </a:t>
              </a:r>
              <a:r>
                <a:rPr lang="it-IT" sz="1100" dirty="0" err="1" smtClean="0"/>
                <a:t>duration</a:t>
              </a:r>
              <a:r>
                <a:rPr lang="it-IT" sz="1100" dirty="0" smtClean="0"/>
                <a:t> </a:t>
              </a:r>
              <a:r>
                <a:rPr lang="it-IT" sz="1100" dirty="0" err="1" smtClean="0"/>
                <a:t>of</a:t>
              </a:r>
              <a:r>
                <a:rPr lang="it-IT" sz="1100" dirty="0" smtClean="0"/>
                <a:t> the </a:t>
              </a:r>
              <a:r>
                <a:rPr lang="it-IT" sz="1100" dirty="0" err="1" smtClean="0"/>
                <a:t>study</a:t>
              </a:r>
              <a:endParaRPr lang="it-IT" sz="1100" dirty="0" smtClean="0"/>
            </a:p>
          </p:txBody>
        </p:sp>
        <p:sp>
          <p:nvSpPr>
            <p:cNvPr id="14" name="Rettangolo 13"/>
            <p:cNvSpPr/>
            <p:nvPr/>
          </p:nvSpPr>
          <p:spPr>
            <a:xfrm>
              <a:off x="6184900" y="5529640"/>
              <a:ext cx="5791200" cy="1025921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213523"/>
              </a:solidFill>
            </a:ln>
          </p:spPr>
          <p:txBody>
            <a:bodyPr wrap="square">
              <a:spAutoFit/>
            </a:bodyPr>
            <a:lstStyle/>
            <a:p>
              <a:r>
                <a:rPr lang="it-IT" sz="1100" dirty="0" err="1" smtClean="0"/>
                <a:t>All</a:t>
              </a:r>
              <a:r>
                <a:rPr lang="it-IT" sz="1100" dirty="0" smtClean="0"/>
                <a:t> the </a:t>
              </a:r>
              <a:r>
                <a:rPr lang="it-IT" sz="1100" dirty="0" err="1" smtClean="0"/>
                <a:t>clinical</a:t>
              </a:r>
              <a:r>
                <a:rPr lang="it-IT" sz="1100" dirty="0" smtClean="0"/>
                <a:t> </a:t>
              </a:r>
              <a:r>
                <a:rPr lang="it-IT" sz="1100" dirty="0" err="1" smtClean="0"/>
                <a:t>assessments</a:t>
              </a:r>
              <a:r>
                <a:rPr lang="it-IT" sz="1100" dirty="0" smtClean="0"/>
                <a:t> </a:t>
              </a:r>
              <a:r>
                <a:rPr lang="it-IT" sz="1100" dirty="0" err="1" smtClean="0"/>
                <a:t>were</a:t>
              </a:r>
              <a:r>
                <a:rPr lang="it-IT" sz="1100" dirty="0" smtClean="0"/>
                <a:t> </a:t>
              </a:r>
              <a:r>
                <a:rPr lang="it-IT" sz="1100" dirty="0" err="1" smtClean="0"/>
                <a:t>performed</a:t>
              </a:r>
              <a:r>
                <a:rPr lang="it-IT" sz="1100" dirty="0" smtClean="0"/>
                <a:t> </a:t>
              </a:r>
              <a:r>
                <a:rPr lang="it-IT" sz="1100" dirty="0" err="1" smtClean="0"/>
                <a:t>by</a:t>
              </a:r>
              <a:r>
                <a:rPr lang="it-IT" sz="1100" dirty="0" smtClean="0"/>
                <a:t> </a:t>
              </a:r>
              <a:r>
                <a:rPr lang="it-IT" sz="1100" dirty="0" err="1" smtClean="0"/>
                <a:t>independent</a:t>
              </a:r>
              <a:r>
                <a:rPr lang="it-IT" sz="1100" dirty="0" smtClean="0"/>
                <a:t> </a:t>
              </a:r>
              <a:r>
                <a:rPr lang="it-IT" sz="1100" dirty="0" err="1" smtClean="0"/>
                <a:t>co-investigators</a:t>
              </a:r>
              <a:r>
                <a:rPr lang="it-IT" sz="1100" dirty="0" smtClean="0"/>
                <a:t> </a:t>
              </a:r>
              <a:r>
                <a:rPr lang="it-IT" sz="1100" dirty="0" err="1" smtClean="0"/>
                <a:t>who</a:t>
              </a:r>
              <a:r>
                <a:rPr lang="it-IT" sz="1100" dirty="0" smtClean="0"/>
                <a:t> </a:t>
              </a:r>
              <a:r>
                <a:rPr lang="it-IT" sz="1100" dirty="0" err="1" smtClean="0"/>
                <a:t>were</a:t>
              </a:r>
              <a:r>
                <a:rPr lang="it-IT" sz="1100" dirty="0" smtClean="0"/>
                <a:t> </a:t>
              </a:r>
              <a:r>
                <a:rPr lang="it-IT" sz="1100" dirty="0" err="1" smtClean="0"/>
                <a:t>not</a:t>
              </a:r>
              <a:r>
                <a:rPr lang="it-IT" sz="1100" dirty="0" smtClean="0"/>
                <a:t> </a:t>
              </a:r>
              <a:r>
                <a:rPr lang="it-IT" sz="1100" dirty="0" err="1" smtClean="0"/>
                <a:t>involved</a:t>
              </a:r>
              <a:r>
                <a:rPr lang="it-IT" sz="1100" dirty="0" smtClean="0"/>
                <a:t> in </a:t>
              </a:r>
              <a:r>
                <a:rPr lang="it-IT" sz="1100" dirty="0" err="1" smtClean="0"/>
                <a:t>surgical</a:t>
              </a:r>
              <a:r>
                <a:rPr lang="it-IT" sz="1100" dirty="0" smtClean="0"/>
                <a:t> </a:t>
              </a:r>
              <a:r>
                <a:rPr lang="it-IT" sz="1100" dirty="0" err="1" smtClean="0"/>
                <a:t>procedures</a:t>
              </a:r>
              <a:r>
                <a:rPr lang="it-IT" sz="1100" dirty="0" smtClean="0"/>
                <a:t> and </a:t>
              </a:r>
              <a:r>
                <a:rPr lang="it-IT" sz="1100" dirty="0" err="1" smtClean="0"/>
                <a:t>blinded</a:t>
              </a:r>
              <a:r>
                <a:rPr lang="it-IT" sz="1100" dirty="0" smtClean="0"/>
                <a:t> </a:t>
              </a:r>
              <a:r>
                <a:rPr lang="it-IT" sz="1100" dirty="0" err="1" smtClean="0"/>
                <a:t>to</a:t>
              </a:r>
              <a:r>
                <a:rPr lang="it-IT" sz="1100" dirty="0" smtClean="0"/>
                <a:t> </a:t>
              </a:r>
              <a:r>
                <a:rPr lang="it-IT" sz="1100" dirty="0" err="1" smtClean="0"/>
                <a:t>patient</a:t>
              </a:r>
              <a:r>
                <a:rPr lang="it-IT" sz="1100" dirty="0" smtClean="0"/>
                <a:t>’</a:t>
              </a:r>
              <a:r>
                <a:rPr lang="it-IT" sz="1100" dirty="0" err="1" smtClean="0"/>
                <a:t>s</a:t>
              </a:r>
              <a:r>
                <a:rPr lang="it-IT" sz="1100" dirty="0" smtClean="0"/>
                <a:t> </a:t>
              </a:r>
              <a:r>
                <a:rPr lang="it-IT" sz="1100" dirty="0" err="1" smtClean="0"/>
                <a:t>group</a:t>
              </a:r>
              <a:r>
                <a:rPr lang="it-IT" sz="1100" dirty="0" smtClean="0"/>
                <a:t> </a:t>
              </a:r>
              <a:r>
                <a:rPr lang="it-IT" sz="1100" dirty="0" err="1" smtClean="0"/>
                <a:t>allocation</a:t>
              </a:r>
              <a:r>
                <a:rPr lang="it-IT" sz="1100" dirty="0" smtClean="0"/>
                <a:t>. The </a:t>
              </a:r>
              <a:r>
                <a:rPr lang="it-IT" sz="1100" dirty="0" err="1" smtClean="0"/>
                <a:t>radiologist</a:t>
              </a:r>
              <a:r>
                <a:rPr lang="it-IT" sz="1100" dirty="0" smtClean="0"/>
                <a:t> </a:t>
              </a:r>
              <a:r>
                <a:rPr lang="it-IT" sz="1100" dirty="0" err="1" smtClean="0"/>
                <a:t>evaluating</a:t>
              </a:r>
              <a:r>
                <a:rPr lang="it-IT" sz="1100" dirty="0" smtClean="0"/>
                <a:t> the MRI </a:t>
              </a:r>
              <a:r>
                <a:rPr lang="it-IT" sz="1100" dirty="0" err="1" smtClean="0"/>
                <a:t>scans</a:t>
              </a:r>
              <a:r>
                <a:rPr lang="it-IT" sz="1100" dirty="0" smtClean="0"/>
                <a:t> </a:t>
              </a:r>
              <a:r>
                <a:rPr lang="it-IT" sz="1100" dirty="0" err="1" smtClean="0"/>
                <a:t>was</a:t>
              </a:r>
              <a:r>
                <a:rPr lang="it-IT" sz="1100" dirty="0" smtClean="0"/>
                <a:t> </a:t>
              </a:r>
              <a:r>
                <a:rPr lang="it-IT" sz="1100" dirty="0" err="1" smtClean="0"/>
                <a:t>also</a:t>
              </a:r>
              <a:r>
                <a:rPr lang="it-IT" sz="1100" dirty="0" smtClean="0"/>
                <a:t> </a:t>
              </a:r>
              <a:r>
                <a:rPr lang="it-IT" sz="1100" dirty="0" err="1" smtClean="0"/>
                <a:t>blinded</a:t>
              </a:r>
              <a:r>
                <a:rPr lang="it-IT" sz="1100" dirty="0" smtClean="0"/>
                <a:t> </a:t>
              </a:r>
              <a:r>
                <a:rPr lang="it-IT" sz="1100" dirty="0" err="1" smtClean="0"/>
                <a:t>to</a:t>
              </a:r>
              <a:r>
                <a:rPr lang="it-IT" sz="1100" dirty="0" smtClean="0"/>
                <a:t> </a:t>
              </a:r>
              <a:r>
                <a:rPr lang="it-IT" sz="1100" dirty="0" err="1" smtClean="0"/>
                <a:t>patient</a:t>
              </a:r>
              <a:r>
                <a:rPr lang="it-IT" sz="1100" dirty="0" smtClean="0"/>
                <a:t> </a:t>
              </a:r>
              <a:r>
                <a:rPr lang="it-IT" sz="1100" dirty="0" err="1" smtClean="0"/>
                <a:t>allocation</a:t>
              </a:r>
              <a:r>
                <a:rPr lang="it-IT" sz="1100" dirty="0" smtClean="0"/>
                <a:t> </a:t>
              </a:r>
              <a:endParaRPr lang="it-IT" sz="1100" dirty="0"/>
            </a:p>
          </p:txBody>
        </p:sp>
      </p:grpSp>
    </p:spTree>
    <p:extLst>
      <p:ext uri="{BB962C8B-B14F-4D97-AF65-F5344CB8AC3E}">
        <p14:creationId xmlns:mc="http://schemas.openxmlformats.org/markup-compatibility/2006" xmlns:mv="urn:schemas-microsoft-com:mac:vml"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1491190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1"/>
          <p:cNvSpPr/>
          <p:nvPr/>
        </p:nvSpPr>
        <p:spPr>
          <a:xfrm>
            <a:off x="370359" y="948258"/>
            <a:ext cx="4068291" cy="223317"/>
          </a:xfrm>
          <a:prstGeom prst="rect">
            <a:avLst/>
          </a:prstGeom>
          <a:noFill/>
          <a:ln>
            <a:solidFill>
              <a:srgbClr val="000090"/>
            </a:solidFill>
          </a:ln>
        </p:spPr>
        <p:txBody>
          <a:bodyPr wrap="none" lIns="0" tIns="0" rIns="0" bIns="0" rtlCol="0" anchor="t"/>
          <a:lstStyle/>
          <a:p>
            <a:pPr>
              <a:lnSpc>
                <a:spcPts val="1532"/>
              </a:lnSpc>
            </a:pPr>
            <a:r>
              <a:rPr lang="en-US" sz="1200" b="1" dirty="0">
                <a:solidFill>
                  <a:srgbClr val="FF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Treatment Group:</a:t>
            </a:r>
            <a:r>
              <a:rPr lang="en-US" sz="1200" b="1" dirty="0" smtClean="0">
                <a:solidFill>
                  <a:srgbClr val="FF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 Surgical Drainage &amp; </a:t>
            </a:r>
            <a:r>
              <a:rPr lang="en-US" sz="1200" b="1" dirty="0" err="1" smtClean="0">
                <a:solidFill>
                  <a:srgbClr val="FF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MFat</a:t>
            </a:r>
            <a:r>
              <a:rPr lang="en-US" sz="1200" b="1" dirty="0" smtClean="0">
                <a:solidFill>
                  <a:srgbClr val="FF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 </a:t>
            </a:r>
            <a:r>
              <a:rPr lang="en-US" sz="1200" b="1" dirty="0">
                <a:solidFill>
                  <a:srgbClr val="FF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Transplant</a:t>
            </a:r>
            <a:endParaRPr lang="en-US" sz="1200" dirty="0">
              <a:solidFill>
                <a:srgbClr val="FF0000"/>
              </a:solidFill>
            </a:endParaRPr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359" y="1265635"/>
            <a:ext cx="529084" cy="990674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1005260" y="1371452"/>
            <a:ext cx="2300883" cy="16534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1281"/>
              </a:lnSpc>
            </a:pPr>
            <a:r>
              <a:rPr lang="en-US" sz="1000" dirty="0">
                <a:solidFill>
                  <a:srgbClr val="18242B"/>
                </a:solidFill>
                <a:ea typeface="Inter Bold" pitchFamily="34" charset="-122"/>
                <a:cs typeface="Inter Bold" pitchFamily="34" charset="-120"/>
              </a:rPr>
              <a:t>Phase 1: Adipose Tissue Harvesting</a:t>
            </a:r>
            <a:endParaRPr lang="en-US" sz="1000" dirty="0"/>
          </a:p>
        </p:txBody>
      </p:sp>
      <p:sp>
        <p:nvSpPr>
          <p:cNvPr id="6" name="Text 3"/>
          <p:cNvSpPr/>
          <p:nvPr/>
        </p:nvSpPr>
        <p:spPr>
          <a:xfrm>
            <a:off x="1005260" y="1642616"/>
            <a:ext cx="3437706" cy="507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313"/>
              </a:lnSpc>
            </a:pPr>
            <a:r>
              <a:rPr lang="en-US" sz="800" dirty="0">
                <a:solidFill>
                  <a:srgbClr val="18242B"/>
                </a:solidFill>
                <a:ea typeface="Inter" pitchFamily="34" charset="-122"/>
                <a:cs typeface="Inter" pitchFamily="34" charset="-120"/>
              </a:rPr>
              <a:t>A board-certified plastic surgeon performed manual </a:t>
            </a:r>
            <a:r>
              <a:rPr lang="en-US" sz="800" b="1" dirty="0">
                <a:solidFill>
                  <a:srgbClr val="18242B"/>
                </a:solidFill>
                <a:ea typeface="Inter" pitchFamily="34" charset="-122"/>
                <a:cs typeface="Inter" pitchFamily="34" charset="-120"/>
              </a:rPr>
              <a:t>liposuction</a:t>
            </a:r>
            <a:r>
              <a:rPr lang="en-US" sz="800" dirty="0">
                <a:solidFill>
                  <a:srgbClr val="18242B"/>
                </a:solidFill>
                <a:ea typeface="Inter" pitchFamily="34" charset="-122"/>
                <a:cs typeface="Inter" pitchFamily="34" charset="-120"/>
              </a:rPr>
              <a:t> using a 13G cannula and a 20 mL VacLok syringe, yielding</a:t>
            </a:r>
            <a:r>
              <a:rPr lang="en-US" sz="800" dirty="0" smtClean="0">
                <a:solidFill>
                  <a:srgbClr val="18242B"/>
                </a:solidFill>
                <a:ea typeface="Inter" pitchFamily="34" charset="-122"/>
                <a:cs typeface="Inter" pitchFamily="34" charset="-120"/>
              </a:rPr>
              <a:t> 60</a:t>
            </a:r>
            <a:r>
              <a:rPr lang="en-US" sz="800" dirty="0">
                <a:solidFill>
                  <a:srgbClr val="18242B"/>
                </a:solidFill>
                <a:ea typeface="Inter" pitchFamily="34" charset="-122"/>
                <a:cs typeface="Inter" pitchFamily="34" charset="-120"/>
              </a:rPr>
              <a:t>-100 mL of lipoaspirate.</a:t>
            </a:r>
            <a:endParaRPr lang="en-US" sz="800" dirty="0"/>
          </a:p>
        </p:txBody>
      </p:sp>
      <p:pic>
        <p:nvPicPr>
          <p:cNvPr id="7" name="Image 1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0359" y="2256310"/>
            <a:ext cx="529084" cy="990674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1005260" y="2362126"/>
            <a:ext cx="2143944" cy="16534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1281"/>
              </a:lnSpc>
            </a:pPr>
            <a:r>
              <a:rPr lang="en-US" sz="1000" dirty="0">
                <a:solidFill>
                  <a:srgbClr val="18242B"/>
                </a:solidFill>
                <a:ea typeface="Inter Bold" pitchFamily="34" charset="-122"/>
                <a:cs typeface="Inter Bold" pitchFamily="34" charset="-120"/>
              </a:rPr>
              <a:t>Phase 2: Lipoaspirate Processing</a:t>
            </a:r>
            <a:endParaRPr lang="en-US" sz="1000" dirty="0"/>
          </a:p>
        </p:txBody>
      </p:sp>
      <p:sp>
        <p:nvSpPr>
          <p:cNvPr id="9" name="Text 5"/>
          <p:cNvSpPr/>
          <p:nvPr/>
        </p:nvSpPr>
        <p:spPr>
          <a:xfrm>
            <a:off x="1005260" y="2633291"/>
            <a:ext cx="3437706" cy="507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313"/>
              </a:lnSpc>
            </a:pPr>
            <a:r>
              <a:rPr lang="en-US" sz="800" dirty="0">
                <a:solidFill>
                  <a:srgbClr val="18242B"/>
                </a:solidFill>
                <a:ea typeface="Inter" pitchFamily="34" charset="-122"/>
                <a:cs typeface="Inter" pitchFamily="34" charset="-120"/>
              </a:rPr>
              <a:t>Immediately, </a:t>
            </a:r>
            <a:r>
              <a:rPr lang="en-US" sz="800" b="1" dirty="0">
                <a:solidFill>
                  <a:srgbClr val="18242B"/>
                </a:solidFill>
                <a:ea typeface="Inter" pitchFamily="34" charset="-122"/>
                <a:cs typeface="Inter" pitchFamily="34" charset="-120"/>
              </a:rPr>
              <a:t>the adipose tissue was processed </a:t>
            </a:r>
            <a:r>
              <a:rPr lang="en-US" sz="800" dirty="0">
                <a:solidFill>
                  <a:srgbClr val="18242B"/>
                </a:solidFill>
                <a:ea typeface="Inter" pitchFamily="34" charset="-122"/>
                <a:cs typeface="Inter" pitchFamily="34" charset="-120"/>
              </a:rPr>
              <a:t>with the</a:t>
            </a:r>
            <a:r>
              <a:rPr lang="en-US" sz="800" dirty="0" smtClean="0">
                <a:solidFill>
                  <a:srgbClr val="18242B"/>
                </a:solidFill>
                <a:ea typeface="Inter" pitchFamily="34" charset="-122"/>
                <a:cs typeface="Inter" pitchFamily="34" charset="-120"/>
              </a:rPr>
              <a:t> system </a:t>
            </a:r>
            <a:r>
              <a:rPr lang="en-US" sz="800" dirty="0">
                <a:solidFill>
                  <a:srgbClr val="18242B"/>
                </a:solidFill>
                <a:ea typeface="Inter" pitchFamily="34" charset="-122"/>
                <a:cs typeface="Inter" pitchFamily="34" charset="-120"/>
              </a:rPr>
              <a:t>to create minimally manipulated </a:t>
            </a:r>
            <a:r>
              <a:rPr lang="en-US" sz="800" dirty="0" err="1" smtClean="0">
                <a:solidFill>
                  <a:srgbClr val="18242B"/>
                </a:solidFill>
                <a:ea typeface="Inter" pitchFamily="34" charset="-122"/>
                <a:cs typeface="Inter" pitchFamily="34" charset="-120"/>
              </a:rPr>
              <a:t>MFat</a:t>
            </a:r>
            <a:r>
              <a:rPr lang="en-US" sz="800" dirty="0" smtClean="0">
                <a:solidFill>
                  <a:srgbClr val="18242B"/>
                </a:solidFill>
                <a:ea typeface="Inter" pitchFamily="34" charset="-122"/>
                <a:cs typeface="Inter" pitchFamily="34" charset="-120"/>
              </a:rPr>
              <a:t>,, </a:t>
            </a:r>
            <a:r>
              <a:rPr lang="en-US" sz="800" dirty="0">
                <a:solidFill>
                  <a:srgbClr val="18242B"/>
                </a:solidFill>
                <a:ea typeface="Inter" pitchFamily="34" charset="-122"/>
                <a:cs typeface="Inter" pitchFamily="34" charset="-120"/>
              </a:rPr>
              <a:t>ready for transplantation.</a:t>
            </a:r>
            <a:endParaRPr lang="en-US" sz="800" dirty="0"/>
          </a:p>
        </p:txBody>
      </p:sp>
      <p:pic>
        <p:nvPicPr>
          <p:cNvPr id="10" name="Image 2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0359" y="3246983"/>
            <a:ext cx="529084" cy="1424434"/>
          </a:xfrm>
          <a:prstGeom prst="rect">
            <a:avLst/>
          </a:prstGeom>
        </p:spPr>
      </p:pic>
      <p:sp>
        <p:nvSpPr>
          <p:cNvPr id="11" name="Text 6"/>
          <p:cNvSpPr/>
          <p:nvPr/>
        </p:nvSpPr>
        <p:spPr>
          <a:xfrm>
            <a:off x="1005259" y="3352801"/>
            <a:ext cx="3366716" cy="1523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1281"/>
              </a:lnSpc>
            </a:pPr>
            <a:r>
              <a:rPr lang="en-US" sz="1000" dirty="0">
                <a:solidFill>
                  <a:srgbClr val="18242B"/>
                </a:solidFill>
                <a:ea typeface="Inter Bold" pitchFamily="34" charset="-122"/>
                <a:cs typeface="Inter Bold" pitchFamily="34" charset="-120"/>
              </a:rPr>
              <a:t>Phase 3:</a:t>
            </a:r>
            <a:r>
              <a:rPr lang="en-US" sz="1000" dirty="0" smtClean="0">
                <a:solidFill>
                  <a:srgbClr val="18242B"/>
                </a:solidFill>
                <a:ea typeface="Inter Bold" pitchFamily="34" charset="-122"/>
                <a:cs typeface="Inter Bold" pitchFamily="34" charset="-120"/>
              </a:rPr>
              <a:t> Surgical Drainage &amp;</a:t>
            </a:r>
            <a:r>
              <a:rPr lang="en-US" sz="1000" dirty="0" smtClean="0"/>
              <a:t> </a:t>
            </a:r>
            <a:r>
              <a:rPr lang="en-US" sz="1000" dirty="0" err="1" smtClean="0">
                <a:solidFill>
                  <a:srgbClr val="18242B"/>
                </a:solidFill>
                <a:ea typeface="Inter Bold" pitchFamily="34" charset="-122"/>
                <a:cs typeface="Inter Bold" pitchFamily="34" charset="-120"/>
              </a:rPr>
              <a:t>MFat</a:t>
            </a:r>
            <a:r>
              <a:rPr lang="en-US" sz="1000" dirty="0" smtClean="0">
                <a:solidFill>
                  <a:srgbClr val="18242B"/>
                </a:solidFill>
                <a:ea typeface="Inter Bold" pitchFamily="34" charset="-122"/>
                <a:cs typeface="Inter Bold" pitchFamily="34" charset="-120"/>
              </a:rPr>
              <a:t> </a:t>
            </a:r>
            <a:r>
              <a:rPr lang="en-US" sz="1000" dirty="0">
                <a:solidFill>
                  <a:srgbClr val="18242B"/>
                </a:solidFill>
                <a:ea typeface="Inter Bold" pitchFamily="34" charset="-122"/>
                <a:cs typeface="Inter Bold" pitchFamily="34" charset="-120"/>
              </a:rPr>
              <a:t>Injection</a:t>
            </a:r>
            <a:r>
              <a:rPr lang="en-US" sz="1000" dirty="0" smtClean="0">
                <a:solidFill>
                  <a:srgbClr val="18242B"/>
                </a:solidFill>
                <a:ea typeface="Inter Bold" pitchFamily="34" charset="-122"/>
                <a:cs typeface="Inter Bold" pitchFamily="34" charset="-120"/>
              </a:rPr>
              <a:t> </a:t>
            </a:r>
            <a:endParaRPr lang="en-US" sz="1000" dirty="0"/>
          </a:p>
        </p:txBody>
      </p:sp>
      <p:sp>
        <p:nvSpPr>
          <p:cNvPr id="12" name="Text 7"/>
          <p:cNvSpPr/>
          <p:nvPr/>
        </p:nvSpPr>
        <p:spPr>
          <a:xfrm>
            <a:off x="1005260" y="3623966"/>
            <a:ext cx="3437706" cy="507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313"/>
              </a:lnSpc>
            </a:pPr>
            <a:r>
              <a:rPr lang="en-US" sz="800" dirty="0">
                <a:solidFill>
                  <a:srgbClr val="18242B"/>
                </a:solidFill>
                <a:ea typeface="Inter" pitchFamily="34" charset="-122"/>
                <a:cs typeface="Inter" pitchFamily="34" charset="-120"/>
              </a:rPr>
              <a:t>Following</a:t>
            </a:r>
            <a:r>
              <a:rPr lang="en-US" sz="800" dirty="0" smtClean="0">
                <a:solidFill>
                  <a:srgbClr val="18242B"/>
                </a:solidFill>
                <a:ea typeface="Inter" pitchFamily="34" charset="-122"/>
                <a:cs typeface="Inter" pitchFamily="34" charset="-120"/>
              </a:rPr>
              <a:t> EUA, </a:t>
            </a:r>
            <a:r>
              <a:rPr lang="en-US" sz="800" b="1" dirty="0" smtClean="0">
                <a:solidFill>
                  <a:srgbClr val="18242B"/>
                </a:solidFill>
                <a:ea typeface="Inter" pitchFamily="34" charset="-122"/>
                <a:cs typeface="Inter" pitchFamily="34" charset="-120"/>
              </a:rPr>
              <a:t>a "cone-like" partial </a:t>
            </a:r>
            <a:r>
              <a:rPr lang="en-US" sz="800" b="1" dirty="0" err="1" smtClean="0">
                <a:solidFill>
                  <a:srgbClr val="18242B"/>
                </a:solidFill>
                <a:ea typeface="Inter" pitchFamily="34" charset="-122"/>
                <a:cs typeface="Inter" pitchFamily="34" charset="-120"/>
              </a:rPr>
              <a:t>fistulectomy</a:t>
            </a:r>
            <a:r>
              <a:rPr lang="en-US" sz="800" dirty="0" smtClean="0">
                <a:solidFill>
                  <a:srgbClr val="18242B"/>
                </a:solidFill>
                <a:ea typeface="Inter" pitchFamily="34" charset="-122"/>
                <a:cs typeface="Inter" pitchFamily="34" charset="-120"/>
              </a:rPr>
              <a:t>, was performed carefully preserving the sphincter plane.</a:t>
            </a:r>
            <a:endParaRPr lang="en-US" sz="800" dirty="0" smtClean="0"/>
          </a:p>
          <a:p>
            <a:pPr>
              <a:lnSpc>
                <a:spcPts val="1313"/>
              </a:lnSpc>
            </a:pPr>
            <a:endParaRPr lang="en-US" sz="800" dirty="0"/>
          </a:p>
        </p:txBody>
      </p:sp>
      <p:sp>
        <p:nvSpPr>
          <p:cNvPr id="13" name="Text 8"/>
          <p:cNvSpPr/>
          <p:nvPr/>
        </p:nvSpPr>
        <p:spPr>
          <a:xfrm>
            <a:off x="1005260" y="4227017"/>
            <a:ext cx="3437706" cy="33858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313"/>
              </a:lnSpc>
            </a:pPr>
            <a:r>
              <a:rPr lang="en-US" sz="800" dirty="0">
                <a:solidFill>
                  <a:srgbClr val="18242B"/>
                </a:solidFill>
                <a:ea typeface="Inter" pitchFamily="34" charset="-122"/>
                <a:cs typeface="Inter" pitchFamily="34" charset="-120"/>
              </a:rPr>
              <a:t>Then, </a:t>
            </a:r>
            <a:r>
              <a:rPr lang="en-US" sz="800" b="1" dirty="0">
                <a:solidFill>
                  <a:srgbClr val="18242B"/>
                </a:solidFill>
                <a:ea typeface="Inter" pitchFamily="34" charset="-122"/>
                <a:cs typeface="Inter" pitchFamily="34" charset="-120"/>
              </a:rPr>
              <a:t>15-20 mL of </a:t>
            </a:r>
            <a:r>
              <a:rPr lang="en-US" sz="800" b="1" dirty="0" err="1">
                <a:solidFill>
                  <a:srgbClr val="18242B"/>
                </a:solidFill>
                <a:ea typeface="Inter" pitchFamily="34" charset="-122"/>
                <a:cs typeface="Inter" pitchFamily="34" charset="-120"/>
              </a:rPr>
              <a:t>MFat</a:t>
            </a:r>
            <a:r>
              <a:rPr lang="en-US" sz="800" b="1" dirty="0" smtClean="0">
                <a:solidFill>
                  <a:srgbClr val="18242B"/>
                </a:solidFill>
                <a:ea typeface="Inter" pitchFamily="34" charset="-122"/>
                <a:cs typeface="Inter" pitchFamily="34" charset="-120"/>
              </a:rPr>
              <a:t> </a:t>
            </a:r>
            <a:r>
              <a:rPr lang="en-US" sz="800" dirty="0" smtClean="0">
                <a:solidFill>
                  <a:srgbClr val="18242B"/>
                </a:solidFill>
                <a:ea typeface="Inter" pitchFamily="34" charset="-122"/>
                <a:cs typeface="Inter" pitchFamily="34" charset="-120"/>
              </a:rPr>
              <a:t>were </a:t>
            </a:r>
            <a:r>
              <a:rPr lang="en-US" sz="800" dirty="0">
                <a:solidFill>
                  <a:srgbClr val="18242B"/>
                </a:solidFill>
                <a:ea typeface="Inter" pitchFamily="34" charset="-122"/>
                <a:cs typeface="Inter" pitchFamily="34" charset="-120"/>
              </a:rPr>
              <a:t>circumferentially</a:t>
            </a:r>
            <a:r>
              <a:rPr lang="en-US" sz="800" b="1" dirty="0">
                <a:solidFill>
                  <a:srgbClr val="18242B"/>
                </a:solidFill>
                <a:ea typeface="Inter" pitchFamily="34" charset="-122"/>
                <a:cs typeface="Inter" pitchFamily="34" charset="-120"/>
              </a:rPr>
              <a:t> injected into the </a:t>
            </a:r>
            <a:r>
              <a:rPr lang="en-US" sz="800" b="1" dirty="0" err="1">
                <a:solidFill>
                  <a:srgbClr val="18242B"/>
                </a:solidFill>
                <a:ea typeface="Inter" pitchFamily="34" charset="-122"/>
                <a:cs typeface="Inter" pitchFamily="34" charset="-120"/>
              </a:rPr>
              <a:t>submucosal</a:t>
            </a:r>
            <a:r>
              <a:rPr lang="en-US" sz="800" b="1" dirty="0">
                <a:solidFill>
                  <a:srgbClr val="18242B"/>
                </a:solidFill>
                <a:ea typeface="Inter" pitchFamily="34" charset="-122"/>
                <a:cs typeface="Inter" pitchFamily="34" charset="-120"/>
              </a:rPr>
              <a:t> </a:t>
            </a:r>
            <a:r>
              <a:rPr lang="en-US" sz="800" b="1" dirty="0" smtClean="0">
                <a:solidFill>
                  <a:srgbClr val="18242B"/>
                </a:solidFill>
                <a:ea typeface="Inter" pitchFamily="34" charset="-122"/>
                <a:cs typeface="Inter" pitchFamily="34" charset="-120"/>
              </a:rPr>
              <a:t>tissue and along the fistula tract</a:t>
            </a:r>
            <a:endParaRPr lang="en-US" sz="800" b="1" dirty="0"/>
          </a:p>
        </p:txBody>
      </p:sp>
      <p:sp>
        <p:nvSpPr>
          <p:cNvPr id="14" name="Text 9"/>
          <p:cNvSpPr/>
          <p:nvPr/>
        </p:nvSpPr>
        <p:spPr>
          <a:xfrm>
            <a:off x="4705797" y="948258"/>
            <a:ext cx="2456408" cy="198389"/>
          </a:xfrm>
          <a:prstGeom prst="rect">
            <a:avLst/>
          </a:prstGeom>
          <a:noFill/>
          <a:ln>
            <a:solidFill>
              <a:srgbClr val="000090"/>
            </a:solidFill>
          </a:ln>
        </p:spPr>
        <p:txBody>
          <a:bodyPr wrap="none" lIns="0" tIns="0" rIns="0" bIns="0" rtlCol="0" anchor="t"/>
          <a:lstStyle/>
          <a:p>
            <a:pPr>
              <a:lnSpc>
                <a:spcPts val="1532"/>
              </a:lnSpc>
            </a:pPr>
            <a:r>
              <a:rPr lang="en-US" sz="1200" b="1" dirty="0">
                <a:solidFill>
                  <a:srgbClr val="FF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Control Group: Sham Procedure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15" name="Shape 10"/>
          <p:cNvSpPr/>
          <p:nvPr/>
        </p:nvSpPr>
        <p:spPr>
          <a:xfrm>
            <a:off x="4705797" y="1265635"/>
            <a:ext cx="4072607" cy="1715691"/>
          </a:xfrm>
          <a:prstGeom prst="roundRect">
            <a:avLst>
              <a:gd name="adj" fmla="val 2751"/>
            </a:avLst>
          </a:prstGeom>
          <a:solidFill>
            <a:srgbClr val="F4F4F4"/>
          </a:solidFill>
          <a:ln w="22860">
            <a:solidFill>
              <a:srgbClr val="B2E5B2"/>
            </a:solidFill>
            <a:prstDash val="solid"/>
          </a:ln>
        </p:spPr>
        <p:txBody>
          <a:bodyPr lIns="68580" tIns="34290" rIns="68580" bIns="34290"/>
          <a:lstStyle/>
          <a:p>
            <a:endParaRPr lang="it-IT" sz="1100" dirty="0"/>
          </a:p>
        </p:txBody>
      </p:sp>
      <p:sp>
        <p:nvSpPr>
          <p:cNvPr id="18" name="Text 13"/>
          <p:cNvSpPr/>
          <p:nvPr/>
        </p:nvSpPr>
        <p:spPr>
          <a:xfrm>
            <a:off x="4825901" y="2300883"/>
            <a:ext cx="3832399" cy="507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313"/>
              </a:lnSpc>
            </a:pPr>
            <a:r>
              <a:rPr lang="en-US" sz="800" dirty="0">
                <a:solidFill>
                  <a:srgbClr val="18242B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The internal mucosal opening was </a:t>
            </a:r>
            <a:r>
              <a:rPr lang="en-US" sz="800" b="1" dirty="0">
                <a:solidFill>
                  <a:srgbClr val="18242B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closed using absorbable 2/0 polyglactin sutures, and the closure integrity was confirmed by injecting 10 mL of sterile saline </a:t>
            </a:r>
            <a:r>
              <a:rPr lang="en-US" sz="800" dirty="0">
                <a:solidFill>
                  <a:srgbClr val="18242B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through the external opening under pressure.</a:t>
            </a:r>
            <a:endParaRPr lang="en-US" sz="800" dirty="0"/>
          </a:p>
        </p:txBody>
      </p:sp>
      <p:sp>
        <p:nvSpPr>
          <p:cNvPr id="19" name="Rettangolo 18"/>
          <p:cNvSpPr/>
          <p:nvPr/>
        </p:nvSpPr>
        <p:spPr>
          <a:xfrm>
            <a:off x="4762500" y="1301577"/>
            <a:ext cx="4076700" cy="315471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it-IT" sz="800" dirty="0" smtClean="0"/>
              <a:t>A 6-0 </a:t>
            </a:r>
            <a:r>
              <a:rPr lang="it-IT" sz="800" dirty="0" err="1" smtClean="0"/>
              <a:t>absorbable</a:t>
            </a:r>
            <a:r>
              <a:rPr lang="it-IT" sz="800" dirty="0" smtClean="0"/>
              <a:t> suture </a:t>
            </a:r>
            <a:r>
              <a:rPr lang="it-IT" sz="800" dirty="0" err="1" smtClean="0"/>
              <a:t>will</a:t>
            </a:r>
            <a:r>
              <a:rPr lang="it-IT" sz="800" dirty="0" smtClean="0"/>
              <a:t> </a:t>
            </a:r>
            <a:r>
              <a:rPr lang="it-IT" sz="800" dirty="0" err="1" smtClean="0"/>
              <a:t>be</a:t>
            </a:r>
            <a:r>
              <a:rPr lang="it-IT" sz="800" dirty="0" smtClean="0"/>
              <a:t> </a:t>
            </a:r>
            <a:r>
              <a:rPr lang="it-IT" sz="800" dirty="0" err="1" smtClean="0"/>
              <a:t>applied</a:t>
            </a:r>
            <a:r>
              <a:rPr lang="it-IT" sz="800" dirty="0" smtClean="0"/>
              <a:t> </a:t>
            </a:r>
            <a:r>
              <a:rPr lang="it-IT" sz="800" dirty="0" err="1" smtClean="0"/>
              <a:t>to</a:t>
            </a:r>
            <a:r>
              <a:rPr lang="it-IT" sz="800" dirty="0" smtClean="0"/>
              <a:t> the </a:t>
            </a:r>
            <a:r>
              <a:rPr lang="it-IT" sz="800" dirty="0" err="1" smtClean="0"/>
              <a:t>skin</a:t>
            </a:r>
            <a:r>
              <a:rPr lang="it-IT" sz="800" dirty="0" smtClean="0"/>
              <a:t> </a:t>
            </a:r>
            <a:r>
              <a:rPr lang="it-IT" sz="800" dirty="0" err="1" smtClean="0"/>
              <a:t>of</a:t>
            </a:r>
            <a:r>
              <a:rPr lang="it-IT" sz="800" dirty="0" smtClean="0"/>
              <a:t> the </a:t>
            </a:r>
            <a:r>
              <a:rPr lang="it-IT" sz="800" dirty="0" err="1" smtClean="0"/>
              <a:t>thigh</a:t>
            </a:r>
            <a:r>
              <a:rPr lang="it-IT" sz="800" dirty="0" smtClean="0"/>
              <a:t>, and the </a:t>
            </a:r>
            <a:r>
              <a:rPr lang="it-IT" sz="800" dirty="0" err="1" smtClean="0"/>
              <a:t>skin</a:t>
            </a:r>
            <a:r>
              <a:rPr lang="it-IT" sz="800" dirty="0" smtClean="0"/>
              <a:t> </a:t>
            </a:r>
            <a:r>
              <a:rPr lang="it-IT" sz="800" dirty="0" err="1" smtClean="0"/>
              <a:t>will</a:t>
            </a:r>
            <a:r>
              <a:rPr lang="it-IT" sz="800" dirty="0" smtClean="0"/>
              <a:t> </a:t>
            </a:r>
            <a:r>
              <a:rPr lang="it-IT" sz="800" dirty="0" err="1" smtClean="0"/>
              <a:t>be</a:t>
            </a:r>
            <a:r>
              <a:rPr lang="it-IT" sz="800" dirty="0" smtClean="0"/>
              <a:t> </a:t>
            </a:r>
            <a:r>
              <a:rPr lang="it-IT" sz="800" dirty="0" err="1" smtClean="0"/>
              <a:t>gently</a:t>
            </a:r>
            <a:r>
              <a:rPr lang="it-IT" sz="800" dirty="0" smtClean="0"/>
              <a:t> </a:t>
            </a:r>
            <a:r>
              <a:rPr lang="it-IT" sz="800" dirty="0" err="1" smtClean="0"/>
              <a:t>pinched</a:t>
            </a:r>
            <a:r>
              <a:rPr lang="it-IT" sz="800" dirty="0" smtClean="0"/>
              <a:t> </a:t>
            </a:r>
            <a:r>
              <a:rPr lang="it-IT" sz="800" dirty="0" err="1" smtClean="0"/>
              <a:t>to</a:t>
            </a:r>
            <a:r>
              <a:rPr lang="it-IT" sz="800" dirty="0" smtClean="0"/>
              <a:t> </a:t>
            </a:r>
            <a:r>
              <a:rPr lang="it-IT" sz="800" b="1" dirty="0" smtClean="0"/>
              <a:t>simulate the </a:t>
            </a:r>
            <a:r>
              <a:rPr lang="it-IT" sz="800" b="1" dirty="0" err="1" smtClean="0"/>
              <a:t>liposuction</a:t>
            </a:r>
            <a:r>
              <a:rPr lang="it-IT" sz="800" b="1" dirty="0" smtClean="0"/>
              <a:t> procedure</a:t>
            </a:r>
            <a:r>
              <a:rPr lang="it-IT" sz="800" dirty="0" smtClean="0"/>
              <a:t>.</a:t>
            </a:r>
            <a:endParaRPr lang="it-IT" sz="800" dirty="0"/>
          </a:p>
        </p:txBody>
      </p:sp>
      <p:sp>
        <p:nvSpPr>
          <p:cNvPr id="20" name="Text 7"/>
          <p:cNvSpPr/>
          <p:nvPr/>
        </p:nvSpPr>
        <p:spPr>
          <a:xfrm>
            <a:off x="4843835" y="1747541"/>
            <a:ext cx="3437706" cy="507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313"/>
              </a:lnSpc>
            </a:pPr>
            <a:r>
              <a:rPr lang="en-US" sz="800" dirty="0">
                <a:solidFill>
                  <a:srgbClr val="18242B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Following</a:t>
            </a:r>
            <a:r>
              <a:rPr lang="en-US" sz="800" dirty="0" smtClean="0">
                <a:solidFill>
                  <a:srgbClr val="18242B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EUA, a "cone-like" partial </a:t>
            </a:r>
            <a:r>
              <a:rPr lang="en-US" sz="800" dirty="0" err="1" smtClean="0">
                <a:solidFill>
                  <a:srgbClr val="18242B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fistulectomy</a:t>
            </a:r>
            <a:r>
              <a:rPr lang="en-US" sz="800" dirty="0" smtClean="0">
                <a:solidFill>
                  <a:srgbClr val="18242B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, was performed carefully preserving the sphincter plane.</a:t>
            </a:r>
            <a:endParaRPr lang="en-US" sz="800" dirty="0" smtClean="0"/>
          </a:p>
          <a:p>
            <a:pPr>
              <a:lnSpc>
                <a:spcPts val="1313"/>
              </a:lnSpc>
            </a:pPr>
            <a:endParaRPr lang="en-US" sz="800" dirty="0"/>
          </a:p>
        </p:txBody>
      </p:sp>
      <p:pic>
        <p:nvPicPr>
          <p:cNvPr id="21" name="berlino.mp4">
            <a:hlinkClick r:id="" action="ppaction://media"/>
          </p:cNvPr>
          <p:cNvPicPr/>
          <p:nvPr>
            <a:videoFile r:link="rId1"/>
          </p:nvPr>
        </p:nvPicPr>
        <p:blipFill>
          <a:blip r:embed="rId7"/>
          <a:stretch>
            <a:fillRect/>
          </a:stretch>
        </p:blipFill>
        <p:spPr>
          <a:xfrm>
            <a:off x="4974035" y="3113559"/>
            <a:ext cx="4097867" cy="1952625"/>
          </a:xfrm>
          <a:prstGeom prst="rect">
            <a:avLst/>
          </a:prstGeom>
        </p:spPr>
      </p:pic>
      <p:sp>
        <p:nvSpPr>
          <p:cNvPr id="22" name="CasellaDiTesto 21"/>
          <p:cNvSpPr txBox="1"/>
          <p:nvPr/>
        </p:nvSpPr>
        <p:spPr>
          <a:xfrm>
            <a:off x="504825" y="209550"/>
            <a:ext cx="3838575" cy="5770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it-IT" dirty="0" smtClean="0"/>
              <a:t>The ATTIC STUDY</a:t>
            </a:r>
          </a:p>
          <a:p>
            <a:r>
              <a:rPr lang="it-IT" sz="1500" b="1" dirty="0" smtClean="0"/>
              <a:t>SURGICAL PROCEDURES</a:t>
            </a:r>
            <a:endParaRPr lang="it-IT" sz="15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000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/>
          <p:cNvSpPr>
            <a:spLocks noGrp="1"/>
          </p:cNvSpPr>
          <p:nvPr>
            <p:ph type="body" sz="quarter" idx="11"/>
          </p:nvPr>
        </p:nvSpPr>
        <p:spPr>
          <a:xfrm>
            <a:off x="784670" y="169605"/>
            <a:ext cx="7714310" cy="368777"/>
          </a:xfrm>
        </p:spPr>
        <p:txBody>
          <a:bodyPr>
            <a:noAutofit/>
          </a:bodyPr>
          <a:lstStyle/>
          <a:p>
            <a:r>
              <a:rPr lang="it-IT" sz="1400" dirty="0"/>
              <a:t>The ATTIC STUDY</a:t>
            </a:r>
          </a:p>
          <a:p>
            <a:r>
              <a:rPr lang="it-IT" sz="1400" b="1" dirty="0"/>
              <a:t>RESULTS – </a:t>
            </a:r>
            <a:r>
              <a:rPr lang="it-IT" sz="1800" b="1" dirty="0" err="1"/>
              <a:t>Primary</a:t>
            </a:r>
            <a:r>
              <a:rPr lang="it-IT" sz="1400" b="1" dirty="0"/>
              <a:t> </a:t>
            </a:r>
            <a:r>
              <a:rPr lang="it-IT" sz="1400" b="1" dirty="0" err="1"/>
              <a:t>Outcome</a:t>
            </a:r>
            <a:endParaRPr lang="it-IT" sz="1400" b="1" dirty="0"/>
          </a:p>
          <a:p>
            <a:endParaRPr lang="it-IT" sz="3200" dirty="0"/>
          </a:p>
        </p:txBody>
      </p:sp>
      <p:sp>
        <p:nvSpPr>
          <p:cNvPr id="15" name="Rettangolo 14">
            <a:extLst>
              <a:ext uri="{FF2B5EF4-FFF2-40B4-BE49-F238E27FC236}">
                <a16:creationId xmlns:mc="http://schemas.openxmlformats.org/markup-compatibility/2006" xmlns:mv="urn:schemas-microsoft-com:mac:vml"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id="{52935D1E-961A-442B-835D-5A0240840072}"/>
              </a:ext>
            </a:extLst>
          </p:cNvPr>
          <p:cNvSpPr/>
          <p:nvPr/>
        </p:nvSpPr>
        <p:spPr>
          <a:xfrm>
            <a:off x="587931" y="1478325"/>
            <a:ext cx="5248276" cy="3248278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it-IT">
              <a:latin typeface="Roboto" panose="02000000000000000000"/>
            </a:endParaRPr>
          </a:p>
        </p:txBody>
      </p:sp>
      <p:graphicFrame>
        <p:nvGraphicFramePr>
          <p:cNvPr id="16" name="Grafico 15">
            <a:extLst>
              <a:ext uri="{FF2B5EF4-FFF2-40B4-BE49-F238E27FC236}">
                <a16:creationId xmlns:mc="http://schemas.openxmlformats.org/markup-compatibility/2006" xmlns:mv="urn:schemas-microsoft-com:mac:vml"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id="{E77B7DF4-919A-488D-B0AE-F444829799A2}"/>
              </a:ext>
            </a:extLst>
          </p:cNvPr>
          <p:cNvGraphicFramePr/>
          <p:nvPr>
            <p:extLst>
              <p:ext uri="{D42A27DB-BD31-4B8C-83A1-F6EECF244321}">
                <p14:modId xmlns:mc="http://schemas.openxmlformats.org/markup-compatibility/2006" xmlns:mv="urn:schemas-microsoft-com:mac:vml"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2149752751"/>
              </p:ext>
            </p:extLst>
          </p:nvPr>
        </p:nvGraphicFramePr>
        <p:xfrm>
          <a:off x="212938" y="1488027"/>
          <a:ext cx="5677243" cy="33048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" name="CasellaDiTesto 16">
            <a:extLst>
              <a:ext uri="{FF2B5EF4-FFF2-40B4-BE49-F238E27FC236}">
                <a16:creationId xmlns:mc="http://schemas.openxmlformats.org/markup-compatibility/2006" xmlns:mv="urn:schemas-microsoft-com:mac:vml"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id="{2685131B-C00E-4080-9704-AD0E9736929B}"/>
              </a:ext>
            </a:extLst>
          </p:cNvPr>
          <p:cNvSpPr txBox="1"/>
          <p:nvPr/>
        </p:nvSpPr>
        <p:spPr>
          <a:xfrm>
            <a:off x="2309600" y="1744210"/>
            <a:ext cx="987746" cy="646327"/>
          </a:xfrm>
          <a:prstGeom prst="rect">
            <a:avLst/>
          </a:prstGeom>
          <a:noFill/>
          <a:ln>
            <a:solidFill>
              <a:srgbClr val="18242B"/>
            </a:solidFill>
          </a:ln>
        </p:spPr>
        <p:txBody>
          <a:bodyPr wrap="square" lIns="91436" tIns="45718" rIns="91436" bIns="45718" rtlCol="0">
            <a:spAutoFit/>
          </a:bodyPr>
          <a:lstStyle/>
          <a:p>
            <a:pPr algn="ctr"/>
            <a:r>
              <a:rPr lang="it-IT" dirty="0" err="1">
                <a:latin typeface="Roboto" panose="02000000000000000000"/>
              </a:rPr>
              <a:t>p</a:t>
            </a:r>
            <a:r>
              <a:rPr lang="it-IT" dirty="0">
                <a:latin typeface="Roboto" panose="02000000000000000000"/>
              </a:rPr>
              <a:t> &lt; 0.005</a:t>
            </a:r>
          </a:p>
        </p:txBody>
      </p:sp>
      <p:cxnSp>
        <p:nvCxnSpPr>
          <p:cNvPr id="18" name="Connettore 1 4">
            <a:extLst>
              <a:ext uri="{FF2B5EF4-FFF2-40B4-BE49-F238E27FC236}">
                <a16:creationId xmlns:mc="http://schemas.openxmlformats.org/markup-compatibility/2006" xmlns:mv="urn:schemas-microsoft-com:mac:vml"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id="{B180300F-687E-4CF2-A5C6-00726BF5B413}"/>
              </a:ext>
            </a:extLst>
          </p:cNvPr>
          <p:cNvCxnSpPr/>
          <p:nvPr/>
        </p:nvCxnSpPr>
        <p:spPr>
          <a:xfrm rot="16200000" flipV="1">
            <a:off x="-685200" y="2971862"/>
            <a:ext cx="2755236" cy="1905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CasellaDiTesto 18">
            <a:extLst>
              <a:ext uri="{FF2B5EF4-FFF2-40B4-BE49-F238E27FC236}">
                <a16:creationId xmlns:mc="http://schemas.openxmlformats.org/markup-compatibility/2006" xmlns:mv="urn:schemas-microsoft-com:mac:vml"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id="{21786EBE-BC6F-4344-BDAD-CD11389A0E13}"/>
              </a:ext>
            </a:extLst>
          </p:cNvPr>
          <p:cNvSpPr txBox="1"/>
          <p:nvPr/>
        </p:nvSpPr>
        <p:spPr>
          <a:xfrm>
            <a:off x="683056" y="1650775"/>
            <a:ext cx="341008" cy="646327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r>
              <a:rPr lang="it-IT" dirty="0">
                <a:latin typeface="Roboto" panose="02000000000000000000"/>
              </a:rPr>
              <a:t>%</a:t>
            </a:r>
          </a:p>
        </p:txBody>
      </p:sp>
      <p:sp>
        <p:nvSpPr>
          <p:cNvPr id="20" name="CasellaDiTesto 19">
            <a:extLst>
              <a:ext uri="{FF2B5EF4-FFF2-40B4-BE49-F238E27FC236}">
                <a16:creationId xmlns:mc="http://schemas.openxmlformats.org/markup-compatibility/2006" xmlns:mv="urn:schemas-microsoft-com:mac:vml"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id="{910B9BA2-1144-48DA-B757-BD6064F77786}"/>
              </a:ext>
            </a:extLst>
          </p:cNvPr>
          <p:cNvSpPr txBox="1"/>
          <p:nvPr/>
        </p:nvSpPr>
        <p:spPr>
          <a:xfrm>
            <a:off x="5985566" y="1956193"/>
            <a:ext cx="2823473" cy="1077214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lIns="91436" tIns="45718" rIns="91436" bIns="45718" rtlCol="0">
            <a:spAutoFit/>
          </a:bodyPr>
          <a:lstStyle/>
          <a:p>
            <a:pPr algn="ctr"/>
            <a:r>
              <a:rPr lang="it-IT" sz="1600" b="1" dirty="0" err="1">
                <a:latin typeface="Roboto" panose="02000000000000000000"/>
              </a:rPr>
              <a:t>Combined</a:t>
            </a:r>
            <a:r>
              <a:rPr lang="it-IT" sz="1600" b="1" dirty="0">
                <a:latin typeface="Roboto" panose="02000000000000000000"/>
              </a:rPr>
              <a:t> </a:t>
            </a:r>
            <a:r>
              <a:rPr lang="it-IT" sz="1600" b="1" dirty="0" err="1">
                <a:latin typeface="Roboto" panose="02000000000000000000"/>
              </a:rPr>
              <a:t>remission</a:t>
            </a:r>
            <a:r>
              <a:rPr lang="it-IT" sz="1600" b="1" dirty="0">
                <a:latin typeface="Roboto" panose="02000000000000000000"/>
              </a:rPr>
              <a:t> </a:t>
            </a:r>
            <a:r>
              <a:rPr lang="it-IT" sz="1600" dirty="0">
                <a:latin typeface="Roboto" panose="02000000000000000000"/>
              </a:rPr>
              <a:t>rate </a:t>
            </a:r>
            <a:r>
              <a:rPr lang="it-IT" sz="1600" dirty="0" err="1">
                <a:latin typeface="Roboto" panose="02000000000000000000"/>
              </a:rPr>
              <a:t>was</a:t>
            </a:r>
            <a:r>
              <a:rPr lang="it-IT" sz="1600" dirty="0">
                <a:latin typeface="Roboto" panose="02000000000000000000"/>
              </a:rPr>
              <a:t> </a:t>
            </a:r>
            <a:r>
              <a:rPr lang="it-IT" sz="1600" b="1" dirty="0" err="1">
                <a:solidFill>
                  <a:srgbClr val="FF0000"/>
                </a:solidFill>
                <a:latin typeface="Roboto" panose="02000000000000000000"/>
              </a:rPr>
              <a:t>significantly</a:t>
            </a:r>
            <a:r>
              <a:rPr lang="it-IT" sz="1600" b="1" dirty="0">
                <a:solidFill>
                  <a:srgbClr val="FF0000"/>
                </a:solidFill>
                <a:latin typeface="Roboto" panose="02000000000000000000"/>
              </a:rPr>
              <a:t> </a:t>
            </a:r>
            <a:r>
              <a:rPr lang="it-IT" sz="1600" b="1" dirty="0" err="1">
                <a:solidFill>
                  <a:srgbClr val="FF0000"/>
                </a:solidFill>
                <a:latin typeface="Roboto" panose="02000000000000000000"/>
              </a:rPr>
              <a:t>higher</a:t>
            </a:r>
            <a:r>
              <a:rPr lang="it-IT" sz="1600" b="1" dirty="0">
                <a:solidFill>
                  <a:srgbClr val="FF0000"/>
                </a:solidFill>
                <a:latin typeface="Roboto" panose="02000000000000000000"/>
              </a:rPr>
              <a:t> </a:t>
            </a:r>
            <a:r>
              <a:rPr lang="it-IT" sz="1600" dirty="0">
                <a:latin typeface="Roboto" panose="02000000000000000000"/>
              </a:rPr>
              <a:t>in </a:t>
            </a:r>
            <a:r>
              <a:rPr lang="it-IT" sz="1600" b="1" dirty="0">
                <a:solidFill>
                  <a:srgbClr val="375BB0"/>
                </a:solidFill>
                <a:latin typeface="Roboto" panose="02000000000000000000"/>
              </a:rPr>
              <a:t>Treatment </a:t>
            </a:r>
            <a:r>
              <a:rPr lang="it-IT" sz="1600" b="1" dirty="0" err="1">
                <a:solidFill>
                  <a:srgbClr val="375BB0"/>
                </a:solidFill>
                <a:latin typeface="Roboto" panose="02000000000000000000"/>
              </a:rPr>
              <a:t>group</a:t>
            </a:r>
            <a:r>
              <a:rPr lang="it-IT" sz="1600" b="1" dirty="0">
                <a:solidFill>
                  <a:srgbClr val="375BB0"/>
                </a:solidFill>
                <a:latin typeface="Roboto" panose="02000000000000000000"/>
              </a:rPr>
              <a:t> </a:t>
            </a:r>
          </a:p>
          <a:p>
            <a:pPr algn="ctr"/>
            <a:r>
              <a:rPr lang="it-IT" sz="1600" dirty="0">
                <a:latin typeface="Roboto" panose="02000000000000000000"/>
              </a:rPr>
              <a:t>(</a:t>
            </a:r>
            <a:r>
              <a:rPr lang="it-IT" sz="1600" i="1" dirty="0">
                <a:latin typeface="Roboto" panose="02000000000000000000"/>
              </a:rPr>
              <a:t>57.6% vs 18.2%</a:t>
            </a:r>
            <a:r>
              <a:rPr lang="it-IT" sz="1600" dirty="0">
                <a:latin typeface="Roboto" panose="02000000000000000000"/>
              </a:rPr>
              <a:t>)</a:t>
            </a:r>
            <a:r>
              <a:rPr lang="it-IT" sz="1600" dirty="0" smtClean="0">
                <a:latin typeface="Roboto" panose="02000000000000000000"/>
              </a:rPr>
              <a:t> </a:t>
            </a:r>
            <a:endParaRPr lang="it-IT" sz="1600" dirty="0">
              <a:latin typeface="Roboto" panose="02000000000000000000"/>
            </a:endParaRPr>
          </a:p>
        </p:txBody>
      </p:sp>
      <p:sp>
        <p:nvSpPr>
          <p:cNvPr id="21" name="Ovale 20">
            <a:extLst>
              <a:ext uri="{FF2B5EF4-FFF2-40B4-BE49-F238E27FC236}">
                <a16:creationId xmlns:mc="http://schemas.openxmlformats.org/markup-compatibility/2006" xmlns:mv="urn:schemas-microsoft-com:mac:vml"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id="{8AFE9720-9D70-4617-8A92-553A5BDA4D29}"/>
              </a:ext>
            </a:extLst>
          </p:cNvPr>
          <p:cNvSpPr/>
          <p:nvPr/>
        </p:nvSpPr>
        <p:spPr>
          <a:xfrm>
            <a:off x="1118107" y="2276890"/>
            <a:ext cx="674182" cy="415703"/>
          </a:xfrm>
          <a:prstGeom prst="ellipse">
            <a:avLst/>
          </a:prstGeom>
          <a:noFill/>
          <a:ln w="28575" cap="flat" cmpd="sng" algn="ctr">
            <a:solidFill>
              <a:srgbClr val="008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it-IT">
              <a:latin typeface="Roboto" panose="02000000000000000000"/>
            </a:endParaRPr>
          </a:p>
        </p:txBody>
      </p:sp>
      <p:sp>
        <p:nvSpPr>
          <p:cNvPr id="22" name="Ovale 21">
            <a:extLst>
              <a:ext uri="{FF2B5EF4-FFF2-40B4-BE49-F238E27FC236}">
                <a16:creationId xmlns:mc="http://schemas.openxmlformats.org/markup-compatibility/2006" xmlns:mv="urn:schemas-microsoft-com:mac:vml"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id="{38381D43-CCCD-46C7-B0DE-3DA4D53EA0AA}"/>
              </a:ext>
            </a:extLst>
          </p:cNvPr>
          <p:cNvSpPr/>
          <p:nvPr/>
        </p:nvSpPr>
        <p:spPr>
          <a:xfrm>
            <a:off x="3416480" y="3418148"/>
            <a:ext cx="609129" cy="415703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it-IT">
              <a:latin typeface="Roboto" panose="02000000000000000000"/>
            </a:endParaRPr>
          </a:p>
        </p:txBody>
      </p:sp>
      <p:sp>
        <p:nvSpPr>
          <p:cNvPr id="23" name="CasellaDiTesto 22">
            <a:extLst>
              <a:ext uri="{FF2B5EF4-FFF2-40B4-BE49-F238E27FC236}">
                <a16:creationId xmlns:mc="http://schemas.openxmlformats.org/markup-compatibility/2006" xmlns:mv="urn:schemas-microsoft-com:mac:vml"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id="{B833BC3E-D023-486B-BEB8-D18A20A84C8F}"/>
              </a:ext>
            </a:extLst>
          </p:cNvPr>
          <p:cNvSpPr txBox="1"/>
          <p:nvPr/>
        </p:nvSpPr>
        <p:spPr>
          <a:xfrm>
            <a:off x="1463680" y="971196"/>
            <a:ext cx="6438900" cy="31546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lIns="68577" tIns="34289" rIns="68577" bIns="34289" rtlCol="0">
            <a:spAutoFit/>
          </a:bodyPr>
          <a:lstStyle/>
          <a:p>
            <a:pPr algn="ctr"/>
            <a:r>
              <a:rPr lang="it-IT" sz="1600" b="1" dirty="0">
                <a:solidFill>
                  <a:srgbClr val="FF0000"/>
                </a:solidFill>
                <a:latin typeface="Roboto" panose="02000000000000000000"/>
              </a:rPr>
              <a:t>66</a:t>
            </a:r>
            <a:r>
              <a:rPr lang="it-IT" sz="1600" dirty="0">
                <a:latin typeface="Roboto" panose="02000000000000000000"/>
              </a:rPr>
              <a:t> </a:t>
            </a:r>
            <a:r>
              <a:rPr lang="it-IT" sz="1600" dirty="0" err="1">
                <a:latin typeface="Roboto" panose="02000000000000000000"/>
              </a:rPr>
              <a:t>pts</a:t>
            </a:r>
            <a:r>
              <a:rPr lang="it-IT" sz="1600" dirty="0">
                <a:latin typeface="Roboto" panose="02000000000000000000"/>
              </a:rPr>
              <a:t> </a:t>
            </a:r>
            <a:r>
              <a:rPr lang="it-IT" sz="1600" dirty="0" err="1">
                <a:latin typeface="Roboto" panose="02000000000000000000"/>
              </a:rPr>
              <a:t>completed</a:t>
            </a:r>
            <a:r>
              <a:rPr lang="it-IT" sz="1600" dirty="0">
                <a:latin typeface="Roboto" panose="02000000000000000000"/>
              </a:rPr>
              <a:t> the </a:t>
            </a:r>
            <a:r>
              <a:rPr lang="it-IT" sz="1600" dirty="0" err="1">
                <a:latin typeface="Roboto" panose="02000000000000000000"/>
              </a:rPr>
              <a:t>study</a:t>
            </a:r>
            <a:r>
              <a:rPr lang="it-IT" sz="1600" dirty="0">
                <a:latin typeface="Roboto" panose="02000000000000000000"/>
              </a:rPr>
              <a:t> </a:t>
            </a:r>
            <a:r>
              <a:rPr lang="it-IT" sz="1600" i="1" dirty="0" smtClean="0">
                <a:latin typeface="Roboto" panose="02000000000000000000"/>
              </a:rPr>
              <a:t>(33 </a:t>
            </a:r>
            <a:r>
              <a:rPr lang="it-IT" sz="1600" i="1" dirty="0">
                <a:latin typeface="Roboto" panose="02000000000000000000"/>
              </a:rPr>
              <a:t>per Group</a:t>
            </a:r>
            <a:r>
              <a:rPr lang="it-IT" sz="1600" dirty="0">
                <a:latin typeface="Roboto" panose="02000000000000000000"/>
              </a:rPr>
              <a:t>) out </a:t>
            </a:r>
            <a:r>
              <a:rPr lang="it-IT" sz="1600" dirty="0" err="1">
                <a:latin typeface="Roboto" panose="02000000000000000000"/>
              </a:rPr>
              <a:t>of</a:t>
            </a:r>
            <a:r>
              <a:rPr lang="it-IT" sz="1600" dirty="0">
                <a:latin typeface="Roboto" panose="02000000000000000000"/>
              </a:rPr>
              <a:t> </a:t>
            </a:r>
            <a:r>
              <a:rPr lang="it-IT" sz="1600" dirty="0">
                <a:solidFill>
                  <a:srgbClr val="FF0000"/>
                </a:solidFill>
                <a:latin typeface="Roboto" panose="02000000000000000000"/>
              </a:rPr>
              <a:t>80</a:t>
            </a:r>
            <a:r>
              <a:rPr lang="it-IT" sz="1600" dirty="0">
                <a:latin typeface="Roboto" panose="02000000000000000000"/>
              </a:rPr>
              <a:t> </a:t>
            </a:r>
            <a:r>
              <a:rPr lang="it-IT" sz="1600" dirty="0" err="1">
                <a:latin typeface="Roboto" panose="02000000000000000000"/>
              </a:rPr>
              <a:t>pts</a:t>
            </a:r>
            <a:r>
              <a:rPr lang="it-IT" sz="1600" dirty="0">
                <a:latin typeface="Roboto" panose="02000000000000000000"/>
              </a:rPr>
              <a:t> </a:t>
            </a:r>
            <a:r>
              <a:rPr lang="it-IT" sz="1600" dirty="0" err="1">
                <a:latin typeface="Roboto" panose="02000000000000000000"/>
              </a:rPr>
              <a:t>randomized</a:t>
            </a:r>
            <a:endParaRPr lang="it-IT" sz="1600" dirty="0">
              <a:latin typeface="Roboto" panose="02000000000000000000"/>
            </a:endParaRPr>
          </a:p>
        </p:txBody>
      </p:sp>
      <p:sp>
        <p:nvSpPr>
          <p:cNvPr id="24" name="CasellaDiTesto 23">
            <a:extLst>
              <a:ext uri="{FF2B5EF4-FFF2-40B4-BE49-F238E27FC236}">
                <a16:creationId xmlns:mc="http://schemas.openxmlformats.org/markup-compatibility/2006" xmlns:mv="urn:schemas-microsoft-com:mac:vml"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id="{DADA5FC1-ADE4-489E-B60F-5A09291424CE}"/>
              </a:ext>
            </a:extLst>
          </p:cNvPr>
          <p:cNvSpPr txBox="1"/>
          <p:nvPr/>
        </p:nvSpPr>
        <p:spPr>
          <a:xfrm>
            <a:off x="1071175" y="4901571"/>
            <a:ext cx="868683" cy="196208"/>
          </a:xfrm>
          <a:prstGeom prst="rect">
            <a:avLst/>
          </a:prstGeom>
          <a:noFill/>
        </p:spPr>
        <p:txBody>
          <a:bodyPr wrap="square" lIns="68577" tIns="34289" rIns="68577" bIns="34289" rtlCol="0">
            <a:spAutoFit/>
          </a:bodyPr>
          <a:lstStyle/>
          <a:p>
            <a:r>
              <a:rPr lang="it-IT" sz="800" i="1" dirty="0">
                <a:latin typeface="Roboto"/>
              </a:rPr>
              <a:t>Silvio Laureti</a:t>
            </a:r>
          </a:p>
        </p:txBody>
      </p:sp>
      <p:sp>
        <p:nvSpPr>
          <p:cNvPr id="27" name="CasellaDiTesto 26"/>
          <p:cNvSpPr txBox="1"/>
          <p:nvPr/>
        </p:nvSpPr>
        <p:spPr>
          <a:xfrm>
            <a:off x="-441738" y="717827"/>
            <a:ext cx="184658" cy="369328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endParaRPr lang="it-IT" dirty="0"/>
          </a:p>
        </p:txBody>
      </p:sp>
      <p:pic>
        <p:nvPicPr>
          <p:cNvPr id="28" name="Immagine 2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8096" y="3208690"/>
            <a:ext cx="2577663" cy="1650474"/>
          </a:xfrm>
          <a:prstGeom prst="rect">
            <a:avLst/>
          </a:prstGeom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/>
          <p:cNvSpPr>
            <a:spLocks noGrp="1"/>
          </p:cNvSpPr>
          <p:nvPr>
            <p:ph type="body" sz="quarter" idx="11"/>
          </p:nvPr>
        </p:nvSpPr>
        <p:spPr>
          <a:xfrm>
            <a:off x="792475" y="133067"/>
            <a:ext cx="8204812" cy="663705"/>
          </a:xfrm>
        </p:spPr>
        <p:txBody>
          <a:bodyPr/>
          <a:lstStyle/>
          <a:p>
            <a:r>
              <a:rPr lang="it-IT" sz="1600" dirty="0"/>
              <a:t>The ATTIC STUDY</a:t>
            </a:r>
          </a:p>
          <a:p>
            <a:r>
              <a:rPr lang="it-IT" sz="1600" b="1" dirty="0"/>
              <a:t>RESULTS </a:t>
            </a:r>
            <a:r>
              <a:rPr lang="it-IT" sz="1600" b="1" dirty="0" err="1" smtClean="0"/>
              <a:t>–</a:t>
            </a:r>
            <a:r>
              <a:rPr lang="it-IT" sz="1600" b="1" dirty="0" smtClean="0"/>
              <a:t> </a:t>
            </a:r>
            <a:r>
              <a:rPr lang="it-IT" sz="1600" b="1" dirty="0" err="1" smtClean="0"/>
              <a:t>Post-hoc</a:t>
            </a:r>
            <a:r>
              <a:rPr lang="it-IT" sz="1600" b="1" dirty="0" smtClean="0"/>
              <a:t> </a:t>
            </a:r>
            <a:r>
              <a:rPr lang="it-IT" sz="1600" b="1" dirty="0" err="1"/>
              <a:t>Univariate</a:t>
            </a:r>
            <a:r>
              <a:rPr lang="it-IT" sz="1600" b="1" dirty="0"/>
              <a:t> and Multivariate </a:t>
            </a:r>
            <a:r>
              <a:rPr lang="it-IT" sz="1600" b="1" dirty="0" err="1"/>
              <a:t>Logistic</a:t>
            </a:r>
            <a:r>
              <a:rPr lang="it-IT" sz="1600" b="1" dirty="0"/>
              <a:t> </a:t>
            </a:r>
            <a:r>
              <a:rPr lang="it-IT" sz="1600" b="1" dirty="0" err="1"/>
              <a:t>Regression</a:t>
            </a:r>
            <a:endParaRPr lang="it-IT" sz="1600" b="1" dirty="0"/>
          </a:p>
          <a:p>
            <a:endParaRPr lang="it-IT" sz="1600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5384041" y="976390"/>
            <a:ext cx="3367586" cy="164831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lIns="68577" tIns="34289" rIns="68577" bIns="34289" rtlCol="0">
            <a:spAutoFit/>
          </a:bodyPr>
          <a:lstStyle/>
          <a:p>
            <a:pPr algn="ctr"/>
            <a:r>
              <a:rPr lang="it-IT" b="1" dirty="0" smtClean="0">
                <a:latin typeface="Roboto"/>
              </a:rPr>
              <a:t>At </a:t>
            </a:r>
            <a:r>
              <a:rPr lang="it-IT" b="1" dirty="0" err="1" smtClean="0">
                <a:solidFill>
                  <a:srgbClr val="0000FF"/>
                </a:solidFill>
                <a:latin typeface="Roboto"/>
              </a:rPr>
              <a:t>univariate</a:t>
            </a:r>
            <a:r>
              <a:rPr lang="it-IT" b="1" dirty="0" smtClean="0">
                <a:solidFill>
                  <a:srgbClr val="0000FF"/>
                </a:solidFill>
                <a:latin typeface="Roboto"/>
              </a:rPr>
              <a:t> </a:t>
            </a:r>
            <a:r>
              <a:rPr lang="it-IT" b="1" dirty="0" err="1" smtClean="0">
                <a:solidFill>
                  <a:srgbClr val="0000FF"/>
                </a:solidFill>
                <a:latin typeface="Roboto"/>
              </a:rPr>
              <a:t>logistic</a:t>
            </a:r>
            <a:r>
              <a:rPr lang="it-IT" b="1" dirty="0" smtClean="0">
                <a:solidFill>
                  <a:srgbClr val="0000FF"/>
                </a:solidFill>
                <a:latin typeface="Roboto"/>
              </a:rPr>
              <a:t> </a:t>
            </a:r>
            <a:r>
              <a:rPr lang="it-IT" b="1" dirty="0" err="1" smtClean="0">
                <a:solidFill>
                  <a:srgbClr val="0000FF"/>
                </a:solidFill>
                <a:latin typeface="Roboto"/>
              </a:rPr>
              <a:t>regression</a:t>
            </a:r>
            <a:r>
              <a:rPr lang="it-IT" b="1" dirty="0" smtClean="0">
                <a:latin typeface="Roboto"/>
              </a:rPr>
              <a:t> </a:t>
            </a:r>
            <a:r>
              <a:rPr lang="it-IT" b="1" dirty="0" err="1" smtClean="0">
                <a:latin typeface="Roboto"/>
              </a:rPr>
              <a:t>had</a:t>
            </a:r>
            <a:r>
              <a:rPr lang="it-IT" b="1" dirty="0" smtClean="0">
                <a:latin typeface="Roboto"/>
              </a:rPr>
              <a:t> </a:t>
            </a:r>
            <a:r>
              <a:rPr lang="it-IT" b="1" dirty="0" err="1" smtClean="0">
                <a:latin typeface="Roboto"/>
              </a:rPr>
              <a:t>significantly</a:t>
            </a:r>
            <a:r>
              <a:rPr lang="it-IT" b="1" dirty="0" smtClean="0">
                <a:latin typeface="Roboto"/>
              </a:rPr>
              <a:t> </a:t>
            </a:r>
            <a:r>
              <a:rPr lang="it-IT" b="1" dirty="0" err="1" smtClean="0">
                <a:latin typeface="Roboto"/>
              </a:rPr>
              <a:t>worse</a:t>
            </a:r>
            <a:r>
              <a:rPr lang="it-IT" b="1" dirty="0" smtClean="0">
                <a:latin typeface="Roboto"/>
              </a:rPr>
              <a:t> </a:t>
            </a:r>
            <a:r>
              <a:rPr lang="it-IT" b="1" dirty="0" err="1" smtClean="0">
                <a:latin typeface="Roboto"/>
              </a:rPr>
              <a:t>results</a:t>
            </a:r>
            <a:r>
              <a:rPr lang="it-IT" b="1" dirty="0" smtClean="0">
                <a:latin typeface="Roboto"/>
              </a:rPr>
              <a:t> </a:t>
            </a:r>
          </a:p>
          <a:p>
            <a:endParaRPr lang="it-IT" sz="1100" b="1" dirty="0" smtClean="0">
              <a:latin typeface="Roboto"/>
            </a:endParaRPr>
          </a:p>
          <a:p>
            <a:endParaRPr lang="it-IT" sz="1100" b="1" dirty="0" smtClean="0">
              <a:solidFill>
                <a:srgbClr val="FF0000"/>
              </a:solidFill>
              <a:latin typeface="Roboto"/>
            </a:endParaRPr>
          </a:p>
          <a:p>
            <a:pPr marL="133345" indent="-133345">
              <a:lnSpc>
                <a:spcPts val="960"/>
              </a:lnSpc>
              <a:buClr>
                <a:srgbClr val="FF0000"/>
              </a:buClr>
              <a:buFont typeface="Arial"/>
              <a:buChar char="•"/>
            </a:pPr>
            <a:r>
              <a:rPr lang="it-IT" b="1" dirty="0" err="1" smtClean="0">
                <a:solidFill>
                  <a:srgbClr val="FF0000"/>
                </a:solidFill>
                <a:latin typeface="Roboto"/>
              </a:rPr>
              <a:t>age</a:t>
            </a:r>
            <a:r>
              <a:rPr lang="it-IT" b="1" dirty="0" smtClean="0">
                <a:latin typeface="Roboto"/>
              </a:rPr>
              <a:t>  ≥ 45 </a:t>
            </a:r>
            <a:r>
              <a:rPr lang="it-IT" b="1" dirty="0" err="1" smtClean="0">
                <a:latin typeface="Roboto"/>
              </a:rPr>
              <a:t>yrs</a:t>
            </a:r>
            <a:r>
              <a:rPr lang="it-IT" b="1" dirty="0" smtClean="0">
                <a:latin typeface="Roboto"/>
              </a:rPr>
              <a:t> </a:t>
            </a:r>
          </a:p>
          <a:p>
            <a:pPr marL="133345" indent="-133345">
              <a:lnSpc>
                <a:spcPts val="960"/>
              </a:lnSpc>
              <a:buClr>
                <a:srgbClr val="FF0000"/>
              </a:buClr>
              <a:buFont typeface="Arial"/>
              <a:buChar char="•"/>
            </a:pPr>
            <a:endParaRPr lang="it-IT" b="1" dirty="0" smtClean="0">
              <a:latin typeface="Roboto"/>
            </a:endParaRPr>
          </a:p>
          <a:p>
            <a:pPr marL="133345" indent="-133345">
              <a:lnSpc>
                <a:spcPts val="960"/>
              </a:lnSpc>
              <a:buClr>
                <a:srgbClr val="FF0000"/>
              </a:buClr>
              <a:buFont typeface="Arial"/>
              <a:buChar char="•"/>
            </a:pPr>
            <a:r>
              <a:rPr lang="it-IT" b="1" dirty="0" smtClean="0">
                <a:solidFill>
                  <a:srgbClr val="FF0000"/>
                </a:solidFill>
                <a:latin typeface="Roboto"/>
              </a:rPr>
              <a:t>BMI = </a:t>
            </a:r>
            <a:r>
              <a:rPr lang="it-IT" b="1" dirty="0" err="1" smtClean="0">
                <a:latin typeface="Roboto"/>
              </a:rPr>
              <a:t>underweight</a:t>
            </a:r>
            <a:endParaRPr lang="it-IT" dirty="0">
              <a:latin typeface="Roboto"/>
            </a:endParaRPr>
          </a:p>
        </p:txBody>
      </p:sp>
      <p:graphicFrame>
        <p:nvGraphicFramePr>
          <p:cNvPr id="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mc="http://schemas.openxmlformats.org/markup-compatibility/2006" xmlns:mv="urn:schemas-microsoft-com:mac:vml"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3337852683"/>
              </p:ext>
            </p:extLst>
          </p:nvPr>
        </p:nvGraphicFramePr>
        <p:xfrm>
          <a:off x="5383393" y="3149252"/>
          <a:ext cx="3331986" cy="1763944"/>
        </p:xfrm>
        <a:graphic>
          <a:graphicData uri="http://schemas.openxmlformats.org/presentationml/2006/ole">
            <p:oleObj spid="_x0000_s904194" name="Documento" r:id="rId4" imgW="6451363" imgH="2070024" progId="Word.Document.12">
              <p:link updateAutomatic="1"/>
            </p:oleObj>
          </a:graphicData>
        </a:graphic>
      </p:graphicFrame>
      <p:sp>
        <p:nvSpPr>
          <p:cNvPr id="8" name="Rettangolo 7"/>
          <p:cNvSpPr/>
          <p:nvPr/>
        </p:nvSpPr>
        <p:spPr>
          <a:xfrm>
            <a:off x="5373868" y="3121927"/>
            <a:ext cx="3357284" cy="178103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/>
            <a:endParaRPr lang="it-IT"/>
          </a:p>
        </p:txBody>
      </p:sp>
      <p:sp>
        <p:nvSpPr>
          <p:cNvPr id="9" name="Rettangolo 8"/>
          <p:cNvSpPr/>
          <p:nvPr/>
        </p:nvSpPr>
        <p:spPr>
          <a:xfrm>
            <a:off x="865910" y="4156366"/>
            <a:ext cx="4118987" cy="748145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/>
            <a:endParaRPr lang="it-IT"/>
          </a:p>
        </p:txBody>
      </p:sp>
      <p:sp>
        <p:nvSpPr>
          <p:cNvPr id="10" name="Rettangolo 9"/>
          <p:cNvSpPr/>
          <p:nvPr/>
        </p:nvSpPr>
        <p:spPr>
          <a:xfrm>
            <a:off x="5388971" y="2319951"/>
            <a:ext cx="3372893" cy="106952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lIns="68577" tIns="34289" rIns="68577" bIns="34289">
            <a:spAutoFit/>
          </a:bodyPr>
          <a:lstStyle/>
          <a:p>
            <a:pPr algn="ctr"/>
            <a:r>
              <a:rPr lang="it-IT" b="1" dirty="0" smtClean="0">
                <a:latin typeface="Roboto"/>
              </a:rPr>
              <a:t>At </a:t>
            </a:r>
            <a:r>
              <a:rPr lang="it-IT" b="1" dirty="0" smtClean="0">
                <a:solidFill>
                  <a:srgbClr val="0000FF"/>
                </a:solidFill>
                <a:latin typeface="Roboto"/>
              </a:rPr>
              <a:t>multivariate </a:t>
            </a:r>
            <a:r>
              <a:rPr lang="it-IT" b="1" dirty="0" err="1" smtClean="0">
                <a:solidFill>
                  <a:srgbClr val="0000FF"/>
                </a:solidFill>
                <a:latin typeface="Roboto"/>
              </a:rPr>
              <a:t>logistic</a:t>
            </a:r>
            <a:r>
              <a:rPr lang="it-IT" b="1" dirty="0" smtClean="0">
                <a:solidFill>
                  <a:srgbClr val="0000FF"/>
                </a:solidFill>
                <a:latin typeface="Roboto"/>
              </a:rPr>
              <a:t> </a:t>
            </a:r>
            <a:r>
              <a:rPr lang="it-IT" b="1" dirty="0" err="1" smtClean="0">
                <a:solidFill>
                  <a:srgbClr val="0000FF"/>
                </a:solidFill>
                <a:latin typeface="Roboto"/>
              </a:rPr>
              <a:t>regression</a:t>
            </a:r>
            <a:endParaRPr lang="it-IT" b="1" dirty="0" smtClean="0">
              <a:solidFill>
                <a:srgbClr val="0000FF"/>
              </a:solidFill>
              <a:latin typeface="Roboto"/>
            </a:endParaRPr>
          </a:p>
          <a:p>
            <a:endParaRPr lang="it-IT" sz="1100" b="1" dirty="0" smtClean="0">
              <a:solidFill>
                <a:srgbClr val="FF0000"/>
              </a:solidFill>
              <a:latin typeface="Roboto"/>
            </a:endParaRPr>
          </a:p>
          <a:p>
            <a:pPr>
              <a:buFont typeface="Arial"/>
              <a:buChar char="•"/>
            </a:pPr>
            <a:r>
              <a:rPr lang="it-IT" b="1" dirty="0" smtClean="0">
                <a:solidFill>
                  <a:srgbClr val="FF0000"/>
                </a:solidFill>
                <a:latin typeface="Roboto"/>
              </a:rPr>
              <a:t>  </a:t>
            </a:r>
            <a:r>
              <a:rPr lang="it-IT" b="1" dirty="0" err="1" smtClean="0">
                <a:solidFill>
                  <a:srgbClr val="FF0000"/>
                </a:solidFill>
                <a:latin typeface="Roboto"/>
              </a:rPr>
              <a:t>age</a:t>
            </a:r>
            <a:r>
              <a:rPr lang="it-IT" b="1" dirty="0" smtClean="0">
                <a:latin typeface="Roboto"/>
              </a:rPr>
              <a:t> ≥ 45 </a:t>
            </a:r>
            <a:r>
              <a:rPr lang="it-IT" b="1" dirty="0" err="1" smtClean="0">
                <a:latin typeface="Roboto"/>
              </a:rPr>
              <a:t>yrs</a:t>
            </a:r>
            <a:r>
              <a:rPr lang="it-IT" b="1" dirty="0" smtClean="0">
                <a:latin typeface="Roboto"/>
              </a:rPr>
              <a:t> </a:t>
            </a:r>
            <a:endParaRPr lang="it-IT" b="1" dirty="0" smtClean="0">
              <a:solidFill>
                <a:srgbClr val="0000FF"/>
              </a:solidFill>
              <a:latin typeface="Roboto"/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5383394" y="3121928"/>
            <a:ext cx="3347762" cy="757451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/>
            <a:endParaRPr lang="it-IT"/>
          </a:p>
        </p:txBody>
      </p:sp>
      <p:sp>
        <p:nvSpPr>
          <p:cNvPr id="12" name="CasellaDiTesto 11">
            <a:extLst>
              <a:ext uri="{FF2B5EF4-FFF2-40B4-BE49-F238E27FC236}">
                <a16:creationId xmlns:mc="http://schemas.openxmlformats.org/markup-compatibility/2006" xmlns:mv="urn:schemas-microsoft-com:mac:vml"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id="{8D373A7E-3E66-4983-956B-43BB6CCDB549}"/>
              </a:ext>
            </a:extLst>
          </p:cNvPr>
          <p:cNvSpPr txBox="1"/>
          <p:nvPr/>
        </p:nvSpPr>
        <p:spPr>
          <a:xfrm>
            <a:off x="1071175" y="4908684"/>
            <a:ext cx="868683" cy="196178"/>
          </a:xfrm>
          <a:prstGeom prst="rect">
            <a:avLst/>
          </a:prstGeom>
          <a:noFill/>
        </p:spPr>
        <p:txBody>
          <a:bodyPr wrap="square" lIns="68577" tIns="34289" rIns="68577" bIns="34289" rtlCol="0">
            <a:spAutoFit/>
          </a:bodyPr>
          <a:lstStyle/>
          <a:p>
            <a:r>
              <a:rPr lang="it-IT" sz="800" i="1" dirty="0">
                <a:latin typeface="Roboto"/>
              </a:rPr>
              <a:t>Silvio Laureti</a:t>
            </a:r>
          </a:p>
        </p:txBody>
      </p:sp>
      <p:pic>
        <p:nvPicPr>
          <p:cNvPr id="13" name="Immagine 12"/>
          <p:cNvPicPr>
            <a:picLocks noChangeAspect="1"/>
          </p:cNvPicPr>
          <p:nvPr/>
        </p:nvPicPr>
        <p:blipFill>
          <a:blip r:embed="rId5"/>
          <a:srcRect l="10169" r="10320" b="2163"/>
          <a:stretch>
            <a:fillRect/>
          </a:stretch>
        </p:blipFill>
        <p:spPr>
          <a:xfrm>
            <a:off x="852056" y="865910"/>
            <a:ext cx="4156364" cy="4073237"/>
          </a:xfrm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387775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3"/>
          <p:cNvGrpSpPr>
            <a:grpSpLocks/>
          </p:cNvGrpSpPr>
          <p:nvPr/>
        </p:nvGrpSpPr>
        <p:grpSpPr bwMode="auto">
          <a:xfrm>
            <a:off x="220663" y="195269"/>
            <a:ext cx="825500" cy="642937"/>
            <a:chOff x="5520" y="3408"/>
            <a:chExt cx="716" cy="702"/>
          </a:xfrm>
        </p:grpSpPr>
        <p:pic>
          <p:nvPicPr>
            <p:cNvPr id="19461" name="Picture 3" descr="Medaglia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544" y="3439"/>
              <a:ext cx="667" cy="6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462" name="WordArt 8"/>
            <p:cNvSpPr>
              <a:spLocks noChangeArrowheads="1" noChangeShapeType="1" noTextEdit="1"/>
            </p:cNvSpPr>
            <p:nvPr/>
          </p:nvSpPr>
          <p:spPr bwMode="auto">
            <a:xfrm rot="-95650">
              <a:off x="5520" y="3408"/>
              <a:ext cx="716" cy="702"/>
            </a:xfrm>
            <a:prstGeom prst="rect">
              <a:avLst/>
            </a:prstGeom>
          </p:spPr>
          <p:txBody>
            <a:bodyPr spcFirstLastPara="1" wrap="none" fromWordArt="1">
              <a:prstTxWarp prst="textArchUp">
                <a:avLst>
                  <a:gd name="adj" fmla="val 6228642"/>
                </a:avLst>
              </a:prstTxWarp>
            </a:bodyPr>
            <a:lstStyle/>
            <a:p>
              <a:pPr algn="ctr"/>
              <a:r>
                <a:rPr lang="it-IT" sz="700" kern="10" dirty="0">
                  <a:ln w="9525">
                    <a:noFill/>
                    <a:round/>
                    <a:headEnd/>
                    <a:tailEnd/>
                  </a:ln>
                  <a:latin typeface="Times New Roman"/>
                  <a:ea typeface="Times New Roman"/>
                  <a:cs typeface="Times New Roman"/>
                </a:rPr>
                <a:t>Alma Mater </a:t>
              </a:r>
              <a:r>
                <a:rPr lang="it-IT" sz="700" kern="10" dirty="0" err="1">
                  <a:ln w="9525">
                    <a:noFill/>
                    <a:round/>
                    <a:headEnd/>
                    <a:tailEnd/>
                  </a:ln>
                  <a:latin typeface="Times New Roman"/>
                  <a:ea typeface="Times New Roman"/>
                  <a:cs typeface="Times New Roman"/>
                </a:rPr>
                <a:t>University</a:t>
              </a:r>
              <a:r>
                <a:rPr lang="it-IT" sz="700" kern="10" dirty="0">
                  <a:ln w="9525">
                    <a:noFill/>
                    <a:round/>
                    <a:headEnd/>
                    <a:tailEnd/>
                  </a:ln>
                  <a:latin typeface="Times New Roman"/>
                  <a:ea typeface="Times New Roman"/>
                  <a:cs typeface="Times New Roman"/>
                </a:rPr>
                <a:t> - Bologna</a:t>
              </a:r>
            </a:p>
          </p:txBody>
        </p:sp>
      </p:grpSp>
      <p:sp>
        <p:nvSpPr>
          <p:cNvPr id="13" name="CasellaDiTesto 12"/>
          <p:cNvSpPr txBox="1"/>
          <p:nvPr/>
        </p:nvSpPr>
        <p:spPr>
          <a:xfrm>
            <a:off x="248333" y="1108544"/>
            <a:ext cx="8748528" cy="9079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lIns="76189" tIns="38094" rIns="76189" bIns="38094">
            <a:spAutoFit/>
          </a:bodyPr>
          <a:lstStyle/>
          <a:p>
            <a:pPr marL="304226" indent="-304226">
              <a:buClr>
                <a:srgbClr val="C00000"/>
              </a:buClr>
              <a:buFont typeface="Wingdings" pitchFamily="2" charset="2"/>
              <a:buChar char="§"/>
              <a:defRPr/>
            </a:pPr>
            <a:r>
              <a:rPr lang="it-IT" dirty="0" smtClean="0">
                <a:solidFill>
                  <a:srgbClr val="002060"/>
                </a:solidFill>
                <a:latin typeface="Times New Roman" pitchFamily="18" charset="0"/>
                <a:ea typeface="ＭＳ Ｐゴシック" pitchFamily="34" charset="-128"/>
              </a:rPr>
              <a:t>Multiple </a:t>
            </a:r>
            <a:r>
              <a:rPr lang="it-IT" dirty="0" err="1" smtClean="0">
                <a:solidFill>
                  <a:srgbClr val="002060"/>
                </a:solidFill>
                <a:latin typeface="Times New Roman" pitchFamily="18" charset="0"/>
                <a:ea typeface="ＭＳ Ｐゴシック" pitchFamily="34" charset="-128"/>
              </a:rPr>
              <a:t>scenarios</a:t>
            </a:r>
            <a:endParaRPr lang="it-IT" dirty="0" smtClean="0">
              <a:solidFill>
                <a:srgbClr val="002060"/>
              </a:solidFill>
              <a:latin typeface="Times New Roman" pitchFamily="18" charset="0"/>
              <a:ea typeface="ＭＳ Ｐゴシック" pitchFamily="34" charset="-128"/>
            </a:endParaRPr>
          </a:p>
          <a:p>
            <a:pPr marL="304226" indent="-304226">
              <a:buClr>
                <a:srgbClr val="C00000"/>
              </a:buClr>
              <a:buFont typeface="Wingdings" pitchFamily="2" charset="2"/>
              <a:buChar char="§"/>
              <a:defRPr/>
            </a:pPr>
            <a:r>
              <a:rPr lang="it-IT" dirty="0">
                <a:solidFill>
                  <a:srgbClr val="002060"/>
                </a:solidFill>
                <a:latin typeface="Times New Roman" pitchFamily="18" charset="0"/>
                <a:ea typeface="ＭＳ Ｐゴシック" pitchFamily="34" charset="-128"/>
              </a:rPr>
              <a:t>Multiple </a:t>
            </a:r>
            <a:r>
              <a:rPr lang="it-IT" dirty="0" err="1" smtClean="0">
                <a:solidFill>
                  <a:srgbClr val="002060"/>
                </a:solidFill>
                <a:latin typeface="Times New Roman" pitchFamily="18" charset="0"/>
                <a:ea typeface="ＭＳ Ｐゴシック" pitchFamily="34" charset="-128"/>
              </a:rPr>
              <a:t>therapeutic</a:t>
            </a:r>
            <a:r>
              <a:rPr lang="it-IT" dirty="0" smtClean="0">
                <a:solidFill>
                  <a:srgbClr val="002060"/>
                </a:solidFill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it-IT" dirty="0" err="1" smtClean="0">
                <a:solidFill>
                  <a:srgbClr val="002060"/>
                </a:solidFill>
                <a:latin typeface="Times New Roman" pitchFamily="18" charset="0"/>
                <a:ea typeface="ＭＳ Ｐゴシック" pitchFamily="34" charset="-128"/>
              </a:rPr>
              <a:t>algorithms</a:t>
            </a:r>
            <a:r>
              <a:rPr lang="it-IT" dirty="0" smtClean="0">
                <a:solidFill>
                  <a:srgbClr val="002060"/>
                </a:solidFill>
                <a:latin typeface="Times New Roman" pitchFamily="18" charset="0"/>
                <a:ea typeface="ＭＳ Ｐゴシック" pitchFamily="34" charset="-128"/>
              </a:rPr>
              <a:t> (“</a:t>
            </a:r>
            <a:r>
              <a:rPr lang="it-IT" dirty="0" smtClean="0">
                <a:solidFill>
                  <a:srgbClr val="0000FF"/>
                </a:solidFill>
                <a:latin typeface="Times New Roman" pitchFamily="18" charset="0"/>
                <a:ea typeface="ＭＳ Ｐゴシック" pitchFamily="34" charset="-128"/>
              </a:rPr>
              <a:t>standard </a:t>
            </a:r>
            <a:r>
              <a:rPr lang="it-IT" dirty="0" err="1" smtClean="0">
                <a:solidFill>
                  <a:srgbClr val="0000FF"/>
                </a:solidFill>
                <a:latin typeface="Times New Roman" pitchFamily="18" charset="0"/>
                <a:ea typeface="ＭＳ Ｐゴシック" pitchFamily="34" charset="-128"/>
              </a:rPr>
              <a:t>of</a:t>
            </a:r>
            <a:r>
              <a:rPr lang="it-IT" dirty="0" smtClean="0">
                <a:solidFill>
                  <a:srgbClr val="0000FF"/>
                </a:solidFill>
                <a:latin typeface="Times New Roman" pitchFamily="18" charset="0"/>
                <a:ea typeface="ＭＳ Ｐゴシック" pitchFamily="34" charset="-128"/>
              </a:rPr>
              <a:t> care” </a:t>
            </a:r>
            <a:r>
              <a:rPr lang="it-IT" dirty="0" err="1" smtClean="0">
                <a:solidFill>
                  <a:srgbClr val="0000FF"/>
                </a:solidFill>
                <a:latin typeface="Times New Roman" pitchFamily="18" charset="0"/>
                <a:ea typeface="ＭＳ Ｐゴシック" pitchFamily="34" charset="-128"/>
              </a:rPr>
              <a:t>not</a:t>
            </a:r>
            <a:r>
              <a:rPr lang="it-IT" dirty="0" smtClean="0">
                <a:solidFill>
                  <a:srgbClr val="0000FF"/>
                </a:solidFill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it-IT" dirty="0" err="1" smtClean="0">
                <a:solidFill>
                  <a:srgbClr val="0000FF"/>
                </a:solidFill>
                <a:latin typeface="Times New Roman" pitchFamily="18" charset="0"/>
                <a:ea typeface="ＭＳ Ｐゴシック" pitchFamily="34" charset="-128"/>
              </a:rPr>
              <a:t>gold</a:t>
            </a:r>
            <a:r>
              <a:rPr lang="it-IT" dirty="0" smtClean="0">
                <a:solidFill>
                  <a:srgbClr val="0000FF"/>
                </a:solidFill>
                <a:latin typeface="Times New Roman" pitchFamily="18" charset="0"/>
                <a:ea typeface="ＭＳ Ｐゴシック" pitchFamily="34" charset="-128"/>
              </a:rPr>
              <a:t> standard</a:t>
            </a:r>
            <a:r>
              <a:rPr lang="it-IT" dirty="0" smtClean="0">
                <a:solidFill>
                  <a:srgbClr val="002060"/>
                </a:solidFill>
                <a:latin typeface="Times New Roman" pitchFamily="18" charset="0"/>
                <a:ea typeface="ＭＳ Ｐゴシック" pitchFamily="34" charset="-128"/>
              </a:rPr>
              <a:t>)</a:t>
            </a:r>
          </a:p>
          <a:p>
            <a:pPr marL="304226" indent="-304226">
              <a:buClr>
                <a:srgbClr val="C00000"/>
              </a:buClr>
              <a:buFont typeface="Wingdings" pitchFamily="2" charset="2"/>
              <a:buChar char="§"/>
              <a:defRPr/>
            </a:pPr>
            <a:r>
              <a:rPr lang="it-IT" dirty="0">
                <a:solidFill>
                  <a:srgbClr val="002060"/>
                </a:solidFill>
                <a:latin typeface="Times New Roman" pitchFamily="18" charset="0"/>
                <a:ea typeface="ＭＳ Ｐゴシック" pitchFamily="34" charset="-128"/>
              </a:rPr>
              <a:t>No</a:t>
            </a:r>
            <a:r>
              <a:rPr lang="it-IT" dirty="0" smtClean="0">
                <a:solidFill>
                  <a:srgbClr val="002060"/>
                </a:solidFill>
                <a:latin typeface="Times New Roman" pitchFamily="18" charset="0"/>
                <a:ea typeface="ＭＳ Ｐゴシック" pitchFamily="34" charset="-128"/>
              </a:rPr>
              <a:t> definitive </a:t>
            </a:r>
            <a:r>
              <a:rPr lang="it-IT" dirty="0" err="1" smtClean="0">
                <a:solidFill>
                  <a:srgbClr val="002060"/>
                </a:solidFill>
                <a:latin typeface="Times New Roman" pitchFamily="18" charset="0"/>
                <a:ea typeface="ＭＳ Ｐゴシック" pitchFamily="34" charset="-128"/>
              </a:rPr>
              <a:t>evidence</a:t>
            </a:r>
            <a:r>
              <a:rPr lang="it-IT" dirty="0" smtClean="0">
                <a:solidFill>
                  <a:srgbClr val="002060"/>
                </a:solidFill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it-IT" dirty="0" err="1" smtClean="0">
                <a:solidFill>
                  <a:srgbClr val="002060"/>
                </a:solidFill>
                <a:latin typeface="Times New Roman" pitchFamily="18" charset="0"/>
                <a:ea typeface="ＭＳ Ｐゴシック" pitchFamily="34" charset="-128"/>
              </a:rPr>
              <a:t>that</a:t>
            </a:r>
            <a:r>
              <a:rPr lang="it-IT" dirty="0" smtClean="0">
                <a:solidFill>
                  <a:srgbClr val="002060"/>
                </a:solidFill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it-IT" dirty="0" err="1" smtClean="0">
                <a:solidFill>
                  <a:srgbClr val="002060"/>
                </a:solidFill>
                <a:latin typeface="Times New Roman" pitchFamily="18" charset="0"/>
                <a:ea typeface="ＭＳ Ｐゴシック" pitchFamily="34" charset="-128"/>
              </a:rPr>
              <a:t>one</a:t>
            </a:r>
            <a:r>
              <a:rPr lang="it-IT" dirty="0" smtClean="0">
                <a:solidFill>
                  <a:srgbClr val="002060"/>
                </a:solidFill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it-IT" dirty="0" err="1" smtClean="0">
                <a:solidFill>
                  <a:srgbClr val="002060"/>
                </a:solidFill>
                <a:latin typeface="Times New Roman" pitchFamily="18" charset="0"/>
                <a:ea typeface="ＭＳ Ｐゴシック" pitchFamily="34" charset="-128"/>
              </a:rPr>
              <a:t>option</a:t>
            </a:r>
            <a:r>
              <a:rPr lang="it-IT" dirty="0" smtClean="0">
                <a:solidFill>
                  <a:srgbClr val="002060"/>
                </a:solidFill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it-IT" dirty="0" err="1" smtClean="0">
                <a:solidFill>
                  <a:srgbClr val="002060"/>
                </a:solidFill>
                <a:latin typeface="Times New Roman" pitchFamily="18" charset="0"/>
                <a:ea typeface="ＭＳ Ｐゴシック" pitchFamily="34" charset="-128"/>
              </a:rPr>
              <a:t>is</a:t>
            </a:r>
            <a:r>
              <a:rPr lang="it-IT" dirty="0" smtClean="0">
                <a:solidFill>
                  <a:srgbClr val="002060"/>
                </a:solidFill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it-IT" dirty="0" err="1" smtClean="0">
                <a:solidFill>
                  <a:srgbClr val="002060"/>
                </a:solidFill>
                <a:latin typeface="Times New Roman" pitchFamily="18" charset="0"/>
                <a:ea typeface="ＭＳ Ｐゴシック" pitchFamily="34" charset="-128"/>
              </a:rPr>
              <a:t>clearly</a:t>
            </a:r>
            <a:r>
              <a:rPr lang="it-IT" dirty="0" smtClean="0">
                <a:solidFill>
                  <a:srgbClr val="002060"/>
                </a:solidFill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it-IT" dirty="0" err="1" smtClean="0">
                <a:solidFill>
                  <a:srgbClr val="002060"/>
                </a:solidFill>
                <a:latin typeface="Times New Roman" pitchFamily="18" charset="0"/>
                <a:ea typeface="ＭＳ Ｐゴシック" pitchFamily="34" charset="-128"/>
              </a:rPr>
              <a:t>better</a:t>
            </a:r>
            <a:r>
              <a:rPr lang="it-IT" dirty="0" smtClean="0">
                <a:solidFill>
                  <a:srgbClr val="002060"/>
                </a:solidFill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it-IT" dirty="0" err="1" smtClean="0">
                <a:solidFill>
                  <a:srgbClr val="002060"/>
                </a:solidFill>
                <a:latin typeface="Times New Roman" pitchFamily="18" charset="0"/>
                <a:ea typeface="ＭＳ Ｐゴシック" pitchFamily="34" charset="-128"/>
              </a:rPr>
              <a:t>than</a:t>
            </a:r>
            <a:r>
              <a:rPr lang="it-IT" dirty="0" smtClean="0">
                <a:solidFill>
                  <a:srgbClr val="002060"/>
                </a:solidFill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it-IT" dirty="0" err="1" smtClean="0">
                <a:solidFill>
                  <a:srgbClr val="002060"/>
                </a:solidFill>
                <a:latin typeface="Times New Roman" pitchFamily="18" charset="0"/>
                <a:ea typeface="ＭＳ Ｐゴシック" pitchFamily="34" charset="-128"/>
              </a:rPr>
              <a:t>others</a:t>
            </a:r>
            <a:endParaRPr lang="it-IT" dirty="0">
              <a:solidFill>
                <a:srgbClr val="002060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2965879" y="3253650"/>
            <a:ext cx="3810000" cy="523220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it-IT" sz="2800" b="1" dirty="0" smtClean="0">
                <a:solidFill>
                  <a:srgbClr val="FF0000"/>
                </a:solidFill>
              </a:rPr>
              <a:t>“USUAL CARE”</a:t>
            </a:r>
            <a:endParaRPr lang="it-IT" sz="2800" b="1" dirty="0">
              <a:solidFill>
                <a:srgbClr val="FF0000"/>
              </a:solidFill>
            </a:endParaRPr>
          </a:p>
        </p:txBody>
      </p:sp>
      <p:sp>
        <p:nvSpPr>
          <p:cNvPr id="16" name="Rettangolo 15"/>
          <p:cNvSpPr/>
          <p:nvPr/>
        </p:nvSpPr>
        <p:spPr>
          <a:xfrm>
            <a:off x="679886" y="3754098"/>
            <a:ext cx="7990033" cy="120032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lIns="91438" tIns="45719" rIns="91438" bIns="45719">
            <a:spAutoFit/>
          </a:bodyPr>
          <a:lstStyle/>
          <a:p>
            <a:pPr algn="ctr"/>
            <a:r>
              <a:rPr lang="it-IT" sz="2400" dirty="0" err="1" smtClean="0"/>
              <a:t>Varies</a:t>
            </a:r>
            <a:r>
              <a:rPr lang="it-IT" sz="2400" dirty="0" smtClean="0"/>
              <a:t> </a:t>
            </a:r>
            <a:r>
              <a:rPr lang="it-IT" sz="2400" dirty="0" err="1" smtClean="0"/>
              <a:t>among</a:t>
            </a:r>
            <a:r>
              <a:rPr lang="it-IT" sz="2400" dirty="0" smtClean="0"/>
              <a:t> </a:t>
            </a:r>
            <a:r>
              <a:rPr lang="it-IT" sz="2400" dirty="0" err="1" smtClean="0"/>
              <a:t>countries</a:t>
            </a:r>
            <a:r>
              <a:rPr lang="it-IT" sz="2400" dirty="0" smtClean="0"/>
              <a:t> and </a:t>
            </a:r>
            <a:r>
              <a:rPr lang="it-IT" sz="2400" dirty="0" err="1" smtClean="0"/>
              <a:t>includes</a:t>
            </a:r>
            <a:r>
              <a:rPr lang="it-IT" sz="2400" dirty="0" smtClean="0"/>
              <a:t> </a:t>
            </a:r>
            <a:r>
              <a:rPr lang="it-IT" sz="2400" dirty="0" err="1" smtClean="0"/>
              <a:t>both</a:t>
            </a:r>
            <a:r>
              <a:rPr lang="it-IT" sz="2400" dirty="0" smtClean="0"/>
              <a:t> </a:t>
            </a:r>
            <a:r>
              <a:rPr lang="it-IT" sz="2400" dirty="0" err="1" smtClean="0"/>
              <a:t>medical</a:t>
            </a:r>
            <a:r>
              <a:rPr lang="it-IT" sz="2400" dirty="0" smtClean="0"/>
              <a:t> and </a:t>
            </a:r>
            <a:r>
              <a:rPr lang="it-IT" sz="2400" dirty="0" err="1" smtClean="0"/>
              <a:t>surgical</a:t>
            </a:r>
            <a:r>
              <a:rPr lang="it-IT" sz="2400" dirty="0" smtClean="0"/>
              <a:t> </a:t>
            </a:r>
            <a:r>
              <a:rPr lang="it-IT" sz="2400" dirty="0" err="1" smtClean="0"/>
              <a:t>interventions</a:t>
            </a:r>
            <a:r>
              <a:rPr lang="it-IT" sz="2400" dirty="0" smtClean="0"/>
              <a:t> </a:t>
            </a:r>
          </a:p>
          <a:p>
            <a:pPr algn="ctr"/>
            <a:endParaRPr lang="it-IT" sz="2400" dirty="0" smtClean="0"/>
          </a:p>
        </p:txBody>
      </p:sp>
      <p:sp>
        <p:nvSpPr>
          <p:cNvPr id="14" name="Rettangolo 13"/>
          <p:cNvSpPr/>
          <p:nvPr/>
        </p:nvSpPr>
        <p:spPr>
          <a:xfrm>
            <a:off x="95250" y="2944129"/>
            <a:ext cx="9004300" cy="208512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CasellaDiTesto 7"/>
          <p:cNvSpPr txBox="1"/>
          <p:nvPr/>
        </p:nvSpPr>
        <p:spPr>
          <a:xfrm>
            <a:off x="160352" y="2147249"/>
            <a:ext cx="8826122" cy="646331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rtlCol="0">
            <a:spAutoFit/>
          </a:bodyPr>
          <a:lstStyle/>
          <a:p>
            <a:pPr indent="182563">
              <a:buClr>
                <a:srgbClr val="FF0000"/>
              </a:buClr>
              <a:buFont typeface="Arial"/>
              <a:buChar char="•"/>
            </a:pPr>
            <a:r>
              <a:rPr lang="it-IT" b="1" dirty="0" smtClean="0"/>
              <a:t>High rate </a:t>
            </a:r>
            <a:r>
              <a:rPr lang="it-IT" b="1" dirty="0" err="1" smtClean="0"/>
              <a:t>of</a:t>
            </a:r>
            <a:r>
              <a:rPr lang="it-IT" b="1" dirty="0" smtClean="0"/>
              <a:t> </a:t>
            </a:r>
            <a:r>
              <a:rPr lang="it-IT" b="1" dirty="0" err="1" smtClean="0"/>
              <a:t>failure</a:t>
            </a:r>
            <a:r>
              <a:rPr lang="it-IT" b="1" dirty="0" smtClean="0"/>
              <a:t> and </a:t>
            </a:r>
            <a:r>
              <a:rPr lang="it-IT" b="1" dirty="0" err="1" smtClean="0"/>
              <a:t>relapses</a:t>
            </a:r>
            <a:r>
              <a:rPr lang="it-IT" b="1" dirty="0" smtClean="0"/>
              <a:t> !!!</a:t>
            </a:r>
          </a:p>
          <a:p>
            <a:pPr indent="182563">
              <a:buClr>
                <a:srgbClr val="FF0000"/>
              </a:buClr>
              <a:buFont typeface="Arial"/>
              <a:buChar char="•"/>
            </a:pPr>
            <a:r>
              <a:rPr lang="it-IT" dirty="0" err="1" smtClean="0"/>
              <a:t>Significant</a:t>
            </a:r>
            <a:r>
              <a:rPr lang="it-IT" dirty="0" smtClean="0"/>
              <a:t> </a:t>
            </a:r>
            <a:r>
              <a:rPr lang="it-IT" b="1" dirty="0" err="1" smtClean="0"/>
              <a:t>risk</a:t>
            </a:r>
            <a:r>
              <a:rPr lang="it-IT" b="1" dirty="0" smtClean="0"/>
              <a:t> </a:t>
            </a:r>
            <a:r>
              <a:rPr lang="it-IT" b="1" dirty="0" err="1" smtClean="0"/>
              <a:t>of</a:t>
            </a:r>
            <a:r>
              <a:rPr lang="it-IT" b="1" dirty="0" smtClean="0"/>
              <a:t> </a:t>
            </a:r>
            <a:r>
              <a:rPr lang="it-IT" b="1" dirty="0" err="1" smtClean="0"/>
              <a:t>permanent</a:t>
            </a:r>
            <a:r>
              <a:rPr lang="it-IT" b="1" dirty="0" smtClean="0"/>
              <a:t> stoma </a:t>
            </a:r>
            <a:r>
              <a:rPr lang="it-IT" dirty="0" smtClean="0"/>
              <a:t>(12-42 %) </a:t>
            </a:r>
            <a:r>
              <a:rPr lang="it-IT" dirty="0" smtClean="0">
                <a:solidFill>
                  <a:srgbClr val="002060"/>
                </a:solidFill>
                <a:cs typeface="American Typewriter"/>
              </a:rPr>
              <a:t>( </a:t>
            </a:r>
            <a:r>
              <a:rPr lang="it-IT" sz="1400" i="1" dirty="0" err="1" smtClean="0">
                <a:solidFill>
                  <a:srgbClr val="002060"/>
                </a:solidFill>
                <a:cs typeface="American Typewriter"/>
              </a:rPr>
              <a:t>anorectal</a:t>
            </a:r>
            <a:r>
              <a:rPr lang="it-IT" sz="1400" i="1" dirty="0" smtClean="0">
                <a:solidFill>
                  <a:srgbClr val="002060"/>
                </a:solidFill>
                <a:cs typeface="American Typewriter"/>
              </a:rPr>
              <a:t> </a:t>
            </a:r>
            <a:r>
              <a:rPr lang="it-IT" sz="1400" i="1" dirty="0" err="1" smtClean="0">
                <a:solidFill>
                  <a:srgbClr val="002060"/>
                </a:solidFill>
                <a:cs typeface="American Typewriter"/>
              </a:rPr>
              <a:t>stenosis</a:t>
            </a:r>
            <a:r>
              <a:rPr lang="it-IT" sz="1400" i="1" dirty="0" smtClean="0">
                <a:solidFill>
                  <a:srgbClr val="002060"/>
                </a:solidFill>
                <a:cs typeface="American Typewriter"/>
              </a:rPr>
              <a:t>, </a:t>
            </a:r>
            <a:r>
              <a:rPr lang="it-IT" sz="1400" i="1" dirty="0" err="1" smtClean="0">
                <a:solidFill>
                  <a:srgbClr val="002060"/>
                </a:solidFill>
                <a:cs typeface="American Typewriter"/>
              </a:rPr>
              <a:t>cavitating</a:t>
            </a:r>
            <a:r>
              <a:rPr lang="it-IT" sz="1400" i="1" dirty="0" smtClean="0">
                <a:solidFill>
                  <a:srgbClr val="002060"/>
                </a:solidFill>
                <a:cs typeface="American Typewriter"/>
              </a:rPr>
              <a:t> </a:t>
            </a:r>
            <a:r>
              <a:rPr lang="it-IT" sz="1400" i="1" dirty="0" err="1" smtClean="0">
                <a:solidFill>
                  <a:srgbClr val="002060"/>
                </a:solidFill>
                <a:cs typeface="American Typewriter"/>
              </a:rPr>
              <a:t>ulcers</a:t>
            </a:r>
            <a:r>
              <a:rPr lang="it-IT" sz="1400" i="1" dirty="0" smtClean="0">
                <a:solidFill>
                  <a:srgbClr val="002060"/>
                </a:solidFill>
                <a:cs typeface="American Typewriter"/>
              </a:rPr>
              <a:t>, </a:t>
            </a:r>
            <a:r>
              <a:rPr lang="it-IT" sz="1400" i="1" dirty="0" err="1" smtClean="0">
                <a:solidFill>
                  <a:srgbClr val="002060"/>
                </a:solidFill>
                <a:cs typeface="American Typewriter"/>
              </a:rPr>
              <a:t>proctitis</a:t>
            </a:r>
            <a:r>
              <a:rPr lang="it-IT" sz="1400" i="1" dirty="0" smtClean="0">
                <a:solidFill>
                  <a:srgbClr val="002060"/>
                </a:solidFill>
                <a:cs typeface="American Typewriter"/>
              </a:rPr>
              <a:t> </a:t>
            </a:r>
            <a:r>
              <a:rPr lang="it-IT" sz="1400" i="1" dirty="0" err="1" smtClean="0">
                <a:solidFill>
                  <a:srgbClr val="002060"/>
                </a:solidFill>
                <a:cs typeface="American Typewriter"/>
              </a:rPr>
              <a:t>…</a:t>
            </a:r>
            <a:r>
              <a:rPr lang="it-IT" sz="1400" i="1" dirty="0" smtClean="0">
                <a:solidFill>
                  <a:srgbClr val="002060"/>
                </a:solidFill>
                <a:cs typeface="American Typewriter"/>
              </a:rPr>
              <a:t>.</a:t>
            </a:r>
            <a:r>
              <a:rPr lang="it-IT" dirty="0" smtClean="0">
                <a:solidFill>
                  <a:srgbClr val="002060"/>
                </a:solidFill>
                <a:cs typeface="American Typewriter"/>
              </a:rPr>
              <a:t>)</a:t>
            </a:r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800" y="3422612"/>
            <a:ext cx="2863850" cy="1510979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44850" y="3010242"/>
            <a:ext cx="5829300" cy="1961612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2" name="CasellaDiTesto 11"/>
          <p:cNvSpPr txBox="1"/>
          <p:nvPr/>
        </p:nvSpPr>
        <p:spPr>
          <a:xfrm>
            <a:off x="304461" y="3053251"/>
            <a:ext cx="2863850" cy="369332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it-IT" b="1" dirty="0" err="1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Panes</a:t>
            </a:r>
            <a:r>
              <a:rPr lang="it-IT" b="1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it-IT" b="1" dirty="0" err="1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et</a:t>
            </a:r>
            <a:r>
              <a:rPr lang="it-IT" b="1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 al, WJG 2018</a:t>
            </a:r>
            <a:endParaRPr lang="it-IT" b="1" dirty="0"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8" name="Rettangolo 17"/>
          <p:cNvSpPr/>
          <p:nvPr/>
        </p:nvSpPr>
        <p:spPr>
          <a:xfrm>
            <a:off x="3416623" y="4227778"/>
            <a:ext cx="5424639" cy="262089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it-IT"/>
          </a:p>
        </p:txBody>
      </p:sp>
      <p:sp>
        <p:nvSpPr>
          <p:cNvPr id="19" name="CasellaDiTesto 2"/>
          <p:cNvSpPr txBox="1">
            <a:spLocks noChangeArrowheads="1"/>
          </p:cNvSpPr>
          <p:nvPr/>
        </p:nvSpPr>
        <p:spPr bwMode="auto">
          <a:xfrm>
            <a:off x="1076229" y="153991"/>
            <a:ext cx="6858000" cy="384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6186" tIns="38092" rIns="76186" bIns="38092"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lang="it-IT" sz="2000" b="1" dirty="0" err="1" smtClean="0">
                <a:solidFill>
                  <a:schemeClr val="accent1"/>
                </a:solidFill>
                <a:latin typeface="Times New Roman" pitchFamily="-99" charset="0"/>
                <a:ea typeface="Times New Roman" pitchFamily="-99" charset="0"/>
                <a:cs typeface="Times New Roman" pitchFamily="-99" charset="0"/>
              </a:rPr>
              <a:t>Complex</a:t>
            </a:r>
            <a:r>
              <a:rPr lang="it-IT" sz="2000" b="1" dirty="0" smtClean="0">
                <a:solidFill>
                  <a:schemeClr val="accent1"/>
                </a:solidFill>
                <a:latin typeface="Times New Roman" pitchFamily="-99" charset="0"/>
                <a:ea typeface="Times New Roman" pitchFamily="-99" charset="0"/>
                <a:cs typeface="Times New Roman" pitchFamily="-99" charset="0"/>
              </a:rPr>
              <a:t> </a:t>
            </a:r>
            <a:r>
              <a:rPr lang="it-IT" sz="2000" b="1" dirty="0" err="1" smtClean="0">
                <a:solidFill>
                  <a:schemeClr val="accent1"/>
                </a:solidFill>
                <a:latin typeface="Times New Roman" pitchFamily="-99" charset="0"/>
                <a:ea typeface="Times New Roman" pitchFamily="-99" charset="0"/>
                <a:cs typeface="Times New Roman" pitchFamily="-99" charset="0"/>
              </a:rPr>
              <a:t>Perianal</a:t>
            </a:r>
            <a:r>
              <a:rPr lang="it-IT" sz="2000" b="1" dirty="0" smtClean="0">
                <a:solidFill>
                  <a:schemeClr val="accent1"/>
                </a:solidFill>
                <a:latin typeface="Times New Roman" pitchFamily="-99" charset="0"/>
                <a:ea typeface="Times New Roman" pitchFamily="-99" charset="0"/>
                <a:cs typeface="Times New Roman" pitchFamily="-99" charset="0"/>
              </a:rPr>
              <a:t> </a:t>
            </a:r>
            <a:r>
              <a:rPr lang="it-IT" sz="2000" b="1" dirty="0" err="1" smtClean="0">
                <a:solidFill>
                  <a:schemeClr val="accent1"/>
                </a:solidFill>
                <a:latin typeface="Times New Roman" pitchFamily="-99" charset="0"/>
                <a:ea typeface="Times New Roman" pitchFamily="-99" charset="0"/>
                <a:cs typeface="Times New Roman" pitchFamily="-99" charset="0"/>
              </a:rPr>
              <a:t>Crohn</a:t>
            </a:r>
            <a:r>
              <a:rPr lang="it-IT" sz="2000" b="1" dirty="0" smtClean="0">
                <a:solidFill>
                  <a:schemeClr val="accent1"/>
                </a:solidFill>
                <a:latin typeface="Times New Roman" pitchFamily="-99" charset="0"/>
                <a:ea typeface="Times New Roman" pitchFamily="-99" charset="0"/>
                <a:cs typeface="Times New Roman" pitchFamily="-99" charset="0"/>
              </a:rPr>
              <a:t>’</a:t>
            </a:r>
            <a:r>
              <a:rPr lang="it-IT" sz="2000" b="1" dirty="0" err="1" smtClean="0">
                <a:solidFill>
                  <a:schemeClr val="accent1"/>
                </a:solidFill>
                <a:latin typeface="Times New Roman" pitchFamily="-99" charset="0"/>
                <a:ea typeface="Times New Roman" pitchFamily="-99" charset="0"/>
                <a:cs typeface="Times New Roman" pitchFamily="-99" charset="0"/>
              </a:rPr>
              <a:t>s</a:t>
            </a:r>
            <a:r>
              <a:rPr lang="it-IT" sz="2000" b="1" dirty="0" smtClean="0">
                <a:solidFill>
                  <a:schemeClr val="accent1"/>
                </a:solidFill>
                <a:latin typeface="Times New Roman" pitchFamily="-99" charset="0"/>
                <a:ea typeface="Times New Roman" pitchFamily="-99" charset="0"/>
                <a:cs typeface="Times New Roman" pitchFamily="-99" charset="0"/>
              </a:rPr>
              <a:t> </a:t>
            </a:r>
            <a:r>
              <a:rPr lang="it-IT" sz="2000" b="1" dirty="0" err="1" smtClean="0">
                <a:solidFill>
                  <a:schemeClr val="accent1"/>
                </a:solidFill>
                <a:latin typeface="Times New Roman" pitchFamily="-99" charset="0"/>
                <a:ea typeface="Times New Roman" pitchFamily="-99" charset="0"/>
                <a:cs typeface="Times New Roman" pitchFamily="-99" charset="0"/>
              </a:rPr>
              <a:t>Disease</a:t>
            </a:r>
            <a:endParaRPr lang="it-IT" sz="2000" b="1" dirty="0">
              <a:solidFill>
                <a:schemeClr val="accent1"/>
              </a:solidFill>
              <a:latin typeface="Times New Roman" pitchFamily="-99" charset="0"/>
              <a:ea typeface="Times New Roman" pitchFamily="-99" charset="0"/>
              <a:cs typeface="Times New Roman" pitchFamily="-99" charset="0"/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2467417" y="558858"/>
            <a:ext cx="3983019" cy="461663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it-IT" sz="2400" dirty="0" smtClean="0">
                <a:solidFill>
                  <a:srgbClr val="FF0000"/>
                </a:solidFill>
              </a:rPr>
              <a:t>The </a:t>
            </a:r>
            <a:r>
              <a:rPr lang="it-IT" sz="2400" dirty="0" err="1" smtClean="0">
                <a:solidFill>
                  <a:srgbClr val="FF0000"/>
                </a:solidFill>
              </a:rPr>
              <a:t>Burden</a:t>
            </a:r>
            <a:r>
              <a:rPr lang="it-IT" sz="2400" dirty="0" smtClean="0">
                <a:solidFill>
                  <a:srgbClr val="FF0000"/>
                </a:solidFill>
              </a:rPr>
              <a:t> </a:t>
            </a:r>
            <a:r>
              <a:rPr lang="it-IT" sz="2400" dirty="0" err="1" smtClean="0">
                <a:solidFill>
                  <a:srgbClr val="FF0000"/>
                </a:solidFill>
              </a:rPr>
              <a:t>of</a:t>
            </a:r>
            <a:r>
              <a:rPr lang="it-IT" sz="2400" dirty="0" smtClean="0">
                <a:solidFill>
                  <a:srgbClr val="FF0000"/>
                </a:solidFill>
              </a:rPr>
              <a:t> the </a:t>
            </a:r>
            <a:r>
              <a:rPr lang="it-IT" sz="2400" dirty="0" err="1" smtClean="0">
                <a:solidFill>
                  <a:srgbClr val="FF0000"/>
                </a:solidFill>
              </a:rPr>
              <a:t>Disease</a:t>
            </a:r>
            <a:endParaRPr lang="it-IT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mc="http://schemas.openxmlformats.org/markup-compatibility/2006" xmlns:mv="urn:schemas-microsoft-com:mac:vml"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id="{66FA4B2D-1484-433C-80D1-9F58D5ADD5B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95713" y="249417"/>
            <a:ext cx="7714310" cy="368777"/>
          </a:xfrm>
        </p:spPr>
        <p:txBody>
          <a:bodyPr>
            <a:noAutofit/>
          </a:bodyPr>
          <a:lstStyle/>
          <a:p>
            <a:r>
              <a:rPr lang="it-IT" sz="1600" dirty="0"/>
              <a:t>The ATTIC STUDY</a:t>
            </a:r>
          </a:p>
          <a:p>
            <a:r>
              <a:rPr lang="it-IT" sz="1600" b="1" dirty="0"/>
              <a:t>RESULTS – </a:t>
            </a:r>
            <a:r>
              <a:rPr lang="it-IT" sz="1600" b="1" dirty="0" err="1"/>
              <a:t>Secondary</a:t>
            </a:r>
            <a:r>
              <a:rPr lang="it-IT" sz="1600" b="1" dirty="0"/>
              <a:t> </a:t>
            </a:r>
            <a:r>
              <a:rPr lang="it-IT" sz="1600" b="1" dirty="0" err="1"/>
              <a:t>Outcomes</a:t>
            </a:r>
            <a:r>
              <a:rPr lang="it-IT" sz="1600" b="1" dirty="0"/>
              <a:t> </a:t>
            </a:r>
          </a:p>
          <a:p>
            <a:endParaRPr lang="it-IT" sz="3200" dirty="0"/>
          </a:p>
        </p:txBody>
      </p:sp>
      <p:sp>
        <p:nvSpPr>
          <p:cNvPr id="4" name="CasellaDiTesto 3">
            <a:extLst>
              <a:ext uri="{FF2B5EF4-FFF2-40B4-BE49-F238E27FC236}">
                <a16:creationId xmlns:mc="http://schemas.openxmlformats.org/markup-compatibility/2006" xmlns:mv="urn:schemas-microsoft-com:mac:vml"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id="{8D373A7E-3E66-4983-956B-43BB6CCDB549}"/>
              </a:ext>
            </a:extLst>
          </p:cNvPr>
          <p:cNvSpPr txBox="1"/>
          <p:nvPr/>
        </p:nvSpPr>
        <p:spPr>
          <a:xfrm>
            <a:off x="1071175" y="4901571"/>
            <a:ext cx="868683" cy="196208"/>
          </a:xfrm>
          <a:prstGeom prst="rect">
            <a:avLst/>
          </a:prstGeom>
          <a:noFill/>
        </p:spPr>
        <p:txBody>
          <a:bodyPr wrap="square" lIns="68577" tIns="34289" rIns="68577" bIns="34289" rtlCol="0">
            <a:spAutoFit/>
          </a:bodyPr>
          <a:lstStyle/>
          <a:p>
            <a:r>
              <a:rPr lang="it-IT" sz="800" i="1" dirty="0">
                <a:latin typeface="Roboto"/>
              </a:rPr>
              <a:t>Silvio Laureti</a:t>
            </a:r>
          </a:p>
        </p:txBody>
      </p:sp>
      <p:graphicFrame>
        <p:nvGraphicFramePr>
          <p:cNvPr id="5" name="Grafico 4">
            <a:extLst>
              <a:ext uri="{FF2B5EF4-FFF2-40B4-BE49-F238E27FC236}">
                <a16:creationId xmlns:mc="http://schemas.openxmlformats.org/markup-compatibility/2006" xmlns:mv="urn:schemas-microsoft-com:mac:vml"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id="{D34D8BD4-795E-47ED-BE03-2D59570A89A2}"/>
              </a:ext>
            </a:extLst>
          </p:cNvPr>
          <p:cNvGraphicFramePr/>
          <p:nvPr>
            <p:extLst>
              <p:ext uri="{D42A27DB-BD31-4B8C-83A1-F6EECF244321}">
                <p14:modId xmlns:mc="http://schemas.openxmlformats.org/markup-compatibility/2006" xmlns:mv="urn:schemas-microsoft-com:mac:vml"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1342201273"/>
              </p:ext>
            </p:extLst>
          </p:nvPr>
        </p:nvGraphicFramePr>
        <p:xfrm>
          <a:off x="400050" y="1787313"/>
          <a:ext cx="2857500" cy="25032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CasellaDiTesto 5">
            <a:extLst>
              <a:ext uri="{FF2B5EF4-FFF2-40B4-BE49-F238E27FC236}">
                <a16:creationId xmlns:mc="http://schemas.openxmlformats.org/markup-compatibility/2006" xmlns:mv="urn:schemas-microsoft-com:mac:vml"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id="{4FDEF587-3C0B-4B8C-9629-6782A2B8FD0A}"/>
              </a:ext>
            </a:extLst>
          </p:cNvPr>
          <p:cNvSpPr txBox="1"/>
          <p:nvPr/>
        </p:nvSpPr>
        <p:spPr>
          <a:xfrm>
            <a:off x="2501217" y="3160560"/>
            <a:ext cx="708708" cy="192358"/>
          </a:xfrm>
          <a:prstGeom prst="rect">
            <a:avLst/>
          </a:prstGeom>
          <a:noFill/>
          <a:ln>
            <a:solidFill>
              <a:srgbClr val="18242B"/>
            </a:solidFill>
          </a:ln>
        </p:spPr>
        <p:txBody>
          <a:bodyPr wrap="square" lIns="68577" tIns="34289" rIns="68577" bIns="34289" rtlCol="0">
            <a:spAutoFit/>
          </a:bodyPr>
          <a:lstStyle/>
          <a:p>
            <a:pPr algn="ctr"/>
            <a:r>
              <a:rPr lang="it-IT" sz="800" dirty="0" err="1">
                <a:latin typeface="Roboto" panose="02000000000000000000"/>
              </a:rPr>
              <a:t>p</a:t>
            </a:r>
            <a:r>
              <a:rPr lang="it-IT" sz="800" dirty="0">
                <a:latin typeface="Roboto" panose="02000000000000000000"/>
              </a:rPr>
              <a:t> &lt; 0.005</a:t>
            </a:r>
          </a:p>
        </p:txBody>
      </p:sp>
      <p:sp>
        <p:nvSpPr>
          <p:cNvPr id="7" name="Rettangolo 6">
            <a:extLst>
              <a:ext uri="{FF2B5EF4-FFF2-40B4-BE49-F238E27FC236}">
                <a16:creationId xmlns:mc="http://schemas.openxmlformats.org/markup-compatibility/2006" xmlns:mv="urn:schemas-microsoft-com:mac:vml"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id="{17D33BAC-C2C3-4A0B-B9BE-52557773A6D9}"/>
              </a:ext>
            </a:extLst>
          </p:cNvPr>
          <p:cNvSpPr/>
          <p:nvPr/>
        </p:nvSpPr>
        <p:spPr>
          <a:xfrm>
            <a:off x="417310" y="1388852"/>
            <a:ext cx="2570913" cy="346247"/>
          </a:xfrm>
          <a:prstGeom prst="rect">
            <a:avLst/>
          </a:prstGeom>
        </p:spPr>
        <p:txBody>
          <a:bodyPr wrap="none" lIns="68577" tIns="34289" rIns="68577" bIns="34289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  <a:latin typeface="Roboto" panose="02000000000000000000"/>
                <a:ea typeface="Inter Bold" pitchFamily="34" charset="-122"/>
                <a:cs typeface="Inter Bold" pitchFamily="34" charset="-120"/>
              </a:rPr>
              <a:t>CLINICAL REMISSION </a:t>
            </a:r>
            <a:endParaRPr lang="it-IT" dirty="0">
              <a:latin typeface="Roboto" panose="02000000000000000000"/>
            </a:endParaRPr>
          </a:p>
        </p:txBody>
      </p:sp>
      <p:cxnSp>
        <p:nvCxnSpPr>
          <p:cNvPr id="8" name="Connettore 1 17">
            <a:extLst>
              <a:ext uri="{FF2B5EF4-FFF2-40B4-BE49-F238E27FC236}">
                <a16:creationId xmlns:mc="http://schemas.openxmlformats.org/markup-compatibility/2006" xmlns:mv="urn:schemas-microsoft-com:mac:vml"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id="{7951CF87-C8A2-4CE1-B10E-A4EB416E1828}"/>
              </a:ext>
            </a:extLst>
          </p:cNvPr>
          <p:cNvCxnSpPr/>
          <p:nvPr/>
        </p:nvCxnSpPr>
        <p:spPr>
          <a:xfrm rot="16200000" flipV="1">
            <a:off x="-348985" y="3029785"/>
            <a:ext cx="1626939" cy="14567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asellaDiTesto 8">
            <a:extLst>
              <a:ext uri="{FF2B5EF4-FFF2-40B4-BE49-F238E27FC236}">
                <a16:creationId xmlns:mc="http://schemas.openxmlformats.org/markup-compatibility/2006" xmlns:mv="urn:schemas-microsoft-com:mac:vml"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id="{54DAC64B-1993-4C33-AD6E-39B12C15BC21}"/>
              </a:ext>
            </a:extLst>
          </p:cNvPr>
          <p:cNvSpPr txBox="1"/>
          <p:nvPr/>
        </p:nvSpPr>
        <p:spPr>
          <a:xfrm>
            <a:off x="366302" y="2013932"/>
            <a:ext cx="174607" cy="323153"/>
          </a:xfrm>
          <a:prstGeom prst="rect">
            <a:avLst/>
          </a:prstGeom>
          <a:noFill/>
        </p:spPr>
        <p:txBody>
          <a:bodyPr wrap="square" lIns="68577" tIns="34289" rIns="68577" bIns="34289" rtlCol="0">
            <a:spAutoFit/>
          </a:bodyPr>
          <a:lstStyle/>
          <a:p>
            <a:r>
              <a:rPr lang="it-IT" sz="800" dirty="0">
                <a:latin typeface="Roboto" panose="02000000000000000000"/>
              </a:rPr>
              <a:t>%</a:t>
            </a:r>
          </a:p>
        </p:txBody>
      </p:sp>
      <p:graphicFrame>
        <p:nvGraphicFramePr>
          <p:cNvPr id="10" name="Tabella 9">
            <a:extLst>
              <a:ext uri="{FF2B5EF4-FFF2-40B4-BE49-F238E27FC236}">
                <a16:creationId xmlns:mc="http://schemas.openxmlformats.org/markup-compatibility/2006" xmlns:mv="urn:schemas-microsoft-com:mac:vml"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id="{4C63632B-6455-4D33-9ED2-E1521A2CAE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mc="http://schemas.openxmlformats.org/markup-compatibility/2006" xmlns:mv="urn:schemas-microsoft-com:mac:vml"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1994487550"/>
              </p:ext>
            </p:extLst>
          </p:nvPr>
        </p:nvGraphicFramePr>
        <p:xfrm>
          <a:off x="3562350" y="2149197"/>
          <a:ext cx="5324478" cy="7143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3289">
                  <a:extLst>
                    <a:ext uri="{9D8B030D-6E8A-4147-A177-3AD203B41FA5}">
                      <a16:colId xmlns:mc="http://schemas.openxmlformats.org/markup-compatibility/2006" xmlns:mv="urn:schemas-microsoft-com:mac:vml"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val="20000"/>
                    </a:ext>
                  </a:extLst>
                </a:gridCol>
                <a:gridCol w="651333">
                  <a:extLst>
                    <a:ext uri="{9D8B030D-6E8A-4147-A177-3AD203B41FA5}">
                      <a16:colId xmlns:mc="http://schemas.openxmlformats.org/markup-compatibility/2006" xmlns:mv="urn:schemas-microsoft-com:mac:vml"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val="20001"/>
                    </a:ext>
                  </a:extLst>
                </a:gridCol>
                <a:gridCol w="887071">
                  <a:extLst>
                    <a:ext uri="{9D8B030D-6E8A-4147-A177-3AD203B41FA5}">
                      <a16:colId xmlns:mc="http://schemas.openxmlformats.org/markup-compatibility/2006" xmlns:mv="urn:schemas-microsoft-com:mac:vml"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val="20002"/>
                    </a:ext>
                  </a:extLst>
                </a:gridCol>
                <a:gridCol w="982780">
                  <a:extLst>
                    <a:ext uri="{9D8B030D-6E8A-4147-A177-3AD203B41FA5}">
                      <a16:colId xmlns:mc="http://schemas.openxmlformats.org/markup-compatibility/2006" xmlns:mv="urn:schemas-microsoft-com:mac:vml"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val="20003"/>
                    </a:ext>
                  </a:extLst>
                </a:gridCol>
                <a:gridCol w="476478">
                  <a:extLst>
                    <a:ext uri="{9D8B030D-6E8A-4147-A177-3AD203B41FA5}">
                      <a16:colId xmlns:mc="http://schemas.openxmlformats.org/markup-compatibility/2006" xmlns:mv="urn:schemas-microsoft-com:mac:vml"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val="20004"/>
                    </a:ext>
                  </a:extLst>
                </a:gridCol>
                <a:gridCol w="559618">
                  <a:extLst>
                    <a:ext uri="{9D8B030D-6E8A-4147-A177-3AD203B41FA5}">
                      <a16:colId xmlns:mc="http://schemas.openxmlformats.org/markup-compatibility/2006" xmlns:mv="urn:schemas-microsoft-com:mac:vml"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val="20005"/>
                    </a:ext>
                  </a:extLst>
                </a:gridCol>
                <a:gridCol w="516707">
                  <a:extLst>
                    <a:ext uri="{9D8B030D-6E8A-4147-A177-3AD203B41FA5}">
                      <a16:colId xmlns:mc="http://schemas.openxmlformats.org/markup-compatibility/2006" xmlns:mv="urn:schemas-microsoft-com:mac:vml"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val="20006"/>
                    </a:ext>
                  </a:extLst>
                </a:gridCol>
                <a:gridCol w="457202">
                  <a:extLst>
                    <a:ext uri="{9D8B030D-6E8A-4147-A177-3AD203B41FA5}">
                      <a16:colId xmlns:mc="http://schemas.openxmlformats.org/markup-compatibility/2006" xmlns:mv="urn:schemas-microsoft-com:mac:vml"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val="20007"/>
                    </a:ext>
                  </a:extLst>
                </a:gridCol>
              </a:tblGrid>
              <a:tr h="295847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CRP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800" b="1" i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(mg/</a:t>
                      </a:r>
                      <a:r>
                        <a:rPr lang="it-IT" sz="800" b="1" i="1" dirty="0" err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L</a:t>
                      </a:r>
                      <a:r>
                        <a:rPr lang="it-IT" sz="800" b="1" i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endParaRPr lang="it-IT" sz="2100" i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27146" marR="27146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 b="1" dirty="0" err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Control</a:t>
                      </a:r>
                      <a:endParaRPr lang="it-IT" sz="18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27146" marR="27146" marT="0" marB="0" anchor="ctr"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9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9.85 </a:t>
                      </a:r>
                      <a:r>
                        <a:rPr lang="it-IT" sz="900" b="1" dirty="0" err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±</a:t>
                      </a:r>
                      <a:r>
                        <a:rPr lang="it-IT" sz="9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14.90</a:t>
                      </a:r>
                      <a:endParaRPr lang="it-IT" sz="9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9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3.85 [1.78-12.08]                                                       </a:t>
                      </a:r>
                      <a:endParaRPr lang="it-IT" sz="9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27146" marR="27146" marT="0" marB="0" anchor="ctr"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9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7.83 </a:t>
                      </a:r>
                      <a:r>
                        <a:rPr lang="it-IT" sz="900" b="1" dirty="0" err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±</a:t>
                      </a:r>
                      <a:r>
                        <a:rPr lang="it-IT" sz="9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11.29</a:t>
                      </a:r>
                      <a:endParaRPr lang="it-IT" sz="9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9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4.35 [1.43-9.48]               </a:t>
                      </a:r>
                      <a:endParaRPr lang="it-IT" sz="9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27146" marR="27146" marT="0" marB="0" anchor="ctr"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900" b="1" i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15.44</a:t>
                      </a:r>
                      <a:endParaRPr lang="it-IT" sz="9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27146" marR="27146" marT="0" marB="0" anchor="ctr"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900" b="1" i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0.8710</a:t>
                      </a:r>
                      <a:endParaRPr lang="it-IT" sz="9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27146" marR="27146" marT="0" marB="0" anchor="ctr"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900" b="1" i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0.8860</a:t>
                      </a:r>
                      <a:endParaRPr lang="it-IT" sz="9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27146" marR="27146" marT="0" marB="0" anchor="ctr"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900" b="1" i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0.444</a:t>
                      </a:r>
                      <a:endParaRPr lang="it-IT" sz="9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27146" marR="27146" marT="0" marB="0" anchor="ctr"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mc="http://schemas.openxmlformats.org/markup-compatibility/2006" xmlns:mv="urn:schemas-microsoft-com:mac:vml"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val="10000"/>
                  </a:ext>
                </a:extLst>
              </a:tr>
              <a:tr h="418529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Treatment</a:t>
                      </a:r>
                      <a:endParaRPr lang="it-IT" sz="18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27146" marR="27146" marT="0" marB="0" anchor="ctr"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12.88 ± 24.66</a:t>
                      </a:r>
                      <a:endParaRPr lang="it-IT" sz="9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3.64 [1.41-10.40]                 </a:t>
                      </a:r>
                      <a:endParaRPr lang="it-IT" sz="9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27146" marR="27146" marT="0" marB="0" anchor="ctr"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7.39 ± 11.91</a:t>
                      </a:r>
                      <a:endParaRPr lang="it-IT" sz="9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4.55 [1.65-6.95]      </a:t>
                      </a:r>
                      <a:endParaRPr lang="it-IT" sz="9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27146" marR="27146" marT="0" marB="0" anchor="ctr"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b="1" i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22.11</a:t>
                      </a:r>
                      <a:endParaRPr lang="it-IT" sz="9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27146" marR="27146" marT="0" marB="0" anchor="ctr"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b="1" i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0.3865</a:t>
                      </a:r>
                      <a:endParaRPr lang="it-IT" sz="9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27146" marR="27146" marT="0" marB="0" anchor="ctr"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mc="http://schemas.openxmlformats.org/markup-compatibility/2006" xmlns:mv="urn:schemas-microsoft-com:mac:vml"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val="10001"/>
                  </a:ext>
                </a:extLst>
              </a:tr>
            </a:tbl>
          </a:graphicData>
        </a:graphic>
      </p:graphicFrame>
      <p:graphicFrame>
        <p:nvGraphicFramePr>
          <p:cNvPr id="11" name="Tabella 10">
            <a:extLst>
              <a:ext uri="{FF2B5EF4-FFF2-40B4-BE49-F238E27FC236}">
                <a16:creationId xmlns:mc="http://schemas.openxmlformats.org/markup-compatibility/2006" xmlns:mv="urn:schemas-microsoft-com:mac:vml"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id="{86193B75-6389-474D-8F24-22060B71FE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mc="http://schemas.openxmlformats.org/markup-compatibility/2006" xmlns:mv="urn:schemas-microsoft-com:mac:vml"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3288139331"/>
              </p:ext>
            </p:extLst>
          </p:nvPr>
        </p:nvGraphicFramePr>
        <p:xfrm>
          <a:off x="3561049" y="2982340"/>
          <a:ext cx="5344829" cy="18564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2456">
                  <a:extLst>
                    <a:ext uri="{9D8B030D-6E8A-4147-A177-3AD203B41FA5}">
                      <a16:colId xmlns:mc="http://schemas.openxmlformats.org/markup-compatibility/2006" xmlns:mv="urn:schemas-microsoft-com:mac:vml"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val="20000"/>
                    </a:ext>
                  </a:extLst>
                </a:gridCol>
                <a:gridCol w="680447">
                  <a:extLst>
                    <a:ext uri="{9D8B030D-6E8A-4147-A177-3AD203B41FA5}">
                      <a16:colId xmlns:mc="http://schemas.openxmlformats.org/markup-compatibility/2006" xmlns:mv="urn:schemas-microsoft-com:mac:vml"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val="20001"/>
                    </a:ext>
                  </a:extLst>
                </a:gridCol>
                <a:gridCol w="1028130">
                  <a:extLst>
                    <a:ext uri="{9D8B030D-6E8A-4147-A177-3AD203B41FA5}">
                      <a16:colId xmlns:mc="http://schemas.openxmlformats.org/markup-compatibility/2006" xmlns:mv="urn:schemas-microsoft-com:mac:vml"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val="20002"/>
                    </a:ext>
                  </a:extLst>
                </a:gridCol>
                <a:gridCol w="983345">
                  <a:extLst>
                    <a:ext uri="{9D8B030D-6E8A-4147-A177-3AD203B41FA5}">
                      <a16:colId xmlns:mc="http://schemas.openxmlformats.org/markup-compatibility/2006" xmlns:mv="urn:schemas-microsoft-com:mac:vml"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val="20003"/>
                    </a:ext>
                  </a:extLst>
                </a:gridCol>
                <a:gridCol w="354884">
                  <a:extLst>
                    <a:ext uri="{9D8B030D-6E8A-4147-A177-3AD203B41FA5}">
                      <a16:colId xmlns:mc="http://schemas.openxmlformats.org/markup-compatibility/2006" xmlns:mv="urn:schemas-microsoft-com:mac:vml"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val="20004"/>
                    </a:ext>
                  </a:extLst>
                </a:gridCol>
                <a:gridCol w="713229">
                  <a:extLst>
                    <a:ext uri="{9D8B030D-6E8A-4147-A177-3AD203B41FA5}">
                      <a16:colId xmlns:mc="http://schemas.openxmlformats.org/markup-compatibility/2006" xmlns:mv="urn:schemas-microsoft-com:mac:vml"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val="20005"/>
                    </a:ext>
                  </a:extLst>
                </a:gridCol>
                <a:gridCol w="386373">
                  <a:extLst>
                    <a:ext uri="{9D8B030D-6E8A-4147-A177-3AD203B41FA5}">
                      <a16:colId xmlns:mc="http://schemas.openxmlformats.org/markup-compatibility/2006" xmlns:mv="urn:schemas-microsoft-com:mac:vml"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val="20006"/>
                    </a:ext>
                  </a:extLst>
                </a:gridCol>
                <a:gridCol w="505965">
                  <a:extLst>
                    <a:ext uri="{9D8B030D-6E8A-4147-A177-3AD203B41FA5}">
                      <a16:colId xmlns:mc="http://schemas.openxmlformats.org/markup-compatibility/2006" xmlns:mv="urn:schemas-microsoft-com:mac:vml"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val="20007"/>
                    </a:ext>
                  </a:extLst>
                </a:gridCol>
              </a:tblGrid>
              <a:tr h="394153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PDAI</a:t>
                      </a:r>
                      <a:endParaRPr lang="it-IT" sz="12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(0-12 </a:t>
                      </a:r>
                      <a:r>
                        <a:rPr lang="it-IT" sz="8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points</a:t>
                      </a:r>
                      <a:r>
                        <a:rPr lang="it-IT" sz="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endParaRPr lang="it-IT" sz="800" b="1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27146" marR="27146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Control</a:t>
                      </a:r>
                      <a:endParaRPr lang="it-IT" sz="1100" b="1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27146" marR="27146" marT="0" marB="0" anchor="ctr"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9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8.76 </a:t>
                      </a:r>
                      <a:r>
                        <a:rPr lang="it-IT" sz="9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±</a:t>
                      </a:r>
                      <a:r>
                        <a:rPr lang="it-IT" sz="9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3.79</a:t>
                      </a:r>
                      <a:endParaRPr lang="it-IT" sz="900" b="1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9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8.00 [6.00-11.00]</a:t>
                      </a:r>
                      <a:endParaRPr lang="it-IT" sz="900" b="1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27146" marR="27146" marT="0" marB="0" anchor="ctr"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9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4.79 </a:t>
                      </a:r>
                      <a:r>
                        <a:rPr lang="it-IT" sz="9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±</a:t>
                      </a:r>
                      <a:r>
                        <a:rPr lang="it-IT" sz="9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3.81</a:t>
                      </a:r>
                      <a:endParaRPr lang="it-IT" sz="900" b="1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9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4.00 [2.00-6.00]</a:t>
                      </a:r>
                      <a:r>
                        <a:rPr lang="it-IT" sz="900" b="1" baseline="30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      </a:t>
                      </a:r>
                      <a:endParaRPr lang="it-IT" sz="900" b="1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27146" marR="27146" marT="0" marB="0" anchor="ctr"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900" b="1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4.68</a:t>
                      </a:r>
                      <a:endParaRPr lang="it-IT" sz="900" b="1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27146" marR="27146" marT="0" marB="0" anchor="ctr"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900" b="1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&lt; 0.0001</a:t>
                      </a:r>
                      <a:endParaRPr lang="it-IT" sz="900" b="1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27146" marR="27146" marT="0" marB="0" anchor="ctr"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900" b="1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0.1904</a:t>
                      </a:r>
                      <a:endParaRPr lang="it-IT" sz="900" b="1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27146" marR="27146" marT="0" marB="0" anchor="ctr"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900" b="1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0.601</a:t>
                      </a:r>
                      <a:endParaRPr lang="it-IT" sz="900" b="1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27146" marR="27146" marT="0" marB="0" anchor="ctr"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mc="http://schemas.openxmlformats.org/markup-compatibility/2006" xmlns:mv="urn:schemas-microsoft-com:mac:vml"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val="10000"/>
                  </a:ext>
                </a:extLst>
              </a:tr>
              <a:tr h="478422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 b="1" dirty="0">
                          <a:latin typeface="Times New Roman"/>
                          <a:ea typeface="Times New Roman"/>
                          <a:cs typeface="Times New Roman"/>
                        </a:rPr>
                        <a:t>Treatment</a:t>
                      </a:r>
                      <a:endParaRPr lang="it-IT" sz="1100" b="1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27146" marR="27146" marT="0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900" b="1" dirty="0">
                          <a:latin typeface="Times New Roman"/>
                          <a:ea typeface="Times New Roman"/>
                          <a:cs typeface="Times New Roman"/>
                        </a:rPr>
                        <a:t>6.85 </a:t>
                      </a:r>
                      <a:r>
                        <a:rPr lang="it-IT" sz="900" b="1" dirty="0" err="1">
                          <a:latin typeface="Times New Roman"/>
                          <a:ea typeface="Times New Roman"/>
                          <a:cs typeface="Times New Roman"/>
                        </a:rPr>
                        <a:t>±</a:t>
                      </a:r>
                      <a:r>
                        <a:rPr lang="it-IT" sz="900" b="1" dirty="0">
                          <a:latin typeface="Times New Roman"/>
                          <a:ea typeface="Times New Roman"/>
                          <a:cs typeface="Times New Roman"/>
                        </a:rPr>
                        <a:t> 3.20</a:t>
                      </a:r>
                      <a:endParaRPr lang="it-IT" sz="900" b="1" dirty="0">
                        <a:latin typeface="Calibri"/>
                        <a:ea typeface="Calibri"/>
                        <a:cs typeface="Calibri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900" b="1" dirty="0">
                          <a:latin typeface="Times New Roman"/>
                          <a:ea typeface="Times New Roman"/>
                          <a:cs typeface="Times New Roman"/>
                        </a:rPr>
                        <a:t>7.00 [4.00-9.00]</a:t>
                      </a:r>
                      <a:endParaRPr lang="it-IT" sz="900" b="1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27146" marR="27146" marT="0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900" b="1">
                          <a:latin typeface="Times New Roman"/>
                          <a:ea typeface="Times New Roman"/>
                          <a:cs typeface="Times New Roman"/>
                        </a:rPr>
                        <a:t>3.42 ± 2.64</a:t>
                      </a:r>
                      <a:endParaRPr lang="it-IT" sz="900" b="1">
                        <a:latin typeface="Calibri"/>
                        <a:ea typeface="Calibri"/>
                        <a:cs typeface="Calibri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900" b="1">
                          <a:latin typeface="Times New Roman"/>
                          <a:ea typeface="Times New Roman"/>
                          <a:cs typeface="Times New Roman"/>
                        </a:rPr>
                        <a:t>4.00 [1.00-5.00]                         </a:t>
                      </a:r>
                      <a:endParaRPr lang="it-IT" sz="900" b="1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27146" marR="27146" marT="0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900" b="1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3.69</a:t>
                      </a:r>
                      <a:endParaRPr lang="it-IT" sz="900" b="1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27146" marR="27146" marT="0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900" b="1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&lt; 0.0001</a:t>
                      </a:r>
                      <a:endParaRPr lang="it-IT" sz="900" b="1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27146" marR="27146" marT="0" marB="0" anchor="ctr"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mc="http://schemas.openxmlformats.org/markup-compatibility/2006" xmlns:mv="urn:schemas-microsoft-com:mac:vml"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val="10001"/>
                  </a:ext>
                </a:extLst>
              </a:tr>
              <a:tr h="491916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IBDQ</a:t>
                      </a:r>
                      <a:endParaRPr lang="it-IT" sz="12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800" b="1" dirty="0">
                          <a:latin typeface="Times New Roman"/>
                          <a:ea typeface="Times New Roman"/>
                          <a:cs typeface="Times New Roman"/>
                        </a:rPr>
                        <a:t>(0-224 </a:t>
                      </a:r>
                      <a:r>
                        <a:rPr lang="it-IT" sz="800" b="1" dirty="0" err="1">
                          <a:latin typeface="Times New Roman"/>
                          <a:ea typeface="Times New Roman"/>
                          <a:cs typeface="Times New Roman"/>
                        </a:rPr>
                        <a:t>points</a:t>
                      </a:r>
                      <a:r>
                        <a:rPr lang="it-IT" sz="800" b="1" dirty="0"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endParaRPr lang="it-IT" sz="800" b="1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27146" marR="27146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 b="1" dirty="0" err="1">
                          <a:latin typeface="Times New Roman"/>
                          <a:ea typeface="Times New Roman"/>
                          <a:cs typeface="Times New Roman"/>
                        </a:rPr>
                        <a:t>Control</a:t>
                      </a:r>
                      <a:endParaRPr lang="it-IT" sz="1100" b="1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27146" marR="27146" marT="0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900" b="1" dirty="0">
                          <a:latin typeface="Times New Roman"/>
                          <a:ea typeface="Times New Roman"/>
                          <a:cs typeface="Times New Roman"/>
                        </a:rPr>
                        <a:t>151.94 </a:t>
                      </a:r>
                      <a:r>
                        <a:rPr lang="it-IT" sz="900" b="1" dirty="0" err="1">
                          <a:latin typeface="Times New Roman"/>
                          <a:ea typeface="Times New Roman"/>
                          <a:cs typeface="Times New Roman"/>
                        </a:rPr>
                        <a:t>±</a:t>
                      </a:r>
                      <a:r>
                        <a:rPr lang="it-IT" sz="900" b="1" dirty="0">
                          <a:latin typeface="Times New Roman"/>
                          <a:ea typeface="Times New Roman"/>
                          <a:cs typeface="Times New Roman"/>
                        </a:rPr>
                        <a:t> 34.70</a:t>
                      </a:r>
                      <a:endParaRPr lang="it-IT" sz="900" b="1" dirty="0">
                        <a:latin typeface="Calibri"/>
                        <a:ea typeface="Calibri"/>
                        <a:cs typeface="Calibri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900" b="1" dirty="0">
                          <a:latin typeface="Times New Roman"/>
                          <a:ea typeface="Times New Roman"/>
                          <a:cs typeface="Times New Roman"/>
                        </a:rPr>
                        <a:t>156.00 [131.50-174.50]                           </a:t>
                      </a:r>
                      <a:endParaRPr lang="it-IT" sz="900" b="1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27146" marR="27146" marT="0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900" b="1" dirty="0">
                          <a:latin typeface="Times New Roman"/>
                          <a:ea typeface="Times New Roman"/>
                          <a:cs typeface="Times New Roman"/>
                        </a:rPr>
                        <a:t>170.39 </a:t>
                      </a:r>
                      <a:r>
                        <a:rPr lang="it-IT" sz="900" b="1" dirty="0" err="1">
                          <a:latin typeface="Times New Roman"/>
                          <a:ea typeface="Times New Roman"/>
                          <a:cs typeface="Times New Roman"/>
                        </a:rPr>
                        <a:t>±</a:t>
                      </a:r>
                      <a:r>
                        <a:rPr lang="it-IT" sz="900" b="1" dirty="0">
                          <a:latin typeface="Times New Roman"/>
                          <a:ea typeface="Times New Roman"/>
                          <a:cs typeface="Times New Roman"/>
                        </a:rPr>
                        <a:t> 34.40</a:t>
                      </a:r>
                      <a:endParaRPr lang="it-IT" sz="900" b="1" dirty="0">
                        <a:latin typeface="Calibri"/>
                        <a:ea typeface="Calibri"/>
                        <a:cs typeface="Calibri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900" b="1" dirty="0">
                          <a:latin typeface="Times New Roman"/>
                          <a:ea typeface="Times New Roman"/>
                          <a:cs typeface="Times New Roman"/>
                        </a:rPr>
                        <a:t>173.00 [150.00-193.50]                        </a:t>
                      </a:r>
                      <a:endParaRPr lang="it-IT" sz="900" b="1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27146" marR="27146" marT="0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900" b="1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26.19</a:t>
                      </a:r>
                      <a:endParaRPr lang="it-IT" sz="900" b="1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27146" marR="27146" marT="0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900" b="1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0.0001</a:t>
                      </a:r>
                      <a:endParaRPr lang="it-IT" sz="900" b="1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27146" marR="27146" marT="0" marB="0" anchor="ctr"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900" b="1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0.5301</a:t>
                      </a:r>
                      <a:endParaRPr lang="it-IT" sz="900" b="1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27146" marR="27146" marT="0" marB="0" anchor="ctr"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900" b="1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0.638</a:t>
                      </a:r>
                      <a:endParaRPr lang="it-IT" sz="900" b="1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27146" marR="27146" marT="0" marB="0" anchor="ctr"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mc="http://schemas.openxmlformats.org/markup-compatibility/2006" xmlns:mv="urn:schemas-microsoft-com:mac:vml"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val="10002"/>
                  </a:ext>
                </a:extLst>
              </a:tr>
              <a:tr h="491916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 b="1" dirty="0">
                          <a:latin typeface="Times New Roman"/>
                          <a:ea typeface="Times New Roman"/>
                          <a:cs typeface="Times New Roman"/>
                        </a:rPr>
                        <a:t>Treatment</a:t>
                      </a:r>
                      <a:endParaRPr lang="it-IT" sz="1100" b="1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27146" marR="27146" marT="0" marB="0" anchor="ctr"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800" b="1" dirty="0">
                          <a:latin typeface="Times New Roman"/>
                          <a:ea typeface="Times New Roman"/>
                          <a:cs typeface="Times New Roman"/>
                        </a:rPr>
                        <a:t>160.27 </a:t>
                      </a:r>
                      <a:r>
                        <a:rPr lang="it-IT" sz="800" b="1" dirty="0" err="1">
                          <a:latin typeface="Times New Roman"/>
                          <a:ea typeface="Times New Roman"/>
                          <a:cs typeface="Times New Roman"/>
                        </a:rPr>
                        <a:t>±</a:t>
                      </a:r>
                      <a:r>
                        <a:rPr lang="it-IT" sz="800" b="1" dirty="0">
                          <a:latin typeface="Times New Roman"/>
                          <a:ea typeface="Times New Roman"/>
                          <a:cs typeface="Times New Roman"/>
                        </a:rPr>
                        <a:t> 36.28 </a:t>
                      </a:r>
                      <a:endParaRPr lang="it-IT" sz="800" b="1" dirty="0">
                        <a:latin typeface="Calibri"/>
                        <a:ea typeface="Calibri"/>
                        <a:cs typeface="Calibri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800" b="1" dirty="0">
                          <a:latin typeface="Times New Roman"/>
                          <a:ea typeface="Times New Roman"/>
                          <a:cs typeface="Times New Roman"/>
                        </a:rPr>
                        <a:t>   165.00 [137.00-184.50]</a:t>
                      </a:r>
                      <a:endParaRPr lang="it-IT" sz="800" b="1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27146" marR="27146" marT="0" marB="0" anchor="ctr"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800" b="1">
                          <a:latin typeface="Times New Roman"/>
                          <a:ea typeface="Times New Roman"/>
                          <a:cs typeface="Times New Roman"/>
                        </a:rPr>
                        <a:t>175.27 ± 36.95</a:t>
                      </a:r>
                      <a:endParaRPr lang="it-IT" sz="800" b="1">
                        <a:latin typeface="Calibri"/>
                        <a:ea typeface="Calibri"/>
                        <a:cs typeface="Calibri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800" b="1">
                          <a:latin typeface="Times New Roman"/>
                          <a:ea typeface="Times New Roman"/>
                          <a:cs typeface="Times New Roman"/>
                        </a:rPr>
                        <a:t>176.00 [161.00-207.50]                        </a:t>
                      </a:r>
                      <a:endParaRPr lang="it-IT" sz="800" b="1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27146" marR="27146" marT="0" marB="0" anchor="ctr"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800" b="1" i="1" dirty="0">
                          <a:latin typeface="Times New Roman"/>
                          <a:ea typeface="Times New Roman"/>
                          <a:cs typeface="Times New Roman"/>
                        </a:rPr>
                        <a:t>32.82</a:t>
                      </a:r>
                      <a:endParaRPr lang="it-IT" sz="800" b="1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27146" marR="27146" marT="0" marB="0" anchor="ctr"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800" b="1" i="1" dirty="0">
                          <a:latin typeface="Times New Roman"/>
                          <a:ea typeface="Times New Roman"/>
                          <a:cs typeface="Times New Roman"/>
                        </a:rPr>
                        <a:t>0.0135</a:t>
                      </a:r>
                      <a:endParaRPr lang="it-IT" sz="800" b="1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27146" marR="27146" marT="0" marB="0" anchor="ctr"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mc="http://schemas.openxmlformats.org/markup-compatibility/2006" xmlns:mv="urn:schemas-microsoft-com:mac:vml"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val="10003"/>
                  </a:ext>
                </a:extLst>
              </a:tr>
            </a:tbl>
          </a:graphicData>
        </a:graphic>
      </p:graphicFrame>
      <p:pic>
        <p:nvPicPr>
          <p:cNvPr id="12" name="Immagine 11" descr="wpai.png">
            <a:extLst>
              <a:ext uri="{FF2B5EF4-FFF2-40B4-BE49-F238E27FC236}">
                <a16:creationId xmlns:mc="http://schemas.openxmlformats.org/markup-compatibility/2006" xmlns:mv="urn:schemas-microsoft-com:mac:vml"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id="{AF8862CA-3BCE-4568-8C61-33349D97BCF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66504" r="4391"/>
          <a:stretch>
            <a:fillRect/>
          </a:stretch>
        </p:blipFill>
        <p:spPr>
          <a:xfrm>
            <a:off x="3505199" y="1095973"/>
            <a:ext cx="5400676" cy="977024"/>
          </a:xfrm>
          <a:prstGeom prst="rect">
            <a:avLst/>
          </a:prstGeom>
        </p:spPr>
      </p:pic>
      <p:sp>
        <p:nvSpPr>
          <p:cNvPr id="13" name="CasellaDiTesto 12">
            <a:extLst>
              <a:ext uri="{FF2B5EF4-FFF2-40B4-BE49-F238E27FC236}">
                <a16:creationId xmlns:mc="http://schemas.openxmlformats.org/markup-compatibility/2006" xmlns:mv="urn:schemas-microsoft-com:mac:vml"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id="{3E48C879-1982-425A-9653-6AE0F3B1399D}"/>
              </a:ext>
            </a:extLst>
          </p:cNvPr>
          <p:cNvSpPr txBox="1"/>
          <p:nvPr/>
        </p:nvSpPr>
        <p:spPr>
          <a:xfrm>
            <a:off x="5479083" y="882856"/>
            <a:ext cx="692067" cy="242362"/>
          </a:xfrm>
          <a:prstGeom prst="rect">
            <a:avLst/>
          </a:prstGeom>
          <a:noFill/>
        </p:spPr>
        <p:txBody>
          <a:bodyPr wrap="none" lIns="68577" tIns="34289" rIns="68577" bIns="34289" rtlCol="0">
            <a:spAutoFit/>
          </a:bodyPr>
          <a:lstStyle/>
          <a:p>
            <a:r>
              <a:rPr lang="it-IT" sz="1100" dirty="0" err="1">
                <a:latin typeface="Roboto" panose="02000000000000000000"/>
              </a:rPr>
              <a:t>Baseline</a:t>
            </a:r>
            <a:endParaRPr lang="it-IT" sz="1100" dirty="0">
              <a:latin typeface="Roboto" panose="02000000000000000000"/>
            </a:endParaRPr>
          </a:p>
        </p:txBody>
      </p:sp>
      <p:sp>
        <p:nvSpPr>
          <p:cNvPr id="14" name="CasellaDiTesto 13">
            <a:extLst>
              <a:ext uri="{FF2B5EF4-FFF2-40B4-BE49-F238E27FC236}">
                <a16:creationId xmlns:mc="http://schemas.openxmlformats.org/markup-compatibility/2006" xmlns:mv="urn:schemas-microsoft-com:mac:vml"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id="{44E326E6-081A-42C5-8756-0E7320EC061F}"/>
              </a:ext>
            </a:extLst>
          </p:cNvPr>
          <p:cNvSpPr txBox="1"/>
          <p:nvPr/>
        </p:nvSpPr>
        <p:spPr>
          <a:xfrm>
            <a:off x="6134101" y="882373"/>
            <a:ext cx="734435" cy="238525"/>
          </a:xfrm>
          <a:prstGeom prst="rect">
            <a:avLst/>
          </a:prstGeom>
          <a:noFill/>
        </p:spPr>
        <p:txBody>
          <a:bodyPr wrap="none" lIns="68577" tIns="34289" rIns="68577" bIns="34289" rtlCol="0">
            <a:spAutoFit/>
          </a:bodyPr>
          <a:lstStyle/>
          <a:p>
            <a:r>
              <a:rPr lang="it-IT" sz="1100" dirty="0">
                <a:latin typeface="Roboto" panose="02000000000000000000"/>
              </a:rPr>
              <a:t>24 </a:t>
            </a:r>
            <a:r>
              <a:rPr lang="it-IT" sz="1100" dirty="0" err="1">
                <a:latin typeface="Roboto" panose="02000000000000000000"/>
              </a:rPr>
              <a:t>weeks</a:t>
            </a:r>
            <a:endParaRPr lang="it-IT" sz="1100" dirty="0">
              <a:latin typeface="Roboto" panose="02000000000000000000"/>
            </a:endParaRPr>
          </a:p>
        </p:txBody>
      </p:sp>
      <p:sp>
        <p:nvSpPr>
          <p:cNvPr id="15" name="Ovale 14">
            <a:extLst>
              <a:ext uri="{FF2B5EF4-FFF2-40B4-BE49-F238E27FC236}">
                <a16:creationId xmlns:mc="http://schemas.openxmlformats.org/markup-compatibility/2006" xmlns:mv="urn:schemas-microsoft-com:mac:vml"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id="{3F9C4F4A-0169-47C3-86BD-786108DC7494}"/>
              </a:ext>
            </a:extLst>
          </p:cNvPr>
          <p:cNvSpPr/>
          <p:nvPr/>
        </p:nvSpPr>
        <p:spPr>
          <a:xfrm>
            <a:off x="1731764" y="2486577"/>
            <a:ext cx="447675" cy="280988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t-IT">
              <a:latin typeface="Roboto" panose="02000000000000000000"/>
            </a:endParaRPr>
          </a:p>
        </p:txBody>
      </p:sp>
      <p:sp>
        <p:nvSpPr>
          <p:cNvPr id="16" name="Rettangolo 15">
            <a:extLst>
              <a:ext uri="{FF2B5EF4-FFF2-40B4-BE49-F238E27FC236}">
                <a16:creationId xmlns:mc="http://schemas.openxmlformats.org/markup-compatibility/2006" xmlns:mv="urn:schemas-microsoft-com:mac:vml"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id="{8D9E5938-1A8E-4F9A-99C6-AD3D9B35283E}"/>
              </a:ext>
            </a:extLst>
          </p:cNvPr>
          <p:cNvSpPr/>
          <p:nvPr/>
        </p:nvSpPr>
        <p:spPr>
          <a:xfrm>
            <a:off x="7934325" y="2320648"/>
            <a:ext cx="495300" cy="2352675"/>
          </a:xfrm>
          <a:prstGeom prst="rect">
            <a:avLst/>
          </a:prstGeom>
          <a:noFill/>
          <a:ln w="28575" cap="flat" cmpd="sng" algn="ctr">
            <a:solidFill>
              <a:schemeClr val="accent6">
                <a:lumMod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/>
            <a:endParaRPr lang="it-IT">
              <a:latin typeface="Roboto" panose="02000000000000000000"/>
            </a:endParaRPr>
          </a:p>
        </p:txBody>
      </p:sp>
      <p:sp>
        <p:nvSpPr>
          <p:cNvPr id="17" name="Rettangolo 16">
            <a:extLst>
              <a:ext uri="{FF2B5EF4-FFF2-40B4-BE49-F238E27FC236}">
                <a16:creationId xmlns:mc="http://schemas.openxmlformats.org/markup-compatibility/2006" xmlns:mv="urn:schemas-microsoft-com:mac:vml"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id="{61085F5B-8F86-4D71-8C65-829CD9486558}"/>
              </a:ext>
            </a:extLst>
          </p:cNvPr>
          <p:cNvSpPr/>
          <p:nvPr/>
        </p:nvSpPr>
        <p:spPr>
          <a:xfrm>
            <a:off x="8134350" y="1396723"/>
            <a:ext cx="409575" cy="333375"/>
          </a:xfrm>
          <a:prstGeom prst="rect">
            <a:avLst/>
          </a:prstGeom>
          <a:noFill/>
          <a:ln w="28575" cap="flat" cmpd="sng" algn="ctr">
            <a:solidFill>
              <a:schemeClr val="accent5">
                <a:lumMod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/>
            <a:endParaRPr lang="it-IT">
              <a:latin typeface="Roboto" panose="02000000000000000000"/>
            </a:endParaRPr>
          </a:p>
        </p:txBody>
      </p:sp>
      <p:sp>
        <p:nvSpPr>
          <p:cNvPr id="18" name="Rettangolo 17">
            <a:extLst>
              <a:ext uri="{FF2B5EF4-FFF2-40B4-BE49-F238E27FC236}">
                <a16:creationId xmlns:mc="http://schemas.openxmlformats.org/markup-compatibility/2006" xmlns:mv="urn:schemas-microsoft-com:mac:vml"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id="{6513628B-A3BA-4468-947C-C3729E6347E5}"/>
              </a:ext>
            </a:extLst>
          </p:cNvPr>
          <p:cNvSpPr/>
          <p:nvPr/>
        </p:nvSpPr>
        <p:spPr>
          <a:xfrm>
            <a:off x="7581901" y="1187173"/>
            <a:ext cx="409575" cy="752475"/>
          </a:xfrm>
          <a:prstGeom prst="rect">
            <a:avLst/>
          </a:prstGeom>
          <a:noFill/>
          <a:ln w="28575" cap="flat" cmpd="sng" algn="ctr">
            <a:solidFill>
              <a:srgbClr val="008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/>
            <a:endParaRPr lang="it-IT">
              <a:latin typeface="Roboto" panose="02000000000000000000"/>
            </a:endParaRPr>
          </a:p>
        </p:txBody>
      </p:sp>
      <p:sp>
        <p:nvSpPr>
          <p:cNvPr id="19" name="Rettangolo 18">
            <a:extLst>
              <a:ext uri="{FF2B5EF4-FFF2-40B4-BE49-F238E27FC236}">
                <a16:creationId xmlns:mc="http://schemas.openxmlformats.org/markup-compatibility/2006" xmlns:mv="urn:schemas-microsoft-com:mac:vml"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id="{9AC6693F-64E7-455C-9A36-FA5E70823D56}"/>
              </a:ext>
            </a:extLst>
          </p:cNvPr>
          <p:cNvSpPr/>
          <p:nvPr/>
        </p:nvSpPr>
        <p:spPr>
          <a:xfrm>
            <a:off x="7400925" y="3082648"/>
            <a:ext cx="514350" cy="1685925"/>
          </a:xfrm>
          <a:prstGeom prst="rect">
            <a:avLst/>
          </a:prstGeom>
          <a:noFill/>
          <a:ln w="28575" cap="flat" cmpd="sng" algn="ctr">
            <a:solidFill>
              <a:srgbClr val="F453A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/>
            <a:endParaRPr lang="it-IT">
              <a:latin typeface="Roboto" panose="02000000000000000000"/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352827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mc="http://schemas.openxmlformats.org/markup-compatibility/2006" xmlns:mv="urn:schemas-microsoft-com:mac:vml"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id="{2F39F2D6-5B38-45F9-A381-1E7918D4084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95713" y="249417"/>
            <a:ext cx="7714310" cy="368777"/>
          </a:xfrm>
        </p:spPr>
        <p:txBody>
          <a:bodyPr>
            <a:noAutofit/>
          </a:bodyPr>
          <a:lstStyle/>
          <a:p>
            <a:r>
              <a:rPr lang="it-IT" sz="1600" dirty="0"/>
              <a:t>The ATTIC STUDY</a:t>
            </a:r>
          </a:p>
          <a:p>
            <a:r>
              <a:rPr lang="it-IT" sz="1600" b="1" dirty="0"/>
              <a:t>RESULTS – </a:t>
            </a:r>
            <a:r>
              <a:rPr lang="it-IT" sz="1600" b="1" dirty="0" err="1"/>
              <a:t>Secondary</a:t>
            </a:r>
            <a:r>
              <a:rPr lang="it-IT" sz="1600" b="1" dirty="0"/>
              <a:t> </a:t>
            </a:r>
            <a:r>
              <a:rPr lang="it-IT" sz="1600" b="1" dirty="0" err="1"/>
              <a:t>Outcomes</a:t>
            </a:r>
            <a:r>
              <a:rPr lang="it-IT" sz="1600" b="1" dirty="0"/>
              <a:t> – </a:t>
            </a:r>
            <a:r>
              <a:rPr lang="it-IT" sz="1600" b="1" dirty="0" err="1"/>
              <a:t>Adverse</a:t>
            </a:r>
            <a:r>
              <a:rPr lang="it-IT" sz="1600" b="1" dirty="0"/>
              <a:t> </a:t>
            </a:r>
            <a:r>
              <a:rPr lang="it-IT" sz="1600" b="1" dirty="0" err="1"/>
              <a:t>Events</a:t>
            </a:r>
            <a:r>
              <a:rPr lang="it-IT" sz="1600" b="1" dirty="0"/>
              <a:t> </a:t>
            </a:r>
          </a:p>
          <a:p>
            <a:endParaRPr lang="it-IT" sz="3200" dirty="0"/>
          </a:p>
        </p:txBody>
      </p:sp>
      <p:sp>
        <p:nvSpPr>
          <p:cNvPr id="4" name="CasellaDiTesto 3">
            <a:extLst>
              <a:ext uri="{FF2B5EF4-FFF2-40B4-BE49-F238E27FC236}">
                <a16:creationId xmlns:mc="http://schemas.openxmlformats.org/markup-compatibility/2006" xmlns:mv="urn:schemas-microsoft-com:mac:vml"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id="{79BE82AF-79AC-48DC-908A-B0C6A98386DD}"/>
              </a:ext>
            </a:extLst>
          </p:cNvPr>
          <p:cNvSpPr txBox="1"/>
          <p:nvPr/>
        </p:nvSpPr>
        <p:spPr>
          <a:xfrm>
            <a:off x="1071175" y="4901571"/>
            <a:ext cx="868683" cy="196208"/>
          </a:xfrm>
          <a:prstGeom prst="rect">
            <a:avLst/>
          </a:prstGeom>
          <a:noFill/>
        </p:spPr>
        <p:txBody>
          <a:bodyPr wrap="square" lIns="68577" tIns="34289" rIns="68577" bIns="34289" rtlCol="0">
            <a:spAutoFit/>
          </a:bodyPr>
          <a:lstStyle/>
          <a:p>
            <a:r>
              <a:rPr lang="it-IT" sz="800" i="1" dirty="0">
                <a:latin typeface="Roboto"/>
              </a:rPr>
              <a:t>Silvio Laureti</a:t>
            </a:r>
          </a:p>
        </p:txBody>
      </p:sp>
      <p:graphicFrame>
        <p:nvGraphicFramePr>
          <p:cNvPr id="5" name="Tabella 4">
            <a:extLst>
              <a:ext uri="{FF2B5EF4-FFF2-40B4-BE49-F238E27FC236}">
                <a16:creationId xmlns:mc="http://schemas.openxmlformats.org/markup-compatibility/2006" xmlns:mv="urn:schemas-microsoft-com:mac:vml"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id="{CF1AA088-F2E4-4A69-8614-8C64157563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mc="http://schemas.openxmlformats.org/markup-compatibility/2006" xmlns:mv="urn:schemas-microsoft-com:mac:vml"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3041002463"/>
              </p:ext>
            </p:extLst>
          </p:nvPr>
        </p:nvGraphicFramePr>
        <p:xfrm>
          <a:off x="288044" y="1073000"/>
          <a:ext cx="5846058" cy="3559799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168999">
                  <a:extLst>
                    <a:ext uri="{9D8B030D-6E8A-4147-A177-3AD203B41FA5}">
                      <a16:colId xmlns:mc="http://schemas.openxmlformats.org/markup-compatibility/2006" xmlns:mv="urn:schemas-microsoft-com:mac:vml"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val="20000"/>
                    </a:ext>
                  </a:extLst>
                </a:gridCol>
                <a:gridCol w="1191553">
                  <a:extLst>
                    <a:ext uri="{9D8B030D-6E8A-4147-A177-3AD203B41FA5}">
                      <a16:colId xmlns:mc="http://schemas.openxmlformats.org/markup-compatibility/2006" xmlns:mv="urn:schemas-microsoft-com:mac:vml"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val="20001"/>
                    </a:ext>
                  </a:extLst>
                </a:gridCol>
                <a:gridCol w="1033300">
                  <a:extLst>
                    <a:ext uri="{9D8B030D-6E8A-4147-A177-3AD203B41FA5}">
                      <a16:colId xmlns:mc="http://schemas.openxmlformats.org/markup-compatibility/2006" xmlns:mv="urn:schemas-microsoft-com:mac:vml"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val="20002"/>
                    </a:ext>
                  </a:extLst>
                </a:gridCol>
                <a:gridCol w="735411">
                  <a:extLst>
                    <a:ext uri="{9D8B030D-6E8A-4147-A177-3AD203B41FA5}">
                      <a16:colId xmlns:mc="http://schemas.openxmlformats.org/markup-compatibility/2006" xmlns:mv="urn:schemas-microsoft-com:mac:vml"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val="20003"/>
                    </a:ext>
                  </a:extLst>
                </a:gridCol>
                <a:gridCol w="716795">
                  <a:extLst>
                    <a:ext uri="{9D8B030D-6E8A-4147-A177-3AD203B41FA5}">
                      <a16:colId xmlns:mc="http://schemas.openxmlformats.org/markup-compatibility/2006" xmlns:mv="urn:schemas-microsoft-com:mac:vml"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val="20004"/>
                    </a:ext>
                  </a:extLst>
                </a:gridCol>
              </a:tblGrid>
              <a:tr h="26346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                                                                             </a:t>
                      </a:r>
                      <a:endParaRPr lang="it-IT" sz="9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51435" marR="5143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GB" sz="9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Treatment group  </a:t>
                      </a:r>
                      <a:endParaRPr lang="it-IT" sz="9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51435" marR="5143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GB" sz="9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Control group     </a:t>
                      </a:r>
                      <a:endParaRPr lang="it-IT" sz="9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51435" marR="5143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GB" sz="9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 </a:t>
                      </a:r>
                      <a:r>
                        <a:rPr lang="en-GB" sz="9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Overal</a:t>
                      </a:r>
                      <a:r>
                        <a:rPr lang="it-IT" sz="9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l</a:t>
                      </a:r>
                      <a:r>
                        <a:rPr lang="it-IT" sz="9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 </a:t>
                      </a:r>
                      <a:endParaRPr lang="it-IT" sz="9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51435" marR="5143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it-IT" sz="900" b="1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it-IT" sz="900" b="1" i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p-value</a:t>
                      </a:r>
                      <a:r>
                        <a:rPr lang="it-IT" sz="900" b="1" i="1" baseline="300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</a:t>
                      </a:r>
                      <a:endParaRPr lang="it-IT" sz="900" b="1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51435" marR="51435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mc="http://schemas.openxmlformats.org/markup-compatibility/2006" xmlns:mv="urn:schemas-microsoft-com:mac:vml"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val="10000"/>
                  </a:ext>
                </a:extLst>
              </a:tr>
              <a:tr h="14331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900" b="1" dirty="0">
                          <a:latin typeface="Times New Roman"/>
                          <a:ea typeface="Times New Roman"/>
                          <a:cs typeface="Times New Roman"/>
                        </a:rPr>
                        <a:t>No. of patients reporting </a:t>
                      </a:r>
                      <a:r>
                        <a:rPr lang="en-GB" sz="900" b="1" dirty="0" err="1">
                          <a:latin typeface="Times New Roman"/>
                          <a:ea typeface="Times New Roman"/>
                          <a:cs typeface="Times New Roman"/>
                        </a:rPr>
                        <a:t>AEs</a:t>
                      </a:r>
                      <a:r>
                        <a:rPr lang="en-GB" sz="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                                                                </a:t>
                      </a:r>
                      <a:endParaRPr lang="it-IT" sz="9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51435" marR="51435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900" dirty="0" err="1">
                          <a:solidFill>
                            <a:srgbClr val="000000"/>
                          </a:solidFill>
                          <a:highlight>
                            <a:srgbClr val="00FF00"/>
                          </a:highlight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r>
                        <a:rPr lang="it-IT" sz="900" dirty="0">
                          <a:solidFill>
                            <a:srgbClr val="000000"/>
                          </a:solidFill>
                          <a:highlight>
                            <a:srgbClr val="00FF00"/>
                          </a:highlight>
                          <a:latin typeface="Times New Roman"/>
                          <a:ea typeface="Times New Roman"/>
                          <a:cs typeface="Times New Roman"/>
                        </a:rPr>
                        <a:t> (10.8)</a:t>
                      </a:r>
                      <a:endParaRPr lang="it-IT" sz="9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51435" marR="51435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900" dirty="0" err="1">
                          <a:solidFill>
                            <a:srgbClr val="000000"/>
                          </a:solidFill>
                          <a:highlight>
                            <a:srgbClr val="00FF00"/>
                          </a:highlight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lang="it-IT" sz="900" dirty="0">
                          <a:solidFill>
                            <a:srgbClr val="000000"/>
                          </a:solidFill>
                          <a:highlight>
                            <a:srgbClr val="00FF00"/>
                          </a:highlight>
                          <a:latin typeface="Times New Roman"/>
                          <a:ea typeface="Times New Roman"/>
                          <a:cs typeface="Times New Roman"/>
                        </a:rPr>
                        <a:t> (8.1)</a:t>
                      </a:r>
                      <a:endParaRPr lang="it-IT" sz="9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51435" marR="51435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900">
                          <a:solidFill>
                            <a:srgbClr val="000000"/>
                          </a:solidFill>
                          <a:highlight>
                            <a:srgbClr val="00FF00"/>
                          </a:highlight>
                          <a:latin typeface="Times New Roman"/>
                          <a:ea typeface="Times New Roman"/>
                          <a:cs typeface="Times New Roman"/>
                        </a:rPr>
                        <a:t>7 (9.5)</a:t>
                      </a:r>
                      <a:r>
                        <a:rPr lang="it-IT" sz="900">
                          <a:latin typeface="Calibri"/>
                          <a:ea typeface="Calibri"/>
                          <a:cs typeface="Calibri"/>
                        </a:rPr>
                        <a:t> </a:t>
                      </a:r>
                    </a:p>
                  </a:txBody>
                  <a:tcPr marL="51435" marR="51435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900" b="1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0.691</a:t>
                      </a:r>
                      <a:endParaRPr lang="it-IT" sz="900" b="1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51435" marR="51435" marT="0" marB="0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mc="http://schemas.openxmlformats.org/markup-compatibility/2006" xmlns:mv="urn:schemas-microsoft-com:mac:vml"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val="10001"/>
                  </a:ext>
                </a:extLst>
              </a:tr>
              <a:tr h="14331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900" b="1" dirty="0" err="1">
                          <a:latin typeface="Times New Roman"/>
                          <a:ea typeface="Times New Roman"/>
                          <a:cs typeface="Times New Roman"/>
                        </a:rPr>
                        <a:t>Events</a:t>
                      </a:r>
                      <a:r>
                        <a:rPr lang="it-IT" sz="900" b="1" dirty="0">
                          <a:latin typeface="Times New Roman"/>
                          <a:ea typeface="Times New Roman"/>
                          <a:cs typeface="Times New Roman"/>
                        </a:rPr>
                        <a:t>:</a:t>
                      </a:r>
                      <a:endParaRPr lang="it-IT" sz="9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51435" marR="51435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it-IT" sz="9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it-IT" sz="9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it-IT" sz="9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900" b="1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0.370</a:t>
                      </a:r>
                      <a:endParaRPr lang="it-IT" sz="900" b="1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51435" marR="51435" marT="0" marB="0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mc="http://schemas.openxmlformats.org/markup-compatibility/2006" xmlns:mv="urn:schemas-microsoft-com:mac:vml"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val="10002"/>
                  </a:ext>
                </a:extLst>
              </a:tr>
              <a:tr h="143319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900" b="1" dirty="0" err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postoperative</a:t>
                      </a:r>
                      <a:r>
                        <a:rPr lang="it-IT" sz="9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it-IT" sz="900" b="1" dirty="0" err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hemianopsia</a:t>
                      </a:r>
                      <a:r>
                        <a:rPr lang="it-IT" sz="9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*                                                  </a:t>
                      </a:r>
                      <a:endParaRPr lang="it-IT" sz="9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51435" marR="51435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9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lang="it-IT" sz="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(25.0)</a:t>
                      </a:r>
                      <a:endParaRPr lang="it-IT" sz="9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51435" marR="51435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 (0.0)</a:t>
                      </a:r>
                      <a:endParaRPr lang="it-IT" sz="9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51435" marR="51435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 (14.3)</a:t>
                      </a:r>
                      <a:endParaRPr lang="it-IT" sz="9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51435" marR="51435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it-IT" sz="900" b="1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51435" marR="51435" marT="0" marB="0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mc="http://schemas.openxmlformats.org/markup-compatibility/2006" xmlns:mv="urn:schemas-microsoft-com:mac:vml"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val="10003"/>
                  </a:ext>
                </a:extLst>
              </a:tr>
              <a:tr h="143319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9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f</a:t>
                      </a:r>
                      <a:r>
                        <a:rPr lang="it-IT" sz="900" dirty="0" err="1">
                          <a:latin typeface="Times New Roman"/>
                          <a:ea typeface="Times New Roman"/>
                          <a:cs typeface="Times New Roman"/>
                        </a:rPr>
                        <a:t>ever</a:t>
                      </a:r>
                      <a:r>
                        <a:rPr lang="it-IT" sz="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                                                                    </a:t>
                      </a:r>
                      <a:endParaRPr lang="it-IT" sz="9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51435" marR="51435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 (0.0)</a:t>
                      </a:r>
                      <a:endParaRPr lang="it-IT" sz="9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51435" marR="51435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 (33.3)</a:t>
                      </a:r>
                      <a:endParaRPr lang="it-IT" sz="9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51435" marR="51435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 (14.3)</a:t>
                      </a:r>
                      <a:endParaRPr lang="it-IT" sz="9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51435" marR="51435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it-IT" sz="900" b="1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51435" marR="51435" marT="0" marB="0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mc="http://schemas.openxmlformats.org/markup-compatibility/2006" xmlns:mv="urn:schemas-microsoft-com:mac:vml"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val="10004"/>
                  </a:ext>
                </a:extLst>
              </a:tr>
              <a:tr h="143319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900">
                          <a:latin typeface="Times New Roman"/>
                          <a:ea typeface="Times New Roman"/>
                          <a:cs typeface="Times New Roman"/>
                        </a:rPr>
                        <a:t>inner thigh </a:t>
                      </a:r>
                      <a:r>
                        <a:rPr lang="it-IT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paresthesia                                                 </a:t>
                      </a:r>
                      <a:endParaRPr lang="it-IT" sz="9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51435" marR="51435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 (25.0)</a:t>
                      </a:r>
                      <a:endParaRPr lang="it-IT" sz="9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51435" marR="51435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 (0.0)</a:t>
                      </a:r>
                      <a:endParaRPr lang="it-IT" sz="9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51435" marR="51435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 (14.3)</a:t>
                      </a:r>
                      <a:endParaRPr lang="it-IT" sz="9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51435" marR="51435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it-IT" sz="900" b="1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51435" marR="51435" marT="0" marB="0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mc="http://schemas.openxmlformats.org/markup-compatibility/2006" xmlns:mv="urn:schemas-microsoft-com:mac:vml"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val="10005"/>
                  </a:ext>
                </a:extLst>
              </a:tr>
              <a:tr h="143319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900">
                          <a:latin typeface="Times New Roman"/>
                          <a:ea typeface="Times New Roman"/>
                          <a:cs typeface="Times New Roman"/>
                        </a:rPr>
                        <a:t>abdominal disease flare-up</a:t>
                      </a:r>
                      <a:endParaRPr lang="it-IT" sz="9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51435" marR="51435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 (25.0)</a:t>
                      </a:r>
                      <a:endParaRPr lang="it-IT" sz="9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51435" marR="51435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 (66.7)</a:t>
                      </a:r>
                      <a:endParaRPr lang="it-IT" sz="9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51435" marR="51435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 (42.9)</a:t>
                      </a:r>
                      <a:endParaRPr lang="it-IT" sz="9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51435" marR="51435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it-IT" sz="900" b="1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51435" marR="51435" marT="0" marB="0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mc="http://schemas.openxmlformats.org/markup-compatibility/2006" xmlns:mv="urn:schemas-microsoft-com:mac:vml"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val="10006"/>
                  </a:ext>
                </a:extLst>
              </a:tr>
              <a:tr h="143319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soiling (minor incontinence)                         </a:t>
                      </a:r>
                      <a:endParaRPr lang="it-IT" sz="9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51435" marR="51435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 (25.0)</a:t>
                      </a:r>
                      <a:endParaRPr lang="it-IT" sz="9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51435" marR="51435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9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r>
                        <a:rPr lang="it-IT" sz="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(0.0)</a:t>
                      </a:r>
                      <a:endParaRPr lang="it-IT" sz="9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51435" marR="51435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 (14.3)</a:t>
                      </a:r>
                      <a:endParaRPr lang="it-IT" sz="9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51435" marR="51435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it-IT" sz="900" b="1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51435" marR="51435" marT="0" marB="0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mc="http://schemas.openxmlformats.org/markup-compatibility/2006" xmlns:mv="urn:schemas-microsoft-com:mac:vml"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val="10007"/>
                  </a:ext>
                </a:extLst>
              </a:tr>
              <a:tr h="14331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900" b="1" dirty="0" err="1">
                          <a:latin typeface="Times New Roman"/>
                          <a:ea typeface="Times New Roman"/>
                          <a:cs typeface="Times New Roman"/>
                        </a:rPr>
                        <a:t>Seriousness</a:t>
                      </a:r>
                      <a:r>
                        <a:rPr lang="it-IT" sz="900" b="1" dirty="0">
                          <a:latin typeface="Times New Roman"/>
                          <a:ea typeface="Times New Roman"/>
                          <a:cs typeface="Times New Roman"/>
                        </a:rPr>
                        <a:t>:</a:t>
                      </a:r>
                      <a:endParaRPr lang="it-IT" sz="9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51435" marR="51435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it-IT" sz="900" dirty="0">
                        <a:solidFill>
                          <a:srgbClr val="000000"/>
                        </a:solidFill>
                        <a:highlight>
                          <a:srgbClr val="00FF00"/>
                        </a:highligh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it-IT" sz="900">
                        <a:solidFill>
                          <a:srgbClr val="000000"/>
                        </a:solidFill>
                        <a:highlight>
                          <a:srgbClr val="00FF00"/>
                        </a:highligh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it-IT" sz="900">
                        <a:solidFill>
                          <a:srgbClr val="000000"/>
                        </a:solidFill>
                        <a:highlight>
                          <a:srgbClr val="00FF00"/>
                        </a:highligh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900" b="1" i="1" dirty="0">
                          <a:solidFill>
                            <a:srgbClr val="000000"/>
                          </a:solidFill>
                          <a:highlight>
                            <a:srgbClr val="00FF00"/>
                          </a:highlight>
                          <a:latin typeface="Times New Roman"/>
                          <a:ea typeface="Times New Roman"/>
                          <a:cs typeface="Times New Roman"/>
                        </a:rPr>
                        <a:t>0.270</a:t>
                      </a:r>
                      <a:endParaRPr lang="it-IT" sz="900" b="1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51435" marR="51435" marT="0" marB="0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mc="http://schemas.openxmlformats.org/markup-compatibility/2006" xmlns:mv="urn:schemas-microsoft-com:mac:vml"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val="10008"/>
                  </a:ext>
                </a:extLst>
              </a:tr>
              <a:tr h="143319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900" dirty="0" err="1">
                          <a:latin typeface="Times New Roman"/>
                          <a:ea typeface="Times New Roman"/>
                          <a:cs typeface="Times New Roman"/>
                        </a:rPr>
                        <a:t>not</a:t>
                      </a:r>
                      <a:r>
                        <a:rPr lang="it-IT" sz="9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it-IT" sz="900" dirty="0" err="1">
                          <a:latin typeface="Times New Roman"/>
                          <a:ea typeface="Times New Roman"/>
                          <a:cs typeface="Times New Roman"/>
                        </a:rPr>
                        <a:t>serious</a:t>
                      </a:r>
                      <a:r>
                        <a:rPr lang="it-IT" sz="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                                                                  </a:t>
                      </a:r>
                      <a:endParaRPr lang="it-IT" sz="9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51435" marR="51435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900" dirty="0" err="1">
                          <a:solidFill>
                            <a:srgbClr val="000000"/>
                          </a:solidFill>
                          <a:highlight>
                            <a:srgbClr val="00FF00"/>
                          </a:highlight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lang="it-IT" sz="900" dirty="0">
                          <a:solidFill>
                            <a:srgbClr val="000000"/>
                          </a:solidFill>
                          <a:highlight>
                            <a:srgbClr val="00FF00"/>
                          </a:highlight>
                          <a:latin typeface="Times New Roman"/>
                          <a:ea typeface="Times New Roman"/>
                          <a:cs typeface="Times New Roman"/>
                        </a:rPr>
                        <a:t> (75.0)</a:t>
                      </a:r>
                      <a:endParaRPr lang="it-IT" sz="9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51435" marR="51435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900">
                          <a:solidFill>
                            <a:srgbClr val="000000"/>
                          </a:solidFill>
                          <a:highlight>
                            <a:srgbClr val="00FF00"/>
                          </a:highlight>
                          <a:latin typeface="Times New Roman"/>
                          <a:ea typeface="Times New Roman"/>
                          <a:cs typeface="Times New Roman"/>
                        </a:rPr>
                        <a:t>1 (33.3)</a:t>
                      </a:r>
                      <a:endParaRPr lang="it-IT" sz="9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51435" marR="51435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900">
                          <a:solidFill>
                            <a:srgbClr val="000000"/>
                          </a:solidFill>
                          <a:highlight>
                            <a:srgbClr val="00FF00"/>
                          </a:highlight>
                          <a:latin typeface="Times New Roman"/>
                          <a:ea typeface="Times New Roman"/>
                          <a:cs typeface="Times New Roman"/>
                        </a:rPr>
                        <a:t>4 (57.1)</a:t>
                      </a:r>
                      <a:endParaRPr lang="it-IT" sz="9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51435" marR="51435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it-IT" sz="900" b="1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51435" marR="51435" marT="0" marB="0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mc="http://schemas.openxmlformats.org/markup-compatibility/2006" xmlns:mv="urn:schemas-microsoft-com:mac:vml"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val="10009"/>
                  </a:ext>
                </a:extLst>
              </a:tr>
              <a:tr h="143319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900">
                          <a:latin typeface="Times New Roman"/>
                          <a:ea typeface="Times New Roman"/>
                          <a:cs typeface="Times New Roman"/>
                        </a:rPr>
                        <a:t>serious</a:t>
                      </a:r>
                      <a:endParaRPr lang="it-IT" sz="9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51435" marR="51435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900" b="1" dirty="0" err="1">
                          <a:solidFill>
                            <a:srgbClr val="000000"/>
                          </a:solidFill>
                          <a:highlight>
                            <a:srgbClr val="00FF00"/>
                          </a:highlight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lang="it-IT" sz="900" dirty="0">
                          <a:solidFill>
                            <a:srgbClr val="000000"/>
                          </a:solidFill>
                          <a:highlight>
                            <a:srgbClr val="00FF00"/>
                          </a:highlight>
                          <a:latin typeface="Times New Roman"/>
                          <a:ea typeface="Times New Roman"/>
                          <a:cs typeface="Times New Roman"/>
                        </a:rPr>
                        <a:t> (25.0)</a:t>
                      </a:r>
                      <a:endParaRPr lang="it-IT" sz="9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51435" marR="51435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900" b="1" dirty="0" err="1">
                          <a:solidFill>
                            <a:srgbClr val="000000"/>
                          </a:solidFill>
                          <a:highlight>
                            <a:srgbClr val="00FF00"/>
                          </a:highlight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it-IT" sz="900" dirty="0">
                          <a:solidFill>
                            <a:srgbClr val="000000"/>
                          </a:solidFill>
                          <a:highlight>
                            <a:srgbClr val="00FF00"/>
                          </a:highlight>
                          <a:latin typeface="Times New Roman"/>
                          <a:ea typeface="Times New Roman"/>
                          <a:cs typeface="Times New Roman"/>
                        </a:rPr>
                        <a:t> (66.7)</a:t>
                      </a:r>
                      <a:endParaRPr lang="it-IT" sz="9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51435" marR="51435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900" dirty="0" err="1">
                          <a:solidFill>
                            <a:srgbClr val="000000"/>
                          </a:solidFill>
                          <a:highlight>
                            <a:srgbClr val="00FF00"/>
                          </a:highlight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lang="it-IT" sz="900" dirty="0">
                          <a:solidFill>
                            <a:srgbClr val="000000"/>
                          </a:solidFill>
                          <a:highlight>
                            <a:srgbClr val="00FF00"/>
                          </a:highlight>
                          <a:latin typeface="Times New Roman"/>
                          <a:ea typeface="Times New Roman"/>
                          <a:cs typeface="Times New Roman"/>
                        </a:rPr>
                        <a:t> (42.9)</a:t>
                      </a:r>
                      <a:endParaRPr lang="it-IT" sz="9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51435" marR="51435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it-IT" sz="900" b="1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51435" marR="51435" marT="0" marB="0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mc="http://schemas.openxmlformats.org/markup-compatibility/2006" xmlns:mv="urn:schemas-microsoft-com:mac:vml"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val="10010"/>
                  </a:ext>
                </a:extLst>
              </a:tr>
              <a:tr h="14331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900" b="1" dirty="0">
                          <a:latin typeface="Times New Roman"/>
                          <a:ea typeface="Times New Roman"/>
                          <a:cs typeface="Times New Roman"/>
                        </a:rPr>
                        <a:t>Relation </a:t>
                      </a:r>
                      <a:r>
                        <a:rPr lang="it-IT" sz="900" b="1" dirty="0" err="1">
                          <a:latin typeface="Times New Roman"/>
                          <a:ea typeface="Times New Roman"/>
                          <a:cs typeface="Times New Roman"/>
                        </a:rPr>
                        <a:t>to</a:t>
                      </a:r>
                      <a:r>
                        <a:rPr lang="it-IT" sz="900" b="1" dirty="0">
                          <a:latin typeface="Times New Roman"/>
                          <a:ea typeface="Times New Roman"/>
                          <a:cs typeface="Times New Roman"/>
                        </a:rPr>
                        <a:t> the treatment:</a:t>
                      </a:r>
                      <a:endParaRPr lang="it-IT" sz="9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51435" marR="51435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it-IT" sz="9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it-IT" sz="9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it-IT" sz="9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900" b="1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0.233</a:t>
                      </a:r>
                      <a:endParaRPr lang="it-IT" sz="900" b="1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51435" marR="51435" marT="0" marB="0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mc="http://schemas.openxmlformats.org/markup-compatibility/2006" xmlns:mv="urn:schemas-microsoft-com:mac:vml"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val="10011"/>
                  </a:ext>
                </a:extLst>
              </a:tr>
              <a:tr h="143319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certain</a:t>
                      </a:r>
                      <a:endParaRPr lang="it-IT" sz="9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51435" marR="51435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 (0.0)</a:t>
                      </a:r>
                      <a:endParaRPr lang="it-IT" sz="9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51435" marR="51435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 (0.0)</a:t>
                      </a:r>
                      <a:endParaRPr lang="it-IT" sz="9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51435" marR="51435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 (0.0)</a:t>
                      </a:r>
                      <a:endParaRPr lang="it-IT" sz="9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51435" marR="51435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it-IT" sz="900" b="1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51435" marR="51435" marT="0" marB="0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mc="http://schemas.openxmlformats.org/markup-compatibility/2006" xmlns:mv="urn:schemas-microsoft-com:mac:vml"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val="10012"/>
                  </a:ext>
                </a:extLst>
              </a:tr>
              <a:tr h="143319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probable</a:t>
                      </a:r>
                      <a:endParaRPr lang="it-IT" sz="9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51435" marR="51435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 (0.0)</a:t>
                      </a:r>
                      <a:endParaRPr lang="it-IT" sz="9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51435" marR="51435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 (0.0)</a:t>
                      </a:r>
                      <a:endParaRPr lang="it-IT" sz="9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51435" marR="51435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 (0.0)</a:t>
                      </a:r>
                      <a:endParaRPr lang="it-IT" sz="9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51435" marR="51435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it-IT" sz="900" b="1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51435" marR="51435" marT="0" marB="0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mc="http://schemas.openxmlformats.org/markup-compatibility/2006" xmlns:mv="urn:schemas-microsoft-com:mac:vml"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val="10013"/>
                  </a:ext>
                </a:extLst>
              </a:tr>
              <a:tr h="143319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possible                                                                    </a:t>
                      </a:r>
                      <a:endParaRPr lang="it-IT" sz="9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51435" marR="51435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 (50.0)</a:t>
                      </a:r>
                      <a:endParaRPr lang="it-IT" sz="9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51435" marR="51435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 (0.0)</a:t>
                      </a:r>
                      <a:endParaRPr lang="it-IT" sz="9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51435" marR="51435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 (28.6)</a:t>
                      </a:r>
                      <a:endParaRPr lang="it-IT" sz="9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51435" marR="51435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it-IT" sz="900" b="1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51435" marR="51435" marT="0" marB="0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mc="http://schemas.openxmlformats.org/markup-compatibility/2006" xmlns:mv="urn:schemas-microsoft-com:mac:vml"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val="10014"/>
                  </a:ext>
                </a:extLst>
              </a:tr>
              <a:tr h="143319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impossible                                                                  </a:t>
                      </a:r>
                      <a:endParaRPr lang="it-IT" sz="9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51435" marR="51435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 (0.0)</a:t>
                      </a:r>
                      <a:endParaRPr lang="it-IT" sz="9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51435" marR="51435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9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lang="it-IT" sz="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(33.3)</a:t>
                      </a:r>
                      <a:endParaRPr lang="it-IT" sz="9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51435" marR="51435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 (14.3)</a:t>
                      </a:r>
                      <a:endParaRPr lang="it-IT" sz="9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51435" marR="51435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it-IT" sz="900" b="1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51435" marR="51435" marT="0" marB="0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mc="http://schemas.openxmlformats.org/markup-compatibility/2006" xmlns:mv="urn:schemas-microsoft-com:mac:vml"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val="10015"/>
                  </a:ext>
                </a:extLst>
              </a:tr>
              <a:tr h="143319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unrelated</a:t>
                      </a:r>
                      <a:endParaRPr lang="it-IT" sz="9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51435" marR="51435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 (25.0)</a:t>
                      </a:r>
                      <a:endParaRPr lang="it-IT" sz="9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51435" marR="51435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 (66.7)</a:t>
                      </a:r>
                      <a:endParaRPr lang="it-IT" sz="9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51435" marR="51435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 (42.9)</a:t>
                      </a:r>
                      <a:endParaRPr lang="it-IT" sz="9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51435" marR="51435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it-IT" sz="900" b="1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51435" marR="51435" marT="0" marB="0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mc="http://schemas.openxmlformats.org/markup-compatibility/2006" xmlns:mv="urn:schemas-microsoft-com:mac:vml"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val="10016"/>
                  </a:ext>
                </a:extLst>
              </a:tr>
              <a:tr h="143319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9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unknown</a:t>
                      </a:r>
                      <a:endParaRPr lang="it-IT" sz="9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51435" marR="51435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 (25.0)</a:t>
                      </a:r>
                      <a:endParaRPr lang="it-IT" sz="9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51435" marR="51435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 (0.0)</a:t>
                      </a:r>
                      <a:endParaRPr lang="it-IT" sz="9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51435" marR="51435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 (14.3)</a:t>
                      </a:r>
                      <a:endParaRPr lang="it-IT" sz="9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51435" marR="51435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it-IT" sz="900" b="1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51435" marR="51435" marT="0" marB="0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mc="http://schemas.openxmlformats.org/markup-compatibility/2006" xmlns:mv="urn:schemas-microsoft-com:mac:vml"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val="10017"/>
                  </a:ext>
                </a:extLst>
              </a:tr>
              <a:tr h="14331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900" b="1" dirty="0" err="1">
                          <a:latin typeface="Times New Roman"/>
                          <a:ea typeface="Times New Roman"/>
                          <a:cs typeface="Times New Roman"/>
                        </a:rPr>
                        <a:t>Required</a:t>
                      </a:r>
                      <a:r>
                        <a:rPr lang="it-IT" sz="900" b="1" dirty="0">
                          <a:latin typeface="Times New Roman"/>
                          <a:ea typeface="Times New Roman"/>
                          <a:cs typeface="Times New Roman"/>
                        </a:rPr>
                        <a:t> treatment:</a:t>
                      </a:r>
                      <a:endParaRPr lang="it-IT" sz="9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51435" marR="51435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it-IT" sz="9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it-IT" sz="9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it-IT" sz="9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900" b="1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0.809</a:t>
                      </a:r>
                      <a:endParaRPr lang="it-IT" sz="900" b="1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51435" marR="51435" marT="0" marB="0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mc="http://schemas.openxmlformats.org/markup-compatibility/2006" xmlns:mv="urn:schemas-microsoft-com:mac:vml"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val="10018"/>
                  </a:ext>
                </a:extLst>
              </a:tr>
              <a:tr h="143319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no</a:t>
                      </a:r>
                      <a:endParaRPr lang="it-IT" sz="9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51435" marR="51435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 (25.0)</a:t>
                      </a:r>
                      <a:endParaRPr lang="it-IT" sz="9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51435" marR="51435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 (33.3)</a:t>
                      </a:r>
                      <a:endParaRPr lang="it-IT" sz="9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51435" marR="51435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 (28.6)</a:t>
                      </a:r>
                      <a:endParaRPr lang="it-IT" sz="9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51435" marR="51435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it-IT" sz="900" b="1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51435" marR="51435" marT="0" marB="0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mc="http://schemas.openxmlformats.org/markup-compatibility/2006" xmlns:mv="urn:schemas-microsoft-com:mac:vml"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val="10019"/>
                  </a:ext>
                </a:extLst>
              </a:tr>
              <a:tr h="143319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yes</a:t>
                      </a:r>
                      <a:endParaRPr lang="it-IT" sz="9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51435" marR="51435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 (75.0)</a:t>
                      </a:r>
                      <a:endParaRPr lang="it-IT" sz="9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51435" marR="51435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 (66.7)</a:t>
                      </a:r>
                      <a:endParaRPr lang="it-IT" sz="9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51435" marR="51435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 (71.4)</a:t>
                      </a:r>
                      <a:endParaRPr lang="it-IT" sz="9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51435" marR="51435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it-IT" sz="900" b="1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51435" marR="51435" marT="0" marB="0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mc="http://schemas.openxmlformats.org/markup-compatibility/2006" xmlns:mv="urn:schemas-microsoft-com:mac:vml"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val="10020"/>
                  </a:ext>
                </a:extLst>
              </a:tr>
              <a:tr h="14331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9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Kind of treatment:</a:t>
                      </a:r>
                      <a:endParaRPr lang="it-IT" sz="9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51435" marR="51435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it-IT" sz="9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it-IT" sz="9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it-IT" sz="900">
                        <a:solidFill>
                          <a:srgbClr val="000000"/>
                        </a:solidFill>
                        <a:highlight>
                          <a:srgbClr val="00FF00"/>
                        </a:highligh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900" b="1" i="1">
                          <a:solidFill>
                            <a:srgbClr val="000000"/>
                          </a:solidFill>
                          <a:highlight>
                            <a:srgbClr val="00FF00"/>
                          </a:highlight>
                          <a:latin typeface="Times New Roman"/>
                          <a:ea typeface="Times New Roman"/>
                          <a:cs typeface="Times New Roman"/>
                        </a:rPr>
                        <a:t>1.000</a:t>
                      </a:r>
                      <a:endParaRPr lang="it-IT" sz="900" b="1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51435" marR="51435" marT="0" marB="0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mc="http://schemas.openxmlformats.org/markup-compatibility/2006" xmlns:mv="urn:schemas-microsoft-com:mac:vml"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val="10021"/>
                  </a:ext>
                </a:extLst>
              </a:tr>
              <a:tr h="143319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surgical</a:t>
                      </a:r>
                      <a:endParaRPr lang="it-IT" sz="9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51435" marR="51435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900" dirty="0" err="1" smtClean="0">
                          <a:solidFill>
                            <a:srgbClr val="000000"/>
                          </a:solidFill>
                          <a:highlight>
                            <a:srgbClr val="00FF00"/>
                          </a:highlight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r>
                        <a:rPr lang="it-IT" sz="900" dirty="0" smtClean="0">
                          <a:solidFill>
                            <a:srgbClr val="000000"/>
                          </a:solidFill>
                          <a:highlight>
                            <a:srgbClr val="00FF00"/>
                          </a:highlight>
                          <a:latin typeface="Times New Roman"/>
                          <a:ea typeface="Times New Roman"/>
                          <a:cs typeface="Times New Roman"/>
                        </a:rPr>
                        <a:t> (0.0)</a:t>
                      </a:r>
                      <a:endParaRPr lang="it-IT" sz="9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51435" marR="51435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900" dirty="0" err="1" smtClean="0">
                          <a:solidFill>
                            <a:srgbClr val="000000"/>
                          </a:solidFill>
                          <a:highlight>
                            <a:srgbClr val="00FF00"/>
                          </a:highlight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it-IT" sz="900" dirty="0" smtClean="0">
                          <a:solidFill>
                            <a:srgbClr val="000000"/>
                          </a:solidFill>
                          <a:highlight>
                            <a:srgbClr val="00FF00"/>
                          </a:highlight>
                          <a:latin typeface="Times New Roman"/>
                          <a:ea typeface="Times New Roman"/>
                          <a:cs typeface="Times New Roman"/>
                        </a:rPr>
                        <a:t> (100.0</a:t>
                      </a:r>
                      <a:r>
                        <a:rPr lang="it-IT" sz="900" dirty="0">
                          <a:solidFill>
                            <a:srgbClr val="000000"/>
                          </a:solidFill>
                          <a:highlight>
                            <a:srgbClr val="00FF00"/>
                          </a:highlight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endParaRPr lang="it-IT" sz="9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51435" marR="51435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900">
                          <a:solidFill>
                            <a:srgbClr val="000000"/>
                          </a:solidFill>
                          <a:highlight>
                            <a:srgbClr val="00FF00"/>
                          </a:highlight>
                          <a:latin typeface="Times New Roman"/>
                          <a:ea typeface="Times New Roman"/>
                          <a:cs typeface="Times New Roman"/>
                        </a:rPr>
                        <a:t>2 (40.0)</a:t>
                      </a:r>
                      <a:endParaRPr lang="it-IT" sz="9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51435" marR="51435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it-IT" sz="900" b="1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51435" marR="51435" marT="0" marB="0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mc="http://schemas.openxmlformats.org/markup-compatibility/2006" xmlns:mv="urn:schemas-microsoft-com:mac:vml"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val="10022"/>
                  </a:ext>
                </a:extLst>
              </a:tr>
              <a:tr h="143319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conservative</a:t>
                      </a:r>
                      <a:endParaRPr lang="it-IT" sz="9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51435" marR="51435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900" dirty="0" err="1">
                          <a:solidFill>
                            <a:srgbClr val="000000"/>
                          </a:solidFill>
                          <a:highlight>
                            <a:srgbClr val="00FF00"/>
                          </a:highlight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lang="it-IT" sz="900" dirty="0" smtClean="0">
                          <a:solidFill>
                            <a:srgbClr val="000000"/>
                          </a:solidFill>
                          <a:highlight>
                            <a:srgbClr val="00FF00"/>
                          </a:highlight>
                          <a:latin typeface="Times New Roman"/>
                          <a:ea typeface="Times New Roman"/>
                          <a:cs typeface="Times New Roman"/>
                        </a:rPr>
                        <a:t> (100.0)</a:t>
                      </a:r>
                      <a:endParaRPr lang="it-IT" sz="9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51435" marR="51435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900" dirty="0" err="1" smtClean="0">
                          <a:solidFill>
                            <a:srgbClr val="000000"/>
                          </a:solidFill>
                          <a:highlight>
                            <a:srgbClr val="00FF00"/>
                          </a:highlight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r>
                        <a:rPr lang="it-IT" sz="900" dirty="0" smtClean="0">
                          <a:solidFill>
                            <a:srgbClr val="000000"/>
                          </a:solidFill>
                          <a:highlight>
                            <a:srgbClr val="00FF00"/>
                          </a:highlight>
                          <a:latin typeface="Times New Roman"/>
                          <a:ea typeface="Times New Roman"/>
                          <a:cs typeface="Times New Roman"/>
                        </a:rPr>
                        <a:t> (0.0</a:t>
                      </a:r>
                      <a:r>
                        <a:rPr lang="it-IT" sz="900" dirty="0">
                          <a:solidFill>
                            <a:srgbClr val="000000"/>
                          </a:solidFill>
                          <a:highlight>
                            <a:srgbClr val="00FF00"/>
                          </a:highlight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endParaRPr lang="it-IT" sz="9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51435" marR="51435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900">
                          <a:solidFill>
                            <a:srgbClr val="000000"/>
                          </a:solidFill>
                          <a:highlight>
                            <a:srgbClr val="00FF00"/>
                          </a:highlight>
                          <a:latin typeface="Times New Roman"/>
                          <a:ea typeface="Times New Roman"/>
                          <a:cs typeface="Times New Roman"/>
                        </a:rPr>
                        <a:t>3 (60.0)</a:t>
                      </a:r>
                      <a:endParaRPr lang="it-IT" sz="9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51435" marR="51435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it-IT" sz="900" b="1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51435" marR="51435" marT="0" marB="0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mc="http://schemas.openxmlformats.org/markup-compatibility/2006" xmlns:mv="urn:schemas-microsoft-com:mac:vml"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val="10023"/>
                  </a:ext>
                </a:extLst>
              </a:tr>
            </a:tbl>
          </a:graphicData>
        </a:graphic>
      </p:graphicFrame>
      <p:sp>
        <p:nvSpPr>
          <p:cNvPr id="6" name="Rettangolo 5">
            <a:extLst>
              <a:ext uri="{FF2B5EF4-FFF2-40B4-BE49-F238E27FC236}">
                <a16:creationId xmlns:mc="http://schemas.openxmlformats.org/markup-compatibility/2006" xmlns:mv="urn:schemas-microsoft-com:mac:vml"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id="{7E7CFA68-E334-4C2D-B86E-0DDB6E3ACAF7}"/>
              </a:ext>
            </a:extLst>
          </p:cNvPr>
          <p:cNvSpPr/>
          <p:nvPr/>
        </p:nvSpPr>
        <p:spPr>
          <a:xfrm>
            <a:off x="6248400" y="1484227"/>
            <a:ext cx="2609850" cy="623245"/>
          </a:xfrm>
          <a:prstGeom prst="rect">
            <a:avLst/>
          </a:prstGeom>
          <a:solidFill>
            <a:schemeClr val="accent2">
              <a:lumMod val="40000"/>
              <a:lumOff val="60000"/>
              <a:alpha val="44000"/>
            </a:schemeClr>
          </a:solidFill>
          <a:ln>
            <a:solidFill>
              <a:srgbClr val="0000FF"/>
            </a:solidFill>
          </a:ln>
        </p:spPr>
        <p:txBody>
          <a:bodyPr wrap="square" lIns="68577" tIns="34289" rIns="68577" bIns="34289">
            <a:spAutoFit/>
          </a:bodyPr>
          <a:lstStyle/>
          <a:p>
            <a:pPr algn="ctr"/>
            <a:r>
              <a:rPr lang="it-IT" sz="1200" b="1" dirty="0">
                <a:latin typeface="Roboto" panose="02000000000000000000"/>
              </a:rPr>
              <a:t>10%</a:t>
            </a:r>
            <a:r>
              <a:rPr lang="it-IT" sz="1200" dirty="0">
                <a:latin typeface="Roboto" panose="02000000000000000000"/>
              </a:rPr>
              <a:t> </a:t>
            </a:r>
            <a:r>
              <a:rPr lang="it-IT" sz="1200" dirty="0" err="1">
                <a:latin typeface="Roboto" panose="02000000000000000000"/>
              </a:rPr>
              <a:t>of</a:t>
            </a:r>
            <a:r>
              <a:rPr lang="it-IT" sz="1200" dirty="0">
                <a:latin typeface="Roboto" panose="02000000000000000000"/>
              </a:rPr>
              <a:t> 33 </a:t>
            </a:r>
            <a:r>
              <a:rPr lang="it-IT" sz="1200" dirty="0" err="1">
                <a:latin typeface="Roboto" panose="02000000000000000000"/>
              </a:rPr>
              <a:t>patients</a:t>
            </a:r>
            <a:r>
              <a:rPr lang="it-IT" sz="1200" dirty="0">
                <a:latin typeface="Roboto" panose="02000000000000000000"/>
              </a:rPr>
              <a:t> in the Treatment </a:t>
            </a:r>
            <a:r>
              <a:rPr lang="it-IT" sz="1200" dirty="0" err="1">
                <a:latin typeface="Roboto" panose="02000000000000000000"/>
              </a:rPr>
              <a:t>group</a:t>
            </a:r>
            <a:r>
              <a:rPr lang="it-IT" sz="1200" dirty="0">
                <a:latin typeface="Roboto" panose="02000000000000000000"/>
              </a:rPr>
              <a:t> and </a:t>
            </a:r>
            <a:r>
              <a:rPr lang="it-IT" sz="1200" b="1" dirty="0">
                <a:latin typeface="Roboto" panose="02000000000000000000"/>
              </a:rPr>
              <a:t>8,1%</a:t>
            </a:r>
            <a:r>
              <a:rPr lang="it-IT" sz="1200" dirty="0">
                <a:latin typeface="Roboto" panose="02000000000000000000"/>
              </a:rPr>
              <a:t> </a:t>
            </a:r>
            <a:r>
              <a:rPr lang="it-IT" sz="1200" dirty="0" err="1">
                <a:latin typeface="Roboto" panose="02000000000000000000"/>
              </a:rPr>
              <a:t>of</a:t>
            </a:r>
            <a:r>
              <a:rPr lang="it-IT" sz="1200" dirty="0">
                <a:latin typeface="Roboto" panose="02000000000000000000"/>
              </a:rPr>
              <a:t> 33 in the </a:t>
            </a:r>
            <a:r>
              <a:rPr lang="it-IT" sz="1200" dirty="0" err="1">
                <a:latin typeface="Roboto" panose="02000000000000000000"/>
              </a:rPr>
              <a:t>Control</a:t>
            </a:r>
            <a:r>
              <a:rPr lang="it-IT" sz="1200" dirty="0">
                <a:latin typeface="Roboto" panose="02000000000000000000"/>
              </a:rPr>
              <a:t> </a:t>
            </a:r>
            <a:r>
              <a:rPr lang="it-IT" sz="1200" dirty="0" err="1">
                <a:latin typeface="Roboto" panose="02000000000000000000"/>
              </a:rPr>
              <a:t>group</a:t>
            </a:r>
            <a:r>
              <a:rPr lang="it-IT" sz="1200" dirty="0">
                <a:latin typeface="Roboto" panose="02000000000000000000"/>
              </a:rPr>
              <a:t> </a:t>
            </a:r>
            <a:r>
              <a:rPr lang="it-IT" sz="1200" dirty="0" err="1">
                <a:latin typeface="Roboto" panose="02000000000000000000"/>
              </a:rPr>
              <a:t>experienced</a:t>
            </a:r>
            <a:r>
              <a:rPr lang="it-IT" sz="1200" dirty="0">
                <a:latin typeface="Roboto" panose="02000000000000000000"/>
              </a:rPr>
              <a:t> </a:t>
            </a:r>
            <a:r>
              <a:rPr lang="it-IT" sz="1200" b="1" dirty="0" err="1">
                <a:latin typeface="Roboto" panose="02000000000000000000"/>
              </a:rPr>
              <a:t>AEs</a:t>
            </a:r>
            <a:r>
              <a:rPr lang="it-IT" sz="1200" dirty="0">
                <a:latin typeface="Roboto" panose="02000000000000000000"/>
              </a:rPr>
              <a:t> </a:t>
            </a:r>
          </a:p>
        </p:txBody>
      </p:sp>
      <p:sp>
        <p:nvSpPr>
          <p:cNvPr id="7" name="Rettangolo 6">
            <a:extLst>
              <a:ext uri="{FF2B5EF4-FFF2-40B4-BE49-F238E27FC236}">
                <a16:creationId xmlns:mc="http://schemas.openxmlformats.org/markup-compatibility/2006" xmlns:mv="urn:schemas-microsoft-com:mac:vml"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id="{8D640CF4-AEF8-44AE-8DA9-FFACC1030B01}"/>
              </a:ext>
            </a:extLst>
          </p:cNvPr>
          <p:cNvSpPr/>
          <p:nvPr/>
        </p:nvSpPr>
        <p:spPr>
          <a:xfrm>
            <a:off x="6248400" y="2331952"/>
            <a:ext cx="2609850" cy="807911"/>
          </a:xfrm>
          <a:prstGeom prst="rect">
            <a:avLst/>
          </a:prstGeom>
          <a:solidFill>
            <a:schemeClr val="accent2">
              <a:lumMod val="40000"/>
              <a:lumOff val="60000"/>
              <a:alpha val="44000"/>
            </a:schemeClr>
          </a:solidFill>
          <a:ln>
            <a:solidFill>
              <a:srgbClr val="0000FF"/>
            </a:solidFill>
          </a:ln>
        </p:spPr>
        <p:txBody>
          <a:bodyPr wrap="square" lIns="68577" tIns="34289" rIns="68577" bIns="34289">
            <a:spAutoFit/>
          </a:bodyPr>
          <a:lstStyle/>
          <a:p>
            <a:pPr algn="ctr"/>
            <a:r>
              <a:rPr lang="it-IT" sz="1200" b="1" dirty="0" err="1">
                <a:solidFill>
                  <a:srgbClr val="FF0000"/>
                </a:solidFill>
                <a:latin typeface="Roboto" panose="02000000000000000000"/>
              </a:rPr>
              <a:t>1</a:t>
            </a:r>
            <a:r>
              <a:rPr lang="it-IT" sz="1200" b="1" dirty="0">
                <a:solidFill>
                  <a:srgbClr val="FF0000"/>
                </a:solidFill>
                <a:latin typeface="Roboto" panose="02000000000000000000"/>
              </a:rPr>
              <a:t> </a:t>
            </a:r>
            <a:r>
              <a:rPr lang="it-IT" sz="1200" dirty="0">
                <a:latin typeface="Roboto" panose="02000000000000000000"/>
              </a:rPr>
              <a:t>(</a:t>
            </a:r>
            <a:r>
              <a:rPr lang="it-IT" sz="1200" b="1" dirty="0">
                <a:latin typeface="Roboto" panose="02000000000000000000"/>
              </a:rPr>
              <a:t>3%</a:t>
            </a:r>
            <a:r>
              <a:rPr lang="it-IT" sz="1200" dirty="0">
                <a:latin typeface="Roboto" panose="02000000000000000000"/>
              </a:rPr>
              <a:t>) </a:t>
            </a:r>
            <a:r>
              <a:rPr lang="it-IT" sz="1200" dirty="0" err="1">
                <a:latin typeface="Roboto" panose="02000000000000000000"/>
              </a:rPr>
              <a:t>of</a:t>
            </a:r>
            <a:r>
              <a:rPr lang="it-IT" sz="1200" dirty="0">
                <a:latin typeface="Roboto" panose="02000000000000000000"/>
              </a:rPr>
              <a:t> </a:t>
            </a:r>
            <a:r>
              <a:rPr lang="it-IT" sz="1200" dirty="0" err="1">
                <a:latin typeface="Roboto" panose="02000000000000000000"/>
              </a:rPr>
              <a:t>patients</a:t>
            </a:r>
            <a:r>
              <a:rPr lang="it-IT" sz="1200" dirty="0">
                <a:latin typeface="Roboto" panose="02000000000000000000"/>
              </a:rPr>
              <a:t> in the Treatment </a:t>
            </a:r>
            <a:r>
              <a:rPr lang="it-IT" sz="1200" dirty="0" err="1">
                <a:latin typeface="Roboto" panose="02000000000000000000"/>
              </a:rPr>
              <a:t>group</a:t>
            </a:r>
            <a:r>
              <a:rPr lang="it-IT" sz="1200" dirty="0">
                <a:latin typeface="Roboto" panose="02000000000000000000"/>
              </a:rPr>
              <a:t> versus </a:t>
            </a:r>
            <a:r>
              <a:rPr lang="it-IT" sz="1200" dirty="0" err="1">
                <a:latin typeface="Roboto" panose="02000000000000000000"/>
              </a:rPr>
              <a:t>2</a:t>
            </a:r>
            <a:r>
              <a:rPr lang="it-IT" sz="1200" dirty="0">
                <a:latin typeface="Roboto" panose="02000000000000000000"/>
              </a:rPr>
              <a:t> (</a:t>
            </a:r>
            <a:r>
              <a:rPr lang="it-IT" sz="1200" b="1" dirty="0">
                <a:latin typeface="Roboto" panose="02000000000000000000"/>
              </a:rPr>
              <a:t>6%</a:t>
            </a:r>
            <a:r>
              <a:rPr lang="it-IT" sz="1200" dirty="0">
                <a:latin typeface="Roboto" panose="02000000000000000000"/>
              </a:rPr>
              <a:t>) in the </a:t>
            </a:r>
            <a:r>
              <a:rPr lang="it-IT" sz="1200" dirty="0" err="1">
                <a:latin typeface="Roboto" panose="02000000000000000000"/>
              </a:rPr>
              <a:t>Control</a:t>
            </a:r>
            <a:r>
              <a:rPr lang="it-IT" sz="1200" dirty="0">
                <a:latin typeface="Roboto" panose="02000000000000000000"/>
              </a:rPr>
              <a:t> </a:t>
            </a:r>
            <a:r>
              <a:rPr lang="it-IT" sz="1200" dirty="0" err="1">
                <a:latin typeface="Roboto" panose="02000000000000000000"/>
              </a:rPr>
              <a:t>group</a:t>
            </a:r>
            <a:r>
              <a:rPr lang="it-IT" sz="1200" dirty="0">
                <a:latin typeface="Roboto" panose="02000000000000000000"/>
              </a:rPr>
              <a:t> </a:t>
            </a:r>
            <a:r>
              <a:rPr lang="it-IT" sz="1200" dirty="0" err="1">
                <a:latin typeface="Roboto" panose="02000000000000000000"/>
              </a:rPr>
              <a:t>experienced</a:t>
            </a:r>
            <a:r>
              <a:rPr lang="it-IT" sz="1200" dirty="0">
                <a:latin typeface="Roboto" panose="02000000000000000000"/>
              </a:rPr>
              <a:t> </a:t>
            </a:r>
            <a:r>
              <a:rPr lang="it-IT" sz="1200" b="1" dirty="0" err="1">
                <a:latin typeface="Roboto" panose="02000000000000000000"/>
              </a:rPr>
              <a:t>serious</a:t>
            </a:r>
            <a:r>
              <a:rPr lang="it-IT" sz="1200" b="1" dirty="0">
                <a:latin typeface="Roboto" panose="02000000000000000000"/>
              </a:rPr>
              <a:t> </a:t>
            </a:r>
            <a:r>
              <a:rPr lang="it-IT" sz="1200" b="1" dirty="0" err="1">
                <a:latin typeface="Roboto" panose="02000000000000000000"/>
              </a:rPr>
              <a:t>adverse</a:t>
            </a:r>
            <a:r>
              <a:rPr lang="it-IT" sz="1200" b="1" dirty="0">
                <a:latin typeface="Roboto" panose="02000000000000000000"/>
              </a:rPr>
              <a:t> </a:t>
            </a:r>
            <a:r>
              <a:rPr lang="it-IT" sz="1200" b="1" dirty="0" err="1">
                <a:latin typeface="Roboto" panose="02000000000000000000"/>
              </a:rPr>
              <a:t>events</a:t>
            </a:r>
            <a:r>
              <a:rPr lang="it-IT" sz="1200" b="1" dirty="0">
                <a:latin typeface="Roboto" panose="02000000000000000000"/>
              </a:rPr>
              <a:t>.</a:t>
            </a:r>
          </a:p>
        </p:txBody>
      </p:sp>
      <p:sp>
        <p:nvSpPr>
          <p:cNvPr id="8" name="Rettangolo 7">
            <a:extLst>
              <a:ext uri="{FF2B5EF4-FFF2-40B4-BE49-F238E27FC236}">
                <a16:creationId xmlns:mc="http://schemas.openxmlformats.org/markup-compatibility/2006" xmlns:mv="urn:schemas-microsoft-com:mac:vml"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id="{60FE349B-33FF-4BC3-ACAD-4D281AA5FFEF}"/>
              </a:ext>
            </a:extLst>
          </p:cNvPr>
          <p:cNvSpPr/>
          <p:nvPr/>
        </p:nvSpPr>
        <p:spPr>
          <a:xfrm>
            <a:off x="6248400" y="3353561"/>
            <a:ext cx="2609850" cy="992577"/>
          </a:xfrm>
          <a:prstGeom prst="rect">
            <a:avLst/>
          </a:prstGeom>
          <a:solidFill>
            <a:schemeClr val="accent2">
              <a:lumMod val="40000"/>
              <a:lumOff val="60000"/>
              <a:alpha val="44000"/>
            </a:schemeClr>
          </a:solidFill>
          <a:ln>
            <a:solidFill>
              <a:srgbClr val="0000FF"/>
            </a:solidFill>
          </a:ln>
        </p:spPr>
        <p:txBody>
          <a:bodyPr wrap="square" lIns="68577" tIns="34289" rIns="68577" bIns="34289">
            <a:spAutoFit/>
          </a:bodyPr>
          <a:lstStyle/>
          <a:p>
            <a:pPr algn="ctr"/>
            <a:r>
              <a:rPr lang="it-IT" sz="1200" b="1" dirty="0" err="1">
                <a:latin typeface="Roboto" panose="02000000000000000000"/>
              </a:rPr>
              <a:t>2</a:t>
            </a:r>
            <a:r>
              <a:rPr lang="it-IT" sz="1200" dirty="0">
                <a:latin typeface="Roboto" panose="02000000000000000000"/>
              </a:rPr>
              <a:t> </a:t>
            </a:r>
            <a:r>
              <a:rPr lang="it-IT" sz="1200" dirty="0" err="1">
                <a:latin typeface="Roboto" panose="02000000000000000000"/>
              </a:rPr>
              <a:t>pts</a:t>
            </a:r>
            <a:r>
              <a:rPr lang="it-IT" sz="1200" dirty="0">
                <a:latin typeface="Roboto" panose="02000000000000000000"/>
              </a:rPr>
              <a:t> (</a:t>
            </a:r>
            <a:r>
              <a:rPr lang="it-IT" sz="1200" b="1" dirty="0">
                <a:latin typeface="Roboto" panose="02000000000000000000"/>
              </a:rPr>
              <a:t>6%</a:t>
            </a:r>
            <a:r>
              <a:rPr lang="it-IT" sz="1200" dirty="0">
                <a:latin typeface="Roboto" panose="02000000000000000000"/>
              </a:rPr>
              <a:t>) in the Treatment </a:t>
            </a:r>
            <a:r>
              <a:rPr lang="it-IT" sz="1200" dirty="0" err="1">
                <a:latin typeface="Roboto" panose="02000000000000000000"/>
              </a:rPr>
              <a:t>group</a:t>
            </a:r>
            <a:r>
              <a:rPr lang="it-IT" sz="1200" dirty="0">
                <a:latin typeface="Roboto" panose="02000000000000000000"/>
              </a:rPr>
              <a:t> and </a:t>
            </a:r>
            <a:r>
              <a:rPr lang="it-IT" sz="1200" b="1" dirty="0" err="1">
                <a:latin typeface="Roboto" panose="02000000000000000000"/>
              </a:rPr>
              <a:t>2</a:t>
            </a:r>
            <a:r>
              <a:rPr lang="it-IT" sz="1200" b="1" dirty="0">
                <a:latin typeface="Roboto" panose="02000000000000000000"/>
              </a:rPr>
              <a:t> </a:t>
            </a:r>
            <a:r>
              <a:rPr lang="it-IT" sz="1200" dirty="0">
                <a:latin typeface="Roboto" panose="02000000000000000000"/>
              </a:rPr>
              <a:t>(</a:t>
            </a:r>
            <a:r>
              <a:rPr lang="it-IT" sz="1200" b="1" dirty="0">
                <a:latin typeface="Roboto" panose="02000000000000000000"/>
              </a:rPr>
              <a:t>6%</a:t>
            </a:r>
            <a:r>
              <a:rPr lang="it-IT" sz="1200" dirty="0">
                <a:latin typeface="Roboto" panose="02000000000000000000"/>
              </a:rPr>
              <a:t>) </a:t>
            </a:r>
            <a:r>
              <a:rPr lang="it-IT" sz="1200" dirty="0" err="1">
                <a:latin typeface="Roboto" panose="02000000000000000000"/>
              </a:rPr>
              <a:t>of</a:t>
            </a:r>
            <a:r>
              <a:rPr lang="it-IT" sz="1200" dirty="0">
                <a:latin typeface="Roboto" panose="02000000000000000000"/>
              </a:rPr>
              <a:t> 33 in the </a:t>
            </a:r>
            <a:r>
              <a:rPr lang="it-IT" sz="1200" dirty="0" err="1">
                <a:latin typeface="Roboto" panose="02000000000000000000"/>
              </a:rPr>
              <a:t>Control</a:t>
            </a:r>
            <a:r>
              <a:rPr lang="it-IT" sz="1200" dirty="0">
                <a:latin typeface="Roboto" panose="02000000000000000000"/>
              </a:rPr>
              <a:t> </a:t>
            </a:r>
            <a:r>
              <a:rPr lang="it-IT" sz="1200" dirty="0" err="1">
                <a:latin typeface="Roboto" panose="02000000000000000000"/>
              </a:rPr>
              <a:t>control</a:t>
            </a:r>
            <a:r>
              <a:rPr lang="it-IT" sz="1200" dirty="0">
                <a:latin typeface="Roboto" panose="02000000000000000000"/>
              </a:rPr>
              <a:t> </a:t>
            </a:r>
            <a:r>
              <a:rPr lang="it-IT" sz="1200" b="1" dirty="0" err="1">
                <a:latin typeface="Roboto" panose="02000000000000000000"/>
              </a:rPr>
              <a:t>group</a:t>
            </a:r>
            <a:r>
              <a:rPr lang="it-IT" sz="1200" b="1" dirty="0">
                <a:latin typeface="Roboto" panose="02000000000000000000"/>
              </a:rPr>
              <a:t> </a:t>
            </a:r>
            <a:r>
              <a:rPr lang="it-IT" sz="1200" b="1" dirty="0" err="1">
                <a:latin typeface="Roboto" panose="02000000000000000000"/>
              </a:rPr>
              <a:t>withdrew</a:t>
            </a:r>
            <a:r>
              <a:rPr lang="it-IT" sz="1200" b="1" dirty="0">
                <a:latin typeface="Roboto" panose="02000000000000000000"/>
              </a:rPr>
              <a:t> </a:t>
            </a:r>
            <a:r>
              <a:rPr lang="it-IT" sz="1200" b="1" dirty="0" err="1">
                <a:latin typeface="Roboto" panose="02000000000000000000"/>
              </a:rPr>
              <a:t>from</a:t>
            </a:r>
            <a:r>
              <a:rPr lang="it-IT" sz="1200" b="1" dirty="0">
                <a:latin typeface="Roboto" panose="02000000000000000000"/>
              </a:rPr>
              <a:t> the </a:t>
            </a:r>
            <a:r>
              <a:rPr lang="it-IT" sz="1200" b="1" dirty="0" err="1">
                <a:latin typeface="Roboto" panose="02000000000000000000"/>
              </a:rPr>
              <a:t>study</a:t>
            </a:r>
            <a:r>
              <a:rPr lang="it-IT" sz="1200" b="1" dirty="0">
                <a:latin typeface="Roboto" panose="02000000000000000000"/>
              </a:rPr>
              <a:t> </a:t>
            </a:r>
            <a:r>
              <a:rPr lang="it-IT" sz="1200" dirty="0" err="1">
                <a:latin typeface="Roboto" panose="02000000000000000000"/>
              </a:rPr>
              <a:t>because</a:t>
            </a:r>
            <a:r>
              <a:rPr lang="it-IT" sz="1200" dirty="0">
                <a:latin typeface="Roboto" panose="02000000000000000000"/>
              </a:rPr>
              <a:t> </a:t>
            </a:r>
            <a:r>
              <a:rPr lang="it-IT" sz="1200" dirty="0" err="1">
                <a:latin typeface="Roboto" panose="02000000000000000000"/>
              </a:rPr>
              <a:t>of</a:t>
            </a:r>
            <a:r>
              <a:rPr lang="it-IT" sz="1200" dirty="0">
                <a:latin typeface="Roboto" panose="02000000000000000000"/>
              </a:rPr>
              <a:t> </a:t>
            </a:r>
            <a:r>
              <a:rPr lang="it-IT" sz="1200" dirty="0" err="1">
                <a:latin typeface="Roboto" panose="02000000000000000000"/>
              </a:rPr>
              <a:t>TAEs</a:t>
            </a:r>
            <a:r>
              <a:rPr lang="it-IT" sz="1200" dirty="0">
                <a:latin typeface="Roboto" panose="02000000000000000000"/>
              </a:rPr>
              <a:t> (</a:t>
            </a:r>
            <a:r>
              <a:rPr lang="it-IT" sz="1200" dirty="0" err="1">
                <a:latin typeface="Roboto" panose="02000000000000000000"/>
              </a:rPr>
              <a:t>unrelated</a:t>
            </a:r>
            <a:r>
              <a:rPr lang="it-IT" sz="1200" dirty="0">
                <a:latin typeface="Roboto" panose="02000000000000000000"/>
              </a:rPr>
              <a:t> </a:t>
            </a:r>
            <a:r>
              <a:rPr lang="it-IT" sz="1200" dirty="0" err="1">
                <a:latin typeface="Roboto" panose="02000000000000000000"/>
              </a:rPr>
              <a:t>to</a:t>
            </a:r>
            <a:r>
              <a:rPr lang="it-IT" sz="1200" dirty="0">
                <a:latin typeface="Roboto" panose="02000000000000000000"/>
              </a:rPr>
              <a:t> treatment) 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mc="http://schemas.openxmlformats.org/markup-compatibility/2006" xmlns:mv="urn:schemas-microsoft-com:mac:vml"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id="{A0F6CE54-F193-4295-98CF-C893ED7DEA97}"/>
              </a:ext>
            </a:extLst>
          </p:cNvPr>
          <p:cNvSpPr txBox="1"/>
          <p:nvPr/>
        </p:nvSpPr>
        <p:spPr>
          <a:xfrm>
            <a:off x="5038971" y="4727137"/>
            <a:ext cx="3535867" cy="315469"/>
          </a:xfrm>
          <a:prstGeom prst="rect">
            <a:avLst/>
          </a:prstGeom>
          <a:noFill/>
        </p:spPr>
        <p:txBody>
          <a:bodyPr wrap="square" lIns="68577" tIns="34289" rIns="68577" bIns="34289" rtlCol="0">
            <a:spAutoFit/>
          </a:bodyPr>
          <a:lstStyle/>
          <a:p>
            <a:r>
              <a:rPr lang="it-IT" sz="1600" b="1" i="1" dirty="0">
                <a:solidFill>
                  <a:srgbClr val="FF0000"/>
                </a:solidFill>
                <a:latin typeface="Roboto" panose="02000000000000000000"/>
              </a:rPr>
              <a:t>*</a:t>
            </a:r>
            <a:r>
              <a:rPr lang="it-IT" sz="1100" i="1" dirty="0">
                <a:latin typeface="Roboto" panose="02000000000000000000"/>
              </a:rPr>
              <a:t> In a 42 </a:t>
            </a:r>
            <a:r>
              <a:rPr lang="it-IT" sz="1100" i="1" dirty="0" err="1">
                <a:latin typeface="Roboto" panose="02000000000000000000"/>
              </a:rPr>
              <a:t>yrs-old</a:t>
            </a:r>
            <a:r>
              <a:rPr lang="it-IT" sz="1100" i="1" dirty="0">
                <a:latin typeface="Roboto" panose="02000000000000000000"/>
              </a:rPr>
              <a:t> </a:t>
            </a:r>
            <a:r>
              <a:rPr lang="it-IT" sz="1100" i="1" dirty="0" err="1">
                <a:latin typeface="Roboto" panose="02000000000000000000"/>
              </a:rPr>
              <a:t>female</a:t>
            </a:r>
            <a:r>
              <a:rPr lang="it-IT" sz="1100" i="1" dirty="0">
                <a:latin typeface="Roboto" panose="02000000000000000000"/>
              </a:rPr>
              <a:t> </a:t>
            </a:r>
            <a:r>
              <a:rPr lang="it-IT" sz="1100" i="1" dirty="0" err="1">
                <a:latin typeface="Roboto" panose="02000000000000000000"/>
              </a:rPr>
              <a:t>patient</a:t>
            </a:r>
            <a:r>
              <a:rPr lang="it-IT" sz="1100" i="1" dirty="0">
                <a:latin typeface="Roboto" panose="02000000000000000000"/>
              </a:rPr>
              <a:t> </a:t>
            </a:r>
            <a:r>
              <a:rPr lang="it-IT" sz="1100" i="1" dirty="0" err="1">
                <a:latin typeface="Roboto" panose="02000000000000000000"/>
              </a:rPr>
              <a:t>with</a:t>
            </a:r>
            <a:r>
              <a:rPr lang="it-IT" sz="1100" i="1" dirty="0">
                <a:latin typeface="Roboto" panose="02000000000000000000"/>
              </a:rPr>
              <a:t> </a:t>
            </a:r>
            <a:r>
              <a:rPr lang="it-IT" sz="1100" b="1" i="1" dirty="0" err="1">
                <a:latin typeface="Roboto" panose="02000000000000000000"/>
              </a:rPr>
              <a:t>cerebral</a:t>
            </a:r>
            <a:r>
              <a:rPr lang="it-IT" sz="1100" b="1" i="1" dirty="0">
                <a:latin typeface="Roboto" panose="02000000000000000000"/>
              </a:rPr>
              <a:t> AVM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1984318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476250" y="790576"/>
            <a:ext cx="8286750" cy="4024178"/>
          </a:xfrm>
          <a:prstGeom prst="rect">
            <a:avLst/>
          </a:prstGeom>
          <a:solidFill>
            <a:srgbClr val="EBEFE6"/>
          </a:solidFill>
        </p:spPr>
        <p:txBody>
          <a:bodyPr wrap="square" lIns="68580" tIns="34290" rIns="68580" bIns="34290" rtlCol="0">
            <a:spAutoFit/>
          </a:bodyPr>
          <a:lstStyle/>
          <a:p>
            <a:pPr marL="400050" indent="-266700">
              <a:buClr>
                <a:srgbClr val="FF0000"/>
              </a:buClr>
              <a:buFont typeface="Wingdings" charset="2"/>
              <a:buChar char="ü"/>
            </a:pPr>
            <a:r>
              <a:rPr lang="it-IT" sz="1400" dirty="0" err="1" smtClean="0"/>
              <a:t>Combination</a:t>
            </a:r>
            <a:r>
              <a:rPr lang="it-IT" sz="1400" dirty="0" smtClean="0"/>
              <a:t> </a:t>
            </a:r>
            <a:r>
              <a:rPr lang="it-IT" sz="1400" dirty="0" err="1" smtClean="0"/>
              <a:t>of</a:t>
            </a:r>
            <a:r>
              <a:rPr lang="it-IT" sz="1400" dirty="0" smtClean="0"/>
              <a:t> </a:t>
            </a:r>
            <a:r>
              <a:rPr lang="it-IT" sz="1400" b="1" dirty="0" smtClean="0"/>
              <a:t>complete </a:t>
            </a:r>
            <a:r>
              <a:rPr lang="it-IT" sz="1400" b="1" dirty="0" err="1" smtClean="0"/>
              <a:t>surgical</a:t>
            </a:r>
            <a:r>
              <a:rPr lang="it-IT" sz="1400" b="1" dirty="0" smtClean="0"/>
              <a:t> </a:t>
            </a:r>
            <a:r>
              <a:rPr lang="it-IT" sz="1400" b="1" dirty="0" err="1" smtClean="0"/>
              <a:t>drainage</a:t>
            </a:r>
            <a:r>
              <a:rPr lang="it-IT" sz="1400" b="1" dirty="0" smtClean="0"/>
              <a:t> </a:t>
            </a:r>
            <a:r>
              <a:rPr lang="it-IT" sz="1400" dirty="0" smtClean="0"/>
              <a:t>and </a:t>
            </a:r>
            <a:r>
              <a:rPr lang="it-IT" sz="1400" b="1" dirty="0" smtClean="0"/>
              <a:t>TAAM </a:t>
            </a:r>
            <a:r>
              <a:rPr lang="it-IT" sz="1400" dirty="0" err="1" smtClean="0"/>
              <a:t>administration</a:t>
            </a:r>
            <a:r>
              <a:rPr lang="it-IT" sz="1400" dirty="0" smtClean="0"/>
              <a:t> </a:t>
            </a:r>
            <a:r>
              <a:rPr lang="it-IT" sz="1400" dirty="0" err="1" smtClean="0"/>
              <a:t>is</a:t>
            </a:r>
            <a:r>
              <a:rPr lang="it-IT" sz="1400" dirty="0" smtClean="0"/>
              <a:t> </a:t>
            </a:r>
            <a:r>
              <a:rPr lang="it-IT" sz="1400" dirty="0" err="1" smtClean="0"/>
              <a:t>an</a:t>
            </a:r>
            <a:r>
              <a:rPr lang="it-IT" sz="1400" dirty="0" smtClean="0"/>
              <a:t>  </a:t>
            </a:r>
            <a:r>
              <a:rPr lang="it-IT" sz="1400" b="1" dirty="0" err="1" smtClean="0"/>
              <a:t>effective</a:t>
            </a:r>
            <a:r>
              <a:rPr lang="it-IT" sz="1400" b="1" dirty="0" smtClean="0"/>
              <a:t> treatment </a:t>
            </a:r>
            <a:r>
              <a:rPr lang="it-IT" sz="1400" b="1" dirty="0" err="1" smtClean="0"/>
              <a:t>for</a:t>
            </a:r>
            <a:r>
              <a:rPr lang="it-IT" sz="1400" b="1" dirty="0" smtClean="0"/>
              <a:t> </a:t>
            </a:r>
            <a:r>
              <a:rPr lang="it-IT" sz="1400" b="1" dirty="0" err="1" smtClean="0"/>
              <a:t>complex</a:t>
            </a:r>
            <a:r>
              <a:rPr lang="it-IT" sz="1400" b="1" dirty="0" smtClean="0"/>
              <a:t> </a:t>
            </a:r>
            <a:r>
              <a:rPr lang="it-IT" sz="1400" b="1" dirty="0" err="1" smtClean="0"/>
              <a:t>perianal</a:t>
            </a:r>
            <a:r>
              <a:rPr lang="it-IT" sz="1400" b="1" dirty="0" smtClean="0"/>
              <a:t> </a:t>
            </a:r>
            <a:r>
              <a:rPr lang="it-IT" sz="1400" b="1" dirty="0" err="1" smtClean="0"/>
              <a:t>fistulas</a:t>
            </a:r>
            <a:r>
              <a:rPr lang="it-IT" sz="1400" b="1" dirty="0" smtClean="0"/>
              <a:t> </a:t>
            </a:r>
            <a:r>
              <a:rPr lang="it-IT" sz="1400" dirty="0" smtClean="0"/>
              <a:t>in </a:t>
            </a:r>
            <a:r>
              <a:rPr lang="it-IT" sz="1400" dirty="0" err="1" smtClean="0"/>
              <a:t>patients</a:t>
            </a:r>
            <a:r>
              <a:rPr lang="it-IT" sz="1400" dirty="0" smtClean="0"/>
              <a:t> </a:t>
            </a:r>
            <a:r>
              <a:rPr lang="it-IT" sz="1400" dirty="0" err="1" smtClean="0"/>
              <a:t>refractory</a:t>
            </a:r>
            <a:r>
              <a:rPr lang="it-IT" sz="1400" dirty="0" smtClean="0"/>
              <a:t> </a:t>
            </a:r>
            <a:r>
              <a:rPr lang="it-IT" sz="1400" dirty="0" err="1" smtClean="0"/>
              <a:t>to</a:t>
            </a:r>
            <a:r>
              <a:rPr lang="it-IT" sz="1400" dirty="0" smtClean="0"/>
              <a:t> </a:t>
            </a:r>
            <a:r>
              <a:rPr lang="it-IT" sz="1400" dirty="0" err="1" smtClean="0"/>
              <a:t>conventional</a:t>
            </a:r>
            <a:r>
              <a:rPr lang="it-IT" sz="1400" dirty="0" smtClean="0"/>
              <a:t> </a:t>
            </a:r>
            <a:r>
              <a:rPr lang="it-IT" sz="1400" dirty="0" err="1" smtClean="0"/>
              <a:t>treatments</a:t>
            </a:r>
            <a:endParaRPr lang="it-IT" sz="1400" dirty="0" smtClean="0"/>
          </a:p>
          <a:p>
            <a:pPr marL="400050" indent="-266700">
              <a:buClr>
                <a:srgbClr val="FF0000"/>
              </a:buClr>
              <a:buFont typeface="Wingdings" charset="2"/>
              <a:buChar char="ü"/>
            </a:pPr>
            <a:endParaRPr lang="it-IT" sz="1400" dirty="0" smtClean="0"/>
          </a:p>
          <a:p>
            <a:pPr marL="400050" indent="-266700">
              <a:buClr>
                <a:srgbClr val="FF0000"/>
              </a:buClr>
              <a:buFont typeface="Wingdings" charset="2"/>
              <a:buChar char="ü"/>
            </a:pPr>
            <a:r>
              <a:rPr lang="it-IT" sz="1400" dirty="0" err="1" smtClean="0"/>
              <a:t>Injection</a:t>
            </a:r>
            <a:r>
              <a:rPr lang="it-IT" sz="1400" dirty="0" smtClean="0"/>
              <a:t> </a:t>
            </a:r>
            <a:r>
              <a:rPr lang="it-IT" sz="1400" dirty="0" err="1" smtClean="0"/>
              <a:t>of</a:t>
            </a:r>
            <a:r>
              <a:rPr lang="it-IT" sz="1400" dirty="0" smtClean="0"/>
              <a:t> </a:t>
            </a:r>
            <a:r>
              <a:rPr lang="it-IT" sz="1400" dirty="0" err="1" smtClean="0"/>
              <a:t>microfragmented</a:t>
            </a:r>
            <a:r>
              <a:rPr lang="it-IT" sz="1400" dirty="0" smtClean="0"/>
              <a:t> adipose </a:t>
            </a:r>
            <a:r>
              <a:rPr lang="it-IT" sz="1400" dirty="0" err="1" smtClean="0"/>
              <a:t>tissue</a:t>
            </a:r>
            <a:r>
              <a:rPr lang="it-IT" sz="1400" dirty="0" smtClean="0"/>
              <a:t> </a:t>
            </a:r>
            <a:r>
              <a:rPr lang="it-IT" sz="1400" dirty="0" err="1" smtClean="0"/>
              <a:t>is</a:t>
            </a:r>
            <a:r>
              <a:rPr lang="it-IT" sz="1400" dirty="0" smtClean="0"/>
              <a:t> </a:t>
            </a:r>
            <a:r>
              <a:rPr lang="it-IT" sz="1400" b="1" dirty="0" err="1" smtClean="0"/>
              <a:t>minimally</a:t>
            </a:r>
            <a:r>
              <a:rPr lang="it-IT" sz="1400" b="1" dirty="0" smtClean="0"/>
              <a:t> invasive</a:t>
            </a:r>
            <a:r>
              <a:rPr lang="it-IT" sz="1400" dirty="0" smtClean="0"/>
              <a:t>, </a:t>
            </a:r>
            <a:r>
              <a:rPr lang="it-IT" sz="1400" b="1" dirty="0" smtClean="0"/>
              <a:t>easy on </a:t>
            </a:r>
            <a:r>
              <a:rPr lang="it-IT" sz="1400" b="1" dirty="0" err="1" smtClean="0"/>
              <a:t>regulatory</a:t>
            </a:r>
            <a:r>
              <a:rPr lang="it-IT" sz="1400" b="1" dirty="0" smtClean="0"/>
              <a:t> </a:t>
            </a:r>
            <a:r>
              <a:rPr lang="it-IT" sz="1400" dirty="0" smtClean="0"/>
              <a:t>(</a:t>
            </a:r>
            <a:r>
              <a:rPr lang="it-IT" sz="1400" dirty="0" err="1" smtClean="0"/>
              <a:t>transplant</a:t>
            </a:r>
            <a:r>
              <a:rPr lang="it-IT" sz="1400" dirty="0" smtClean="0"/>
              <a:t> </a:t>
            </a:r>
            <a:r>
              <a:rPr lang="it-IT" sz="1400" dirty="0" err="1" smtClean="0"/>
              <a:t>not</a:t>
            </a:r>
            <a:r>
              <a:rPr lang="it-IT" sz="1400" dirty="0" smtClean="0"/>
              <a:t> </a:t>
            </a:r>
            <a:r>
              <a:rPr lang="it-IT" sz="1400" dirty="0" err="1" smtClean="0"/>
              <a:t>drug</a:t>
            </a:r>
            <a:r>
              <a:rPr lang="it-IT" sz="1400" dirty="0" smtClean="0"/>
              <a:t>), </a:t>
            </a:r>
            <a:r>
              <a:rPr lang="it-IT" sz="1400" b="1" dirty="0" err="1" smtClean="0"/>
              <a:t>affordable</a:t>
            </a:r>
            <a:r>
              <a:rPr lang="it-IT" sz="1400" dirty="0" smtClean="0"/>
              <a:t> and can </a:t>
            </a:r>
            <a:r>
              <a:rPr lang="it-IT" sz="1400" dirty="0" err="1" smtClean="0"/>
              <a:t>be</a:t>
            </a:r>
            <a:r>
              <a:rPr lang="it-IT" sz="1400" dirty="0" smtClean="0"/>
              <a:t> </a:t>
            </a:r>
            <a:r>
              <a:rPr lang="it-IT" sz="1400" dirty="0" err="1" smtClean="0"/>
              <a:t>carried</a:t>
            </a:r>
            <a:r>
              <a:rPr lang="it-IT" sz="1400" dirty="0" smtClean="0"/>
              <a:t> out in </a:t>
            </a:r>
            <a:r>
              <a:rPr lang="it-IT" sz="1400" b="1" dirty="0" err="1" smtClean="0"/>
              <a:t>day-surgery</a:t>
            </a:r>
            <a:r>
              <a:rPr lang="it-IT" sz="1400" b="1" dirty="0" smtClean="0"/>
              <a:t> </a:t>
            </a:r>
            <a:r>
              <a:rPr lang="it-IT" sz="1400" b="1" dirty="0" err="1" smtClean="0"/>
              <a:t>setting</a:t>
            </a:r>
            <a:r>
              <a:rPr lang="it-IT" sz="1400" dirty="0" smtClean="0"/>
              <a:t>. </a:t>
            </a:r>
          </a:p>
          <a:p>
            <a:pPr marL="400050" indent="-266700">
              <a:buClr>
                <a:srgbClr val="FF0000"/>
              </a:buClr>
              <a:buFont typeface="Wingdings" charset="2"/>
              <a:buChar char="ü"/>
            </a:pPr>
            <a:endParaRPr lang="it-IT" sz="1400" dirty="0" smtClean="0"/>
          </a:p>
          <a:p>
            <a:pPr marL="400050" indent="-266700">
              <a:buClr>
                <a:srgbClr val="FF0000"/>
              </a:buClr>
              <a:buFont typeface="Wingdings" charset="2"/>
              <a:buChar char="ü"/>
            </a:pPr>
            <a:r>
              <a:rPr lang="it-IT" sz="1400" dirty="0" smtClean="0"/>
              <a:t>TAMM </a:t>
            </a:r>
            <a:r>
              <a:rPr lang="it-IT" sz="1400" dirty="0" err="1" smtClean="0"/>
              <a:t>administration</a:t>
            </a:r>
            <a:r>
              <a:rPr lang="it-IT" sz="1400" dirty="0" smtClean="0"/>
              <a:t> </a:t>
            </a:r>
            <a:r>
              <a:rPr lang="it-IT" sz="1400" b="1" dirty="0" err="1" smtClean="0"/>
              <a:t>did</a:t>
            </a:r>
            <a:r>
              <a:rPr lang="it-IT" sz="1400" b="1" dirty="0" smtClean="0"/>
              <a:t> </a:t>
            </a:r>
            <a:r>
              <a:rPr lang="it-IT" sz="1400" b="1" dirty="0" err="1" smtClean="0"/>
              <a:t>not</a:t>
            </a:r>
            <a:r>
              <a:rPr lang="it-IT" sz="1400" b="1" dirty="0" smtClean="0"/>
              <a:t> produce </a:t>
            </a:r>
            <a:r>
              <a:rPr lang="it-IT" sz="1400" b="1" dirty="0" err="1" smtClean="0"/>
              <a:t>any</a:t>
            </a:r>
            <a:r>
              <a:rPr lang="it-IT" sz="1400" b="1" dirty="0" smtClean="0"/>
              <a:t> </a:t>
            </a:r>
            <a:r>
              <a:rPr lang="it-IT" sz="1400" b="1" dirty="0" err="1" smtClean="0"/>
              <a:t>safety</a:t>
            </a:r>
            <a:r>
              <a:rPr lang="it-IT" sz="1400" b="1" dirty="0" smtClean="0"/>
              <a:t> </a:t>
            </a:r>
            <a:r>
              <a:rPr lang="it-IT" sz="1400" b="1" dirty="0" err="1" smtClean="0"/>
              <a:t>signals</a:t>
            </a:r>
            <a:r>
              <a:rPr lang="it-IT" sz="1400" b="1" dirty="0" smtClean="0"/>
              <a:t> </a:t>
            </a:r>
            <a:r>
              <a:rPr lang="it-IT" sz="1400" dirty="0" smtClean="0"/>
              <a:t>in </a:t>
            </a:r>
            <a:r>
              <a:rPr lang="it-IT" sz="1400" dirty="0" err="1" smtClean="0"/>
              <a:t>patients</a:t>
            </a:r>
            <a:r>
              <a:rPr lang="it-IT" sz="1400" dirty="0" smtClean="0"/>
              <a:t> in </a:t>
            </a:r>
            <a:r>
              <a:rPr lang="it-IT" sz="1400" dirty="0" err="1" smtClean="0"/>
              <a:t>this</a:t>
            </a:r>
            <a:r>
              <a:rPr lang="it-IT" sz="1400" dirty="0" smtClean="0"/>
              <a:t> </a:t>
            </a:r>
            <a:r>
              <a:rPr lang="it-IT" sz="1400" dirty="0" err="1" smtClean="0"/>
              <a:t>study</a:t>
            </a:r>
            <a:r>
              <a:rPr lang="it-IT" sz="1400" dirty="0" smtClean="0"/>
              <a:t>. </a:t>
            </a:r>
          </a:p>
          <a:p>
            <a:pPr marL="400050" indent="-266700">
              <a:buClr>
                <a:srgbClr val="FF0000"/>
              </a:buClr>
              <a:buFont typeface="Wingdings" charset="2"/>
              <a:buChar char="ü"/>
            </a:pPr>
            <a:endParaRPr lang="it-IT" sz="600" dirty="0" smtClean="0"/>
          </a:p>
          <a:p>
            <a:pPr marL="400050" indent="-266700">
              <a:buClr>
                <a:srgbClr val="FF0000"/>
              </a:buClr>
              <a:buFont typeface="Wingdings" charset="2"/>
              <a:buChar char="ü"/>
            </a:pPr>
            <a:endParaRPr lang="it-IT" sz="1400" dirty="0" smtClean="0">
              <a:solidFill>
                <a:srgbClr val="FF0000"/>
              </a:solidFill>
            </a:endParaRPr>
          </a:p>
          <a:p>
            <a:pPr marL="400050" indent="-266700">
              <a:buClr>
                <a:srgbClr val="FF0000"/>
              </a:buClr>
              <a:buFont typeface="Wingdings" charset="2"/>
              <a:buChar char="ü"/>
            </a:pPr>
            <a:r>
              <a:rPr lang="it-IT" sz="1400" dirty="0" err="1" smtClean="0"/>
              <a:t>Limitations</a:t>
            </a:r>
            <a:r>
              <a:rPr lang="it-IT" sz="1400" dirty="0" smtClean="0"/>
              <a:t> </a:t>
            </a:r>
            <a:r>
              <a:rPr lang="it-IT" sz="1400" dirty="0" err="1" smtClean="0"/>
              <a:t>of</a:t>
            </a:r>
            <a:r>
              <a:rPr lang="it-IT" sz="1400" dirty="0" smtClean="0"/>
              <a:t> the </a:t>
            </a:r>
            <a:r>
              <a:rPr lang="it-IT" sz="1400" dirty="0" err="1" smtClean="0"/>
              <a:t>study</a:t>
            </a:r>
            <a:r>
              <a:rPr lang="it-IT" sz="1400" dirty="0" smtClean="0"/>
              <a:t>: - </a:t>
            </a:r>
            <a:r>
              <a:rPr lang="it-IT" sz="1400" dirty="0" err="1" smtClean="0"/>
              <a:t>absence</a:t>
            </a:r>
            <a:r>
              <a:rPr lang="it-IT" sz="1400" dirty="0" smtClean="0"/>
              <a:t> </a:t>
            </a:r>
            <a:r>
              <a:rPr lang="it-IT" sz="1400" dirty="0" err="1" smtClean="0"/>
              <a:t>of</a:t>
            </a:r>
            <a:r>
              <a:rPr lang="it-IT" sz="1400" dirty="0" smtClean="0"/>
              <a:t> </a:t>
            </a:r>
            <a:r>
              <a:rPr lang="it-IT" sz="1400" dirty="0" err="1" smtClean="0"/>
              <a:t>certain</a:t>
            </a:r>
            <a:r>
              <a:rPr lang="it-IT" sz="1400" dirty="0" smtClean="0"/>
              <a:t> </a:t>
            </a:r>
            <a:r>
              <a:rPr lang="it-IT" sz="1400" dirty="0" err="1" smtClean="0"/>
              <a:t>fistula</a:t>
            </a:r>
            <a:r>
              <a:rPr lang="it-IT" sz="1400" dirty="0" smtClean="0"/>
              <a:t> </a:t>
            </a:r>
            <a:r>
              <a:rPr lang="it-IT" sz="1400" dirty="0" err="1" smtClean="0"/>
              <a:t>types</a:t>
            </a:r>
            <a:r>
              <a:rPr lang="it-IT" sz="1400" dirty="0" smtClean="0"/>
              <a:t> (</a:t>
            </a:r>
            <a:r>
              <a:rPr lang="it-IT" sz="1400" dirty="0" err="1" smtClean="0"/>
              <a:t>rectovaginal</a:t>
            </a:r>
            <a:r>
              <a:rPr lang="it-IT" sz="1400" dirty="0" smtClean="0"/>
              <a:t>, multiple </a:t>
            </a:r>
            <a:r>
              <a:rPr lang="it-IT" sz="1400" dirty="0" err="1" smtClean="0"/>
              <a:t>internal</a:t>
            </a:r>
            <a:r>
              <a:rPr lang="it-IT" sz="1400" dirty="0" smtClean="0"/>
              <a:t> </a:t>
            </a:r>
            <a:r>
              <a:rPr lang="it-IT" sz="1400" dirty="0" err="1" smtClean="0"/>
              <a:t>orifices</a:t>
            </a:r>
            <a:r>
              <a:rPr lang="it-IT" sz="1400" dirty="0" smtClean="0"/>
              <a:t>)</a:t>
            </a:r>
          </a:p>
          <a:p>
            <a:pPr marL="1771650" lvl="4" indent="-266700">
              <a:buClr>
                <a:srgbClr val="FF0000"/>
              </a:buClr>
            </a:pPr>
            <a:r>
              <a:rPr lang="it-IT" sz="1400" dirty="0" smtClean="0"/>
              <a:t>                - </a:t>
            </a:r>
            <a:r>
              <a:rPr lang="it-IT" sz="1400" dirty="0" err="1" smtClean="0"/>
              <a:t>presence</a:t>
            </a:r>
            <a:r>
              <a:rPr lang="it-IT" sz="1400" dirty="0" smtClean="0"/>
              <a:t> </a:t>
            </a:r>
            <a:r>
              <a:rPr lang="it-IT" sz="1400" dirty="0" err="1" smtClean="0"/>
              <a:t>of</a:t>
            </a:r>
            <a:r>
              <a:rPr lang="it-IT" sz="1400" dirty="0" smtClean="0"/>
              <a:t> </a:t>
            </a:r>
            <a:r>
              <a:rPr lang="it-IT" sz="1400" dirty="0" err="1" smtClean="0"/>
              <a:t>ongoing</a:t>
            </a:r>
            <a:r>
              <a:rPr lang="it-IT" sz="1400" dirty="0" smtClean="0"/>
              <a:t> </a:t>
            </a:r>
            <a:r>
              <a:rPr lang="it-IT" sz="1400" dirty="0" err="1" smtClean="0"/>
              <a:t>biologic</a:t>
            </a:r>
            <a:r>
              <a:rPr lang="it-IT" sz="1400" dirty="0" smtClean="0"/>
              <a:t> </a:t>
            </a:r>
            <a:r>
              <a:rPr lang="it-IT" sz="1400" dirty="0" err="1" smtClean="0"/>
              <a:t>therapy</a:t>
            </a:r>
            <a:r>
              <a:rPr lang="it-IT" sz="1400" dirty="0" smtClean="0"/>
              <a:t>.</a:t>
            </a:r>
          </a:p>
          <a:p>
            <a:pPr marL="1771650" lvl="4" indent="-266700">
              <a:buClr>
                <a:srgbClr val="FF0000"/>
              </a:buClr>
            </a:pPr>
            <a:endParaRPr lang="it-IT" sz="1400" dirty="0" smtClean="0"/>
          </a:p>
          <a:p>
            <a:pPr marL="400050" indent="-266700">
              <a:buClr>
                <a:srgbClr val="FF0000"/>
              </a:buClr>
              <a:buFont typeface="Wingdings" charset="2"/>
              <a:buChar char="ü"/>
            </a:pPr>
            <a:endParaRPr lang="it-IT" sz="700" dirty="0" smtClean="0"/>
          </a:p>
          <a:p>
            <a:pPr marL="400050" indent="-266700">
              <a:buClr>
                <a:srgbClr val="FF0000"/>
              </a:buClr>
              <a:buFont typeface="Wingdings" charset="2"/>
              <a:buChar char="ü"/>
            </a:pPr>
            <a:r>
              <a:rPr lang="it-IT" sz="1400" b="1" dirty="0" smtClean="0"/>
              <a:t>Future </a:t>
            </a:r>
            <a:r>
              <a:rPr lang="it-IT" sz="1400" b="1" dirty="0" err="1" smtClean="0"/>
              <a:t>research</a:t>
            </a:r>
            <a:r>
              <a:rPr lang="it-IT" sz="1400" b="1" dirty="0" smtClean="0"/>
              <a:t> </a:t>
            </a:r>
            <a:r>
              <a:rPr lang="it-IT" sz="1400" b="1" dirty="0" err="1" smtClean="0"/>
              <a:t>lines</a:t>
            </a:r>
            <a:r>
              <a:rPr lang="it-IT" sz="1400" b="1" dirty="0" smtClean="0"/>
              <a:t> </a:t>
            </a:r>
          </a:p>
          <a:p>
            <a:pPr marL="66675" indent="266700">
              <a:buClr>
                <a:srgbClr val="FF0000"/>
              </a:buClr>
              <a:buFont typeface="Wingdings" charset="2"/>
              <a:buChar char="ü"/>
              <a:tabLst>
                <a:tab pos="66675" algn="l"/>
              </a:tabLst>
            </a:pPr>
            <a:endParaRPr lang="it-IT" sz="600" dirty="0" smtClean="0"/>
          </a:p>
          <a:p>
            <a:pPr marL="466725" indent="142875">
              <a:buClr>
                <a:srgbClr val="FF0000"/>
              </a:buClr>
              <a:buFont typeface="Arial"/>
              <a:buChar char="•"/>
              <a:tabLst>
                <a:tab pos="466725" algn="l"/>
              </a:tabLst>
            </a:pPr>
            <a:r>
              <a:rPr lang="it-IT" sz="1400" dirty="0" smtClean="0"/>
              <a:t>	Long </a:t>
            </a:r>
            <a:r>
              <a:rPr lang="it-IT" sz="1400" dirty="0" err="1" smtClean="0"/>
              <a:t>term</a:t>
            </a:r>
            <a:r>
              <a:rPr lang="it-IT" sz="1400" dirty="0" smtClean="0"/>
              <a:t> </a:t>
            </a:r>
            <a:r>
              <a:rPr lang="it-IT" sz="1400" dirty="0" err="1" smtClean="0"/>
              <a:t>efficacy</a:t>
            </a:r>
            <a:r>
              <a:rPr lang="it-IT" sz="1400" dirty="0" smtClean="0"/>
              <a:t> and </a:t>
            </a:r>
            <a:r>
              <a:rPr lang="it-IT" sz="1400" dirty="0" err="1" smtClean="0"/>
              <a:t>safety</a:t>
            </a:r>
            <a:r>
              <a:rPr lang="it-IT" sz="1400" dirty="0" smtClean="0"/>
              <a:t>  (</a:t>
            </a:r>
            <a:r>
              <a:rPr lang="it-IT" sz="1400" dirty="0" err="1" smtClean="0"/>
              <a:t>Tumorgenicity</a:t>
            </a:r>
            <a:r>
              <a:rPr lang="it-IT" sz="1400" dirty="0" smtClean="0"/>
              <a:t>) </a:t>
            </a:r>
          </a:p>
          <a:p>
            <a:pPr marL="466725" indent="142875">
              <a:buClr>
                <a:srgbClr val="FF0000"/>
              </a:buClr>
              <a:buFont typeface="Arial"/>
              <a:buChar char="•"/>
              <a:tabLst>
                <a:tab pos="466725" algn="l"/>
              </a:tabLst>
            </a:pPr>
            <a:r>
              <a:rPr lang="it-IT" sz="1400" dirty="0" smtClean="0"/>
              <a:t>	</a:t>
            </a:r>
            <a:r>
              <a:rPr lang="it-IT" sz="1400" dirty="0" err="1" smtClean="0"/>
              <a:t>Repeated</a:t>
            </a:r>
            <a:r>
              <a:rPr lang="it-IT" sz="1400" dirty="0" smtClean="0"/>
              <a:t> </a:t>
            </a:r>
            <a:r>
              <a:rPr lang="it-IT" sz="1400" dirty="0" err="1" smtClean="0"/>
              <a:t>injection</a:t>
            </a:r>
            <a:endParaRPr lang="it-IT" sz="1400" dirty="0" smtClean="0"/>
          </a:p>
          <a:p>
            <a:pPr marL="466725" indent="142875">
              <a:buClr>
                <a:srgbClr val="FF0000"/>
              </a:buClr>
              <a:buFont typeface="Arial"/>
              <a:buChar char="•"/>
              <a:tabLst>
                <a:tab pos="466725" algn="l"/>
              </a:tabLst>
            </a:pPr>
            <a:r>
              <a:rPr lang="it-IT" sz="1400" dirty="0" smtClean="0"/>
              <a:t>	</a:t>
            </a:r>
            <a:r>
              <a:rPr lang="it-IT" sz="1400" dirty="0" err="1" smtClean="0"/>
              <a:t>Extend</a:t>
            </a:r>
            <a:r>
              <a:rPr lang="it-IT" sz="1400" dirty="0" smtClean="0"/>
              <a:t> the </a:t>
            </a:r>
            <a:r>
              <a:rPr lang="it-IT" sz="1400" dirty="0" err="1" smtClean="0"/>
              <a:t>indications</a:t>
            </a:r>
            <a:r>
              <a:rPr lang="it-IT" sz="1400" dirty="0" smtClean="0"/>
              <a:t> (</a:t>
            </a:r>
            <a:r>
              <a:rPr lang="it-IT" sz="1400" dirty="0" err="1" smtClean="0"/>
              <a:t>naive</a:t>
            </a:r>
            <a:r>
              <a:rPr lang="it-IT" sz="1400" dirty="0" smtClean="0"/>
              <a:t> </a:t>
            </a:r>
            <a:r>
              <a:rPr lang="it-IT" sz="1400" dirty="0" err="1" smtClean="0"/>
              <a:t>patients</a:t>
            </a:r>
            <a:r>
              <a:rPr lang="it-IT" sz="1400" dirty="0" smtClean="0"/>
              <a:t>,</a:t>
            </a:r>
            <a:r>
              <a:rPr lang="it-IT" sz="1400" dirty="0" err="1" smtClean="0"/>
              <a:t>recto-vaginal</a:t>
            </a:r>
            <a:r>
              <a:rPr lang="it-IT" sz="1400" dirty="0" smtClean="0"/>
              <a:t> </a:t>
            </a:r>
            <a:r>
              <a:rPr lang="it-IT" sz="1400" dirty="0" err="1" smtClean="0"/>
              <a:t>fistulas</a:t>
            </a:r>
            <a:r>
              <a:rPr lang="it-IT" sz="1400" dirty="0" smtClean="0"/>
              <a:t>, </a:t>
            </a:r>
            <a:r>
              <a:rPr lang="it-IT" sz="1400" dirty="0" err="1" smtClean="0"/>
              <a:t>pediatric</a:t>
            </a:r>
            <a:r>
              <a:rPr lang="it-IT" sz="1400" dirty="0" smtClean="0"/>
              <a:t>, more </a:t>
            </a:r>
            <a:r>
              <a:rPr lang="it-IT" sz="1400" dirty="0" err="1" smtClean="0"/>
              <a:t>than</a:t>
            </a:r>
            <a:r>
              <a:rPr lang="it-IT" sz="1400" dirty="0" smtClean="0"/>
              <a:t> </a:t>
            </a:r>
            <a:r>
              <a:rPr lang="it-IT" sz="1400" dirty="0" err="1" smtClean="0"/>
              <a:t>one</a:t>
            </a:r>
            <a:r>
              <a:rPr lang="it-IT" sz="1400" dirty="0" smtClean="0"/>
              <a:t> </a:t>
            </a:r>
            <a:r>
              <a:rPr lang="it-IT" sz="1400" dirty="0" err="1" smtClean="0"/>
              <a:t>internal</a:t>
            </a:r>
            <a:r>
              <a:rPr lang="it-IT" sz="1400" dirty="0" smtClean="0"/>
              <a:t> 	</a:t>
            </a:r>
            <a:r>
              <a:rPr lang="it-IT" sz="1400" dirty="0" err="1" smtClean="0"/>
              <a:t>orifice…</a:t>
            </a:r>
            <a:r>
              <a:rPr lang="it-IT" sz="1400" dirty="0" smtClean="0"/>
              <a:t>.)</a:t>
            </a:r>
          </a:p>
          <a:p>
            <a:pPr marL="466725" indent="142875">
              <a:buClr>
                <a:srgbClr val="FF0000"/>
              </a:buClr>
              <a:buFont typeface="Arial"/>
              <a:buChar char="•"/>
              <a:tabLst>
                <a:tab pos="466725" algn="l"/>
              </a:tabLst>
            </a:pPr>
            <a:r>
              <a:rPr lang="it-IT" sz="1400" dirty="0" smtClean="0"/>
              <a:t>	</a:t>
            </a:r>
            <a:r>
              <a:rPr lang="it-IT" sz="1400" dirty="0" err="1" smtClean="0"/>
              <a:t>Change</a:t>
            </a:r>
            <a:r>
              <a:rPr lang="it-IT" sz="1400" dirty="0" smtClean="0"/>
              <a:t> the </a:t>
            </a:r>
            <a:r>
              <a:rPr lang="it-IT" sz="1400" dirty="0" err="1" smtClean="0"/>
              <a:t>algorithm</a:t>
            </a:r>
            <a:r>
              <a:rPr lang="it-IT" sz="1400" dirty="0" smtClean="0"/>
              <a:t>: </a:t>
            </a:r>
            <a:r>
              <a:rPr lang="it-IT" sz="1400" dirty="0" err="1" smtClean="0"/>
              <a:t>First-line</a:t>
            </a:r>
            <a:r>
              <a:rPr lang="it-IT" sz="1400" dirty="0" smtClean="0"/>
              <a:t> treatment?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504825" y="209550"/>
            <a:ext cx="4914900" cy="5770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it-IT" dirty="0" smtClean="0"/>
              <a:t>The ATTIC STUDY</a:t>
            </a:r>
          </a:p>
          <a:p>
            <a:r>
              <a:rPr lang="it-IT" sz="1500" b="1" dirty="0" smtClean="0"/>
              <a:t>CONCLUSIONS</a:t>
            </a:r>
            <a:endParaRPr lang="it-IT" sz="1500" b="1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1491190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209451" y="812948"/>
            <a:ext cx="6751308" cy="457629"/>
          </a:xfrm>
        </p:spPr>
        <p:txBody>
          <a:bodyPr/>
          <a:lstStyle/>
          <a:p>
            <a:pPr algn="ctr"/>
            <a:r>
              <a:rPr lang="it-IT" sz="2000" b="1" dirty="0" smtClean="0">
                <a:solidFill>
                  <a:srgbClr val="FF0000"/>
                </a:solidFill>
              </a:rPr>
              <a:t>Personal </a:t>
            </a:r>
            <a:r>
              <a:rPr lang="it-IT" sz="2000" b="1" dirty="0" err="1" smtClean="0">
                <a:solidFill>
                  <a:srgbClr val="FF0000"/>
                </a:solidFill>
              </a:rPr>
              <a:t>Experience</a:t>
            </a:r>
            <a:r>
              <a:rPr lang="it-IT" sz="2000" b="1" dirty="0" smtClean="0">
                <a:solidFill>
                  <a:srgbClr val="FF0000"/>
                </a:solidFill>
              </a:rPr>
              <a:t> (</a:t>
            </a:r>
            <a:r>
              <a:rPr lang="it-IT" sz="1600" b="1" i="1" dirty="0" smtClean="0">
                <a:solidFill>
                  <a:srgbClr val="FF0000"/>
                </a:solidFill>
              </a:rPr>
              <a:t>2016 </a:t>
            </a:r>
            <a:r>
              <a:rPr lang="it-IT" sz="1600" b="1" i="1" dirty="0" err="1" smtClean="0">
                <a:solidFill>
                  <a:srgbClr val="FF0000"/>
                </a:solidFill>
              </a:rPr>
              <a:t>–</a:t>
            </a:r>
            <a:r>
              <a:rPr lang="it-IT" sz="1600" b="1" i="1" dirty="0" smtClean="0">
                <a:solidFill>
                  <a:srgbClr val="FF0000"/>
                </a:solidFill>
              </a:rPr>
              <a:t> 2024</a:t>
            </a:r>
            <a:r>
              <a:rPr lang="it-IT" sz="2000" b="1" dirty="0" smtClean="0">
                <a:solidFill>
                  <a:srgbClr val="FF0000"/>
                </a:solidFill>
              </a:rPr>
              <a:t>)</a:t>
            </a:r>
            <a:endParaRPr lang="it-IT" sz="2000" b="1" dirty="0">
              <a:solidFill>
                <a:srgbClr val="FF0000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210145" y="141129"/>
            <a:ext cx="8749920" cy="553996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it-IT" sz="1600" dirty="0" err="1" smtClean="0"/>
              <a:t>Alimentary</a:t>
            </a:r>
            <a:r>
              <a:rPr lang="it-IT" sz="1600" dirty="0" smtClean="0"/>
              <a:t> </a:t>
            </a:r>
            <a:r>
              <a:rPr lang="it-IT" sz="1600" dirty="0" err="1" smtClean="0"/>
              <a:t>Tract</a:t>
            </a:r>
            <a:r>
              <a:rPr lang="it-IT" sz="1600" dirty="0" smtClean="0"/>
              <a:t> </a:t>
            </a:r>
            <a:r>
              <a:rPr lang="it-IT" sz="1600" dirty="0" err="1" smtClean="0"/>
              <a:t>Surgery</a:t>
            </a:r>
            <a:r>
              <a:rPr lang="it-IT" sz="1600" dirty="0" smtClean="0"/>
              <a:t> and </a:t>
            </a:r>
            <a:r>
              <a:rPr lang="it-IT" sz="1600" dirty="0" err="1" smtClean="0"/>
              <a:t>Emergency</a:t>
            </a:r>
            <a:r>
              <a:rPr lang="it-IT" sz="1600" dirty="0" smtClean="0"/>
              <a:t> </a:t>
            </a:r>
            <a:r>
              <a:rPr lang="it-IT" sz="1600" dirty="0" err="1" smtClean="0"/>
              <a:t>Unit</a:t>
            </a:r>
            <a:r>
              <a:rPr lang="it-IT" sz="1600" dirty="0" smtClean="0"/>
              <a:t> </a:t>
            </a:r>
            <a:r>
              <a:rPr lang="it-IT" sz="1600" dirty="0" err="1" smtClean="0"/>
              <a:t>–</a:t>
            </a:r>
            <a:r>
              <a:rPr lang="it-IT" sz="1600" dirty="0" smtClean="0"/>
              <a:t> </a:t>
            </a:r>
            <a:r>
              <a:rPr lang="it-IT" sz="1600" dirty="0" err="1" smtClean="0"/>
              <a:t>University</a:t>
            </a:r>
            <a:r>
              <a:rPr lang="it-IT" sz="1600" dirty="0" smtClean="0"/>
              <a:t> </a:t>
            </a:r>
            <a:r>
              <a:rPr lang="it-IT" sz="1600" dirty="0" err="1" smtClean="0"/>
              <a:t>of</a:t>
            </a:r>
            <a:r>
              <a:rPr lang="it-IT" sz="1600" dirty="0" smtClean="0"/>
              <a:t> Bologna</a:t>
            </a:r>
          </a:p>
          <a:p>
            <a:pPr algn="ctr"/>
            <a:r>
              <a:rPr lang="it-IT" sz="1400" dirty="0" smtClean="0"/>
              <a:t>IBD </a:t>
            </a:r>
            <a:r>
              <a:rPr lang="it-IT" sz="1400" dirty="0" err="1" smtClean="0"/>
              <a:t>Regional</a:t>
            </a:r>
            <a:r>
              <a:rPr lang="it-IT" sz="1400" dirty="0" smtClean="0"/>
              <a:t> </a:t>
            </a:r>
            <a:r>
              <a:rPr lang="it-IT" sz="1400" dirty="0" err="1" smtClean="0"/>
              <a:t>Referral</a:t>
            </a:r>
            <a:r>
              <a:rPr lang="it-IT" sz="1400" dirty="0" smtClean="0"/>
              <a:t> Center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412692" y="1411053"/>
            <a:ext cx="4605195" cy="121571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vert="horz" wrap="square" lIns="91438" tIns="45719" rIns="91438" bIns="45719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it-IT" sz="1600" b="1" dirty="0" smtClean="0">
                <a:solidFill>
                  <a:srgbClr val="FF6600"/>
                </a:solidFill>
              </a:rPr>
              <a:t>189 </a:t>
            </a:r>
            <a:r>
              <a:rPr lang="it-IT" sz="1400" dirty="0" err="1" smtClean="0"/>
              <a:t>procedures</a:t>
            </a:r>
            <a:r>
              <a:rPr lang="it-IT" sz="1400" dirty="0" smtClean="0"/>
              <a:t> in </a:t>
            </a:r>
            <a:r>
              <a:rPr lang="it-IT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164 </a:t>
            </a:r>
            <a:r>
              <a:rPr lang="it-IT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it-IT" sz="1400" dirty="0" err="1" smtClean="0"/>
              <a:t>pts</a:t>
            </a:r>
            <a:r>
              <a:rPr lang="it-IT" sz="1400" dirty="0" smtClean="0"/>
              <a:t> (</a:t>
            </a:r>
            <a:r>
              <a:rPr lang="it-IT" sz="1400" dirty="0" err="1" smtClean="0"/>
              <a:t>5</a:t>
            </a:r>
            <a:r>
              <a:rPr lang="it-IT" sz="1400" dirty="0" smtClean="0"/>
              <a:t> </a:t>
            </a:r>
            <a:r>
              <a:rPr lang="it-IT" sz="1400" dirty="0" err="1" smtClean="0"/>
              <a:t>pediatric</a:t>
            </a:r>
            <a:r>
              <a:rPr lang="it-IT" sz="1400" dirty="0" smtClean="0"/>
              <a:t>)(</a:t>
            </a:r>
            <a:r>
              <a:rPr lang="it-IT" sz="1400" i="1" dirty="0" smtClean="0"/>
              <a:t>16 </a:t>
            </a:r>
            <a:r>
              <a:rPr lang="it-IT" sz="1400" i="1" dirty="0" err="1" smtClean="0"/>
              <a:t>with</a:t>
            </a:r>
            <a:r>
              <a:rPr lang="it-IT" sz="1400" i="1" dirty="0" smtClean="0"/>
              <a:t> UC)</a:t>
            </a:r>
          </a:p>
          <a:p>
            <a:pPr algn="ctr">
              <a:spcAft>
                <a:spcPts val="600"/>
              </a:spcAft>
            </a:pPr>
            <a:r>
              <a:rPr lang="it-IT" sz="1400" dirty="0" err="1" smtClean="0"/>
              <a:t>All</a:t>
            </a:r>
            <a:r>
              <a:rPr lang="it-IT" sz="1400" dirty="0" smtClean="0"/>
              <a:t> </a:t>
            </a:r>
            <a:r>
              <a:rPr lang="it-IT" sz="1400" dirty="0" err="1" smtClean="0"/>
              <a:t>pts</a:t>
            </a:r>
            <a:r>
              <a:rPr lang="it-IT" sz="1400" dirty="0" smtClean="0"/>
              <a:t> </a:t>
            </a:r>
            <a:r>
              <a:rPr lang="it-IT" sz="1400" dirty="0" err="1" smtClean="0"/>
              <a:t>refractory</a:t>
            </a:r>
            <a:r>
              <a:rPr lang="it-IT" sz="1400" dirty="0" smtClean="0"/>
              <a:t> </a:t>
            </a:r>
            <a:r>
              <a:rPr lang="it-IT" sz="1400" dirty="0" err="1" smtClean="0"/>
              <a:t>to</a:t>
            </a:r>
            <a:r>
              <a:rPr lang="it-IT" sz="1400" dirty="0" smtClean="0"/>
              <a:t> multiple </a:t>
            </a:r>
            <a:r>
              <a:rPr lang="it-IT" sz="1400" dirty="0" err="1" smtClean="0"/>
              <a:t>strategies</a:t>
            </a:r>
            <a:endParaRPr lang="it-IT" sz="1400" dirty="0" smtClean="0"/>
          </a:p>
          <a:p>
            <a:pPr algn="ctr">
              <a:spcAft>
                <a:spcPts val="600"/>
              </a:spcAft>
            </a:pPr>
            <a:r>
              <a:rPr lang="it-IT" sz="1400" dirty="0" smtClean="0"/>
              <a:t>In </a:t>
            </a:r>
            <a:r>
              <a:rPr lang="it-IT" sz="1400" dirty="0" smtClean="0">
                <a:solidFill>
                  <a:schemeClr val="accent2"/>
                </a:solidFill>
              </a:rPr>
              <a:t>24</a:t>
            </a:r>
            <a:r>
              <a:rPr lang="it-IT" sz="1400" dirty="0" smtClean="0"/>
              <a:t> </a:t>
            </a:r>
            <a:r>
              <a:rPr lang="it-IT" sz="1400" dirty="0" err="1" smtClean="0"/>
              <a:t>pts</a:t>
            </a:r>
            <a:r>
              <a:rPr lang="it-IT" sz="1400" dirty="0" smtClean="0"/>
              <a:t> </a:t>
            </a:r>
            <a:r>
              <a:rPr lang="it-IT" sz="1400" b="1" dirty="0" err="1" smtClean="0"/>
              <a:t>re-injection</a:t>
            </a:r>
            <a:endParaRPr lang="it-IT" sz="1400" b="1" dirty="0" smtClean="0"/>
          </a:p>
          <a:p>
            <a:pPr algn="ctr">
              <a:spcAft>
                <a:spcPts val="600"/>
              </a:spcAft>
            </a:pPr>
            <a:r>
              <a:rPr lang="it-IT" sz="1400" dirty="0" smtClean="0"/>
              <a:t>In </a:t>
            </a:r>
            <a:r>
              <a:rPr lang="it-IT" sz="1400" dirty="0" err="1" smtClean="0">
                <a:solidFill>
                  <a:srgbClr val="FF6600"/>
                </a:solidFill>
              </a:rPr>
              <a:t>1</a:t>
            </a:r>
            <a:r>
              <a:rPr lang="it-IT" sz="1400" dirty="0" smtClean="0"/>
              <a:t> pt </a:t>
            </a:r>
            <a:r>
              <a:rPr lang="it-IT" sz="1400" b="1" dirty="0" smtClean="0"/>
              <a:t>3</a:t>
            </a:r>
            <a:r>
              <a:rPr lang="it-IT" sz="1400" b="1" baseline="30000" dirty="0" smtClean="0"/>
              <a:t>rd</a:t>
            </a:r>
            <a:r>
              <a:rPr lang="it-IT" sz="1400" b="1" dirty="0" smtClean="0"/>
              <a:t> </a:t>
            </a:r>
            <a:r>
              <a:rPr lang="it-IT" sz="1400" b="1" dirty="0" err="1" smtClean="0"/>
              <a:t>injection</a:t>
            </a:r>
            <a:endParaRPr lang="it-IT" sz="1400" b="1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1052858" y="2706020"/>
            <a:ext cx="7025684" cy="369330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it-IT" b="1" dirty="0" err="1" smtClean="0"/>
              <a:t>Results</a:t>
            </a:r>
            <a:r>
              <a:rPr lang="it-IT" b="1" dirty="0" smtClean="0"/>
              <a:t> </a:t>
            </a:r>
            <a:r>
              <a:rPr lang="it-IT" b="1" dirty="0" err="1" smtClean="0"/>
              <a:t>available</a:t>
            </a:r>
            <a:r>
              <a:rPr lang="it-IT" b="1" dirty="0" smtClean="0"/>
              <a:t> on </a:t>
            </a:r>
            <a:r>
              <a:rPr lang="it-IT" b="1" dirty="0" smtClean="0">
                <a:solidFill>
                  <a:srgbClr val="3366FF"/>
                </a:solidFill>
              </a:rPr>
              <a:t>108 </a:t>
            </a:r>
            <a:r>
              <a:rPr lang="it-IT" b="1" dirty="0" err="1" smtClean="0"/>
              <a:t>pts</a:t>
            </a:r>
            <a:r>
              <a:rPr lang="it-IT" b="1" dirty="0" smtClean="0"/>
              <a:t> </a:t>
            </a:r>
            <a:r>
              <a:rPr lang="it-IT" b="1" dirty="0" err="1" smtClean="0"/>
              <a:t>with</a:t>
            </a:r>
            <a:r>
              <a:rPr lang="it-IT" b="1" dirty="0" smtClean="0"/>
              <a:t> complete follow-up </a:t>
            </a:r>
            <a:r>
              <a:rPr lang="it-IT" sz="1400" i="1" dirty="0" smtClean="0"/>
              <a:t>(media </a:t>
            </a:r>
            <a:r>
              <a:rPr lang="it-IT" sz="1400" i="1" dirty="0" err="1" smtClean="0"/>
              <a:t>2</a:t>
            </a:r>
            <a:r>
              <a:rPr lang="it-IT" sz="1400" i="1" dirty="0" smtClean="0"/>
              <a:t> </a:t>
            </a:r>
            <a:r>
              <a:rPr lang="it-IT" sz="1400" i="1" dirty="0" err="1" smtClean="0"/>
              <a:t>aa</a:t>
            </a:r>
            <a:r>
              <a:rPr lang="it-IT" sz="1400" i="1" dirty="0" smtClean="0"/>
              <a:t>)</a:t>
            </a:r>
            <a:endParaRPr lang="it-IT" sz="1400" i="1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292287" y="4135601"/>
            <a:ext cx="3880342" cy="83099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 cap="flat" cmpd="sng" algn="ctr">
            <a:solidFill>
              <a:srgbClr val="CCFFCC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38" tIns="45719" rIns="91438" bIns="45719" rtlCol="0">
            <a:spAutoFit/>
          </a:bodyPr>
          <a:lstStyle/>
          <a:p>
            <a:r>
              <a:rPr lang="it-IT" dirty="0" smtClean="0"/>
              <a:t>Total success rate: 	</a:t>
            </a:r>
            <a:r>
              <a:rPr lang="it-IT" sz="2400" b="1" dirty="0" smtClean="0">
                <a:solidFill>
                  <a:srgbClr val="FF6600"/>
                </a:solidFill>
              </a:rPr>
              <a:t>69 % </a:t>
            </a:r>
          </a:p>
          <a:p>
            <a:r>
              <a:rPr lang="it-IT" b="1" dirty="0" err="1" smtClean="0"/>
              <a:t>Patient</a:t>
            </a:r>
            <a:r>
              <a:rPr lang="it-IT" b="1" dirty="0" smtClean="0"/>
              <a:t> success rate</a:t>
            </a:r>
            <a:r>
              <a:rPr lang="it-IT" sz="2400" b="1" dirty="0" smtClean="0">
                <a:solidFill>
                  <a:srgbClr val="FF6600"/>
                </a:solidFill>
              </a:rPr>
              <a:t>: 	</a:t>
            </a:r>
            <a:r>
              <a:rPr lang="it-IT" sz="2400" b="1" dirty="0" smtClean="0">
                <a:solidFill>
                  <a:srgbClr val="FF0000"/>
                </a:solidFill>
              </a:rPr>
              <a:t>78 %</a:t>
            </a:r>
          </a:p>
        </p:txBody>
      </p:sp>
      <p:sp>
        <p:nvSpPr>
          <p:cNvPr id="8" name="Freccia destra rientrata 7"/>
          <p:cNvSpPr/>
          <p:nvPr/>
        </p:nvSpPr>
        <p:spPr>
          <a:xfrm>
            <a:off x="5249870" y="1896970"/>
            <a:ext cx="695269" cy="322571"/>
          </a:xfrm>
          <a:prstGeom prst="notch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it-IT" sz="1400"/>
          </a:p>
        </p:txBody>
      </p:sp>
      <p:sp>
        <p:nvSpPr>
          <p:cNvPr id="9" name="CasellaDiTesto 8"/>
          <p:cNvSpPr txBox="1"/>
          <p:nvPr/>
        </p:nvSpPr>
        <p:spPr>
          <a:xfrm>
            <a:off x="6118019" y="1335712"/>
            <a:ext cx="1836885" cy="1477325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it-IT" sz="2000" dirty="0" err="1" smtClean="0"/>
              <a:t>Crohn’s</a:t>
            </a:r>
            <a:endParaRPr lang="it-IT" sz="2000" dirty="0" smtClean="0"/>
          </a:p>
          <a:p>
            <a:r>
              <a:rPr lang="it-IT" sz="1400" dirty="0" err="1" smtClean="0"/>
              <a:t>Rectovaginal</a:t>
            </a:r>
            <a:endParaRPr lang="it-IT" sz="1400" dirty="0" smtClean="0"/>
          </a:p>
          <a:p>
            <a:r>
              <a:rPr lang="it-IT" sz="1400" dirty="0" err="1" smtClean="0"/>
              <a:t>Pouch-anal</a:t>
            </a:r>
            <a:endParaRPr lang="it-IT" sz="1400" dirty="0" smtClean="0"/>
          </a:p>
          <a:p>
            <a:r>
              <a:rPr lang="it-IT" sz="1400" dirty="0" err="1" smtClean="0"/>
              <a:t>Pouch-vaginal</a:t>
            </a:r>
            <a:endParaRPr lang="it-IT" sz="1400" dirty="0" smtClean="0"/>
          </a:p>
          <a:p>
            <a:r>
              <a:rPr lang="it-IT" sz="1400" dirty="0" err="1" smtClean="0"/>
              <a:t>Sphincteroplasty</a:t>
            </a:r>
            <a:endParaRPr lang="it-IT" sz="1400" dirty="0" smtClean="0"/>
          </a:p>
          <a:p>
            <a:r>
              <a:rPr lang="it-IT" sz="1400" dirty="0" err="1" smtClean="0">
                <a:solidFill>
                  <a:srgbClr val="FF0000"/>
                </a:solidFill>
              </a:rPr>
              <a:t>Cuffitis</a:t>
            </a:r>
            <a:endParaRPr lang="it-IT" sz="1400" dirty="0">
              <a:solidFill>
                <a:srgbClr val="FF0000"/>
              </a:solidFill>
            </a:endParaRPr>
          </a:p>
        </p:txBody>
      </p:sp>
      <p:sp>
        <p:nvSpPr>
          <p:cNvPr id="11" name="Freccia giù 10"/>
          <p:cNvSpPr/>
          <p:nvPr/>
        </p:nvSpPr>
        <p:spPr>
          <a:xfrm>
            <a:off x="4565700" y="3668362"/>
            <a:ext cx="473714" cy="381979"/>
          </a:xfrm>
          <a:prstGeom prst="downArrow">
            <a:avLst/>
          </a:prstGeom>
          <a:solidFill>
            <a:srgbClr val="8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it-IT"/>
          </a:p>
        </p:txBody>
      </p:sp>
      <p:grpSp>
        <p:nvGrpSpPr>
          <p:cNvPr id="3" name="Gruppo 12"/>
          <p:cNvGrpSpPr/>
          <p:nvPr/>
        </p:nvGrpSpPr>
        <p:grpSpPr>
          <a:xfrm>
            <a:off x="412692" y="3075350"/>
            <a:ext cx="8150412" cy="1881699"/>
            <a:chOff x="412691" y="3075350"/>
            <a:chExt cx="8150412" cy="1881699"/>
          </a:xfrm>
        </p:grpSpPr>
        <p:sp>
          <p:nvSpPr>
            <p:cNvPr id="10" name="CasellaDiTesto 9"/>
            <p:cNvSpPr txBox="1"/>
            <p:nvPr/>
          </p:nvSpPr>
          <p:spPr>
            <a:xfrm>
              <a:off x="412691" y="3075350"/>
              <a:ext cx="8150412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71457" indent="-271457">
                <a:buClr>
                  <a:schemeClr val="tx2">
                    <a:lumMod val="60000"/>
                    <a:lumOff val="40000"/>
                  </a:schemeClr>
                </a:buClr>
                <a:buFont typeface="Wingdings" charset="2"/>
                <a:buChar char="ü"/>
              </a:pPr>
              <a:r>
                <a:rPr lang="it-IT" dirty="0" smtClean="0"/>
                <a:t>In </a:t>
              </a:r>
              <a:r>
                <a:rPr lang="it-IT" dirty="0" err="1" smtClean="0"/>
                <a:t>all</a:t>
              </a:r>
              <a:r>
                <a:rPr lang="it-IT" dirty="0" smtClean="0"/>
                <a:t> </a:t>
              </a:r>
              <a:r>
                <a:rPr lang="it-IT" dirty="0" err="1" smtClean="0"/>
                <a:t>cases</a:t>
              </a:r>
              <a:r>
                <a:rPr lang="it-IT" dirty="0" smtClean="0"/>
                <a:t>: </a:t>
              </a:r>
              <a:r>
                <a:rPr lang="it-IT" b="1" dirty="0" err="1" smtClean="0">
                  <a:solidFill>
                    <a:srgbClr val="3366FF"/>
                  </a:solidFill>
                </a:rPr>
                <a:t>fistulectomy</a:t>
              </a:r>
              <a:endParaRPr lang="it-IT" b="1" dirty="0" smtClean="0">
                <a:solidFill>
                  <a:srgbClr val="3366FF"/>
                </a:solidFill>
              </a:endParaRPr>
            </a:p>
            <a:p>
              <a:pPr marL="271457" indent="-271457">
                <a:buClr>
                  <a:schemeClr val="tx2">
                    <a:lumMod val="60000"/>
                    <a:lumOff val="40000"/>
                  </a:schemeClr>
                </a:buClr>
                <a:buFont typeface="Wingdings" charset="2"/>
                <a:buChar char="ü"/>
              </a:pPr>
              <a:r>
                <a:rPr lang="it-IT" sz="1400" b="1" dirty="0" smtClean="0"/>
                <a:t>In 87% </a:t>
              </a:r>
              <a:r>
                <a:rPr lang="it-IT" sz="1400" b="1" dirty="0" err="1" smtClean="0"/>
                <a:t>of</a:t>
              </a:r>
              <a:r>
                <a:rPr lang="it-IT" sz="1400" b="1" dirty="0" smtClean="0"/>
                <a:t> </a:t>
              </a:r>
              <a:r>
                <a:rPr lang="it-IT" sz="1400" b="1" dirty="0" err="1" smtClean="0"/>
                <a:t>cases</a:t>
              </a:r>
              <a:r>
                <a:rPr lang="it-IT" sz="1400" b="1" dirty="0" smtClean="0"/>
                <a:t>: </a:t>
              </a:r>
              <a:r>
                <a:rPr lang="it-IT" sz="1400" b="1" dirty="0" err="1" smtClean="0">
                  <a:solidFill>
                    <a:srgbClr val="FF6600"/>
                  </a:solidFill>
                </a:rPr>
                <a:t>associated</a:t>
              </a:r>
              <a:r>
                <a:rPr lang="it-IT" sz="1400" b="1" dirty="0" smtClean="0"/>
                <a:t> </a:t>
              </a:r>
              <a:r>
                <a:rPr lang="it-IT" sz="1400" b="1" dirty="0" err="1" smtClean="0"/>
                <a:t>surgical</a:t>
              </a:r>
              <a:r>
                <a:rPr lang="it-IT" sz="1400" b="1" dirty="0" smtClean="0"/>
                <a:t> </a:t>
              </a:r>
              <a:r>
                <a:rPr lang="it-IT" sz="1400" b="1" dirty="0" err="1" smtClean="0"/>
                <a:t>repair</a:t>
              </a:r>
              <a:r>
                <a:rPr lang="it-IT" sz="1400" b="1" dirty="0" smtClean="0"/>
                <a:t> (</a:t>
              </a:r>
              <a:r>
                <a:rPr lang="it-IT" sz="1400" b="1" i="1" dirty="0" err="1" smtClean="0"/>
                <a:t>vertical</a:t>
              </a:r>
              <a:r>
                <a:rPr lang="it-IT" sz="1400" b="1" i="1" dirty="0" smtClean="0"/>
                <a:t> or </a:t>
              </a:r>
              <a:r>
                <a:rPr lang="it-IT" sz="1400" b="1" i="1" dirty="0" err="1" smtClean="0"/>
                <a:t>u-shaped</a:t>
              </a:r>
              <a:r>
                <a:rPr lang="it-IT" sz="1400" b="1" i="1" dirty="0" smtClean="0"/>
                <a:t> flap, suture </a:t>
              </a:r>
              <a:r>
                <a:rPr lang="it-IT" sz="1400" b="1" i="1" dirty="0" err="1" smtClean="0"/>
                <a:t>of</a:t>
              </a:r>
              <a:r>
                <a:rPr lang="it-IT" sz="1400" b="1" i="1" dirty="0" smtClean="0"/>
                <a:t> the </a:t>
              </a:r>
              <a:r>
                <a:rPr lang="it-IT" sz="1400" b="1" i="1" dirty="0" err="1" smtClean="0"/>
                <a:t>internal</a:t>
              </a:r>
              <a:r>
                <a:rPr lang="it-IT" sz="1400" b="1" i="1" dirty="0" smtClean="0"/>
                <a:t> </a:t>
              </a:r>
              <a:r>
                <a:rPr lang="it-IT" sz="1400" b="1" i="1" dirty="0" err="1" smtClean="0"/>
                <a:t>orifice</a:t>
              </a:r>
              <a:r>
                <a:rPr lang="it-IT" sz="1400" b="1" i="1" dirty="0" smtClean="0"/>
                <a:t>, </a:t>
              </a:r>
              <a:r>
                <a:rPr lang="it-IT" sz="1400" b="1" i="1" dirty="0" err="1" smtClean="0"/>
                <a:t>plug</a:t>
              </a:r>
              <a:r>
                <a:rPr lang="it-IT" sz="1400" b="1" i="1" dirty="0" smtClean="0"/>
                <a:t>) </a:t>
              </a:r>
              <a:endParaRPr lang="it-IT" sz="1400" b="1" i="1" dirty="0"/>
            </a:p>
          </p:txBody>
        </p:sp>
        <p:sp>
          <p:nvSpPr>
            <p:cNvPr id="12" name="Parentesi graffa chiusa 11"/>
            <p:cNvSpPr/>
            <p:nvPr/>
          </p:nvSpPr>
          <p:spPr>
            <a:xfrm>
              <a:off x="4172628" y="4126052"/>
              <a:ext cx="201580" cy="830997"/>
            </a:xfrm>
            <a:prstGeom prst="rightBrac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13" name="Segnaposto testo 2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4E8F4210-BECD-654F-B76F-DD33C4C24F47}"/>
              </a:ext>
            </a:extLst>
          </p:cNvPr>
          <p:cNvSpPr txBox="1">
            <a:spLocks/>
          </p:cNvSpPr>
          <p:nvPr/>
        </p:nvSpPr>
        <p:spPr>
          <a:xfrm>
            <a:off x="4565700" y="3985712"/>
            <a:ext cx="4394365" cy="1119304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 sz="5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rgbClr val="0070C0"/>
                </a:solidFill>
              </a:rPr>
              <a:t>Gruppo M. di </a:t>
            </a:r>
            <a:r>
              <a:rPr lang="it-IT" sz="1400" dirty="0" err="1" smtClean="0">
                <a:solidFill>
                  <a:srgbClr val="0070C0"/>
                </a:solidFill>
              </a:rPr>
              <a:t>Crohn</a:t>
            </a:r>
            <a:r>
              <a:rPr lang="it-IT" sz="1400" dirty="0" smtClean="0">
                <a:solidFill>
                  <a:srgbClr val="0070C0"/>
                </a:solidFill>
              </a:rPr>
              <a:t> (93 </a:t>
            </a:r>
            <a:r>
              <a:rPr lang="it-IT" sz="1400" dirty="0" err="1" smtClean="0">
                <a:solidFill>
                  <a:srgbClr val="0070C0"/>
                </a:solidFill>
              </a:rPr>
              <a:t>pz</a:t>
            </a:r>
            <a:r>
              <a:rPr lang="it-IT" sz="1400" dirty="0" smtClean="0">
                <a:solidFill>
                  <a:srgbClr val="0070C0"/>
                </a:solidFill>
              </a:rPr>
              <a:t>)</a:t>
            </a:r>
            <a:r>
              <a:rPr lang="it-IT" sz="1400" dirty="0" smtClean="0"/>
              <a:t>: </a:t>
            </a:r>
            <a:r>
              <a:rPr lang="it-IT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73</a:t>
            </a:r>
            <a:r>
              <a:rPr lang="it-IT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r>
              <a:rPr lang="it-IT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 remissioni combinate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it-IT" sz="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rgbClr val="7030A0"/>
                </a:solidFill>
              </a:rPr>
              <a:t>Gruppo </a:t>
            </a:r>
            <a:r>
              <a:rPr lang="it-IT" sz="1400" dirty="0" smtClean="0">
                <a:solidFill>
                  <a:srgbClr val="7030A0"/>
                </a:solidFill>
              </a:rPr>
              <a:t>IPAA (15 </a:t>
            </a:r>
            <a:r>
              <a:rPr lang="it-IT" sz="1400" dirty="0" err="1" smtClean="0">
                <a:solidFill>
                  <a:srgbClr val="7030A0"/>
                </a:solidFill>
              </a:rPr>
              <a:t>pz</a:t>
            </a:r>
            <a:r>
              <a:rPr lang="it-IT" sz="1400" dirty="0" smtClean="0">
                <a:solidFill>
                  <a:srgbClr val="7030A0"/>
                </a:solidFill>
              </a:rPr>
              <a:t>)</a:t>
            </a:r>
            <a:r>
              <a:rPr lang="it-IT" sz="1400" dirty="0" smtClean="0"/>
              <a:t>:  </a:t>
            </a:r>
            <a:r>
              <a:rPr lang="it-IT" sz="1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44%</a:t>
            </a:r>
            <a:r>
              <a:rPr lang="it-IT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  remissioni combinate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432980" y="3573840"/>
            <a:ext cx="83706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endParaRPr lang="it-IT" sz="1600" dirty="0" smtClean="0"/>
          </a:p>
          <a:p>
            <a:endParaRPr lang="it-IT" sz="1600" dirty="0" smtClean="0"/>
          </a:p>
          <a:p>
            <a:r>
              <a:rPr lang="it-IT" sz="1600" b="1" dirty="0" smtClean="0"/>
              <a:t>Il futuro </a:t>
            </a:r>
            <a:r>
              <a:rPr lang="it-IT" sz="1600" dirty="0" smtClean="0"/>
              <a:t>(</a:t>
            </a:r>
            <a:r>
              <a:rPr lang="it-IT" sz="1600" b="1" dirty="0" smtClean="0"/>
              <a:t>?</a:t>
            </a:r>
            <a:r>
              <a:rPr lang="it-IT" sz="1600" dirty="0" smtClean="0"/>
              <a:t>) L’effetto delle MSC e del </a:t>
            </a:r>
            <a:r>
              <a:rPr lang="it-IT" sz="1600" dirty="0" err="1" smtClean="0"/>
              <a:t>MFat</a:t>
            </a:r>
            <a:r>
              <a:rPr lang="it-IT" sz="1600" dirty="0" smtClean="0"/>
              <a:t> è </a:t>
            </a:r>
            <a:r>
              <a:rPr lang="it-IT" sz="1600" b="1" dirty="0" err="1" smtClean="0">
                <a:solidFill>
                  <a:srgbClr val="FF0000"/>
                </a:solidFill>
              </a:rPr>
              <a:t>paracrino</a:t>
            </a:r>
            <a:r>
              <a:rPr lang="it-IT" sz="1600" b="1" dirty="0" smtClean="0"/>
              <a:t>, non cellulare</a:t>
            </a:r>
            <a:r>
              <a:rPr lang="it-IT" sz="1600" dirty="0" smtClean="0"/>
              <a:t> 	</a:t>
            </a:r>
          </a:p>
          <a:p>
            <a:pPr lvl="2">
              <a:buFont typeface="Arial"/>
              <a:buChar char="•"/>
            </a:pPr>
            <a:r>
              <a:rPr lang="it-IT" sz="1600" dirty="0" smtClean="0"/>
              <a:t> </a:t>
            </a:r>
            <a:r>
              <a:rPr lang="it-IT" sz="1600" dirty="0" err="1" smtClean="0"/>
              <a:t>exosomi</a:t>
            </a:r>
            <a:r>
              <a:rPr lang="it-IT" sz="1600" dirty="0" smtClean="0"/>
              <a:t> </a:t>
            </a:r>
            <a:endParaRPr lang="it-IT" sz="1400" dirty="0" smtClean="0"/>
          </a:p>
          <a:p>
            <a:pPr lvl="2">
              <a:buFont typeface="Arial"/>
              <a:buChar char="•"/>
            </a:pPr>
            <a:r>
              <a:rPr lang="it-IT" sz="1600" dirty="0" smtClean="0"/>
              <a:t> fattori secreti (</a:t>
            </a:r>
            <a:r>
              <a:rPr lang="it-IT" sz="1600" dirty="0" err="1" smtClean="0"/>
              <a:t>cell-free</a:t>
            </a:r>
            <a:r>
              <a:rPr lang="it-IT" sz="1600" dirty="0" smtClean="0"/>
              <a:t>) </a:t>
            </a:r>
            <a:endParaRPr lang="it-IT" sz="1400" dirty="0" smtClean="0"/>
          </a:p>
        </p:txBody>
      </p:sp>
      <p:sp>
        <p:nvSpPr>
          <p:cNvPr id="4" name="CasellaDiTesto 3"/>
          <p:cNvSpPr txBox="1"/>
          <p:nvPr/>
        </p:nvSpPr>
        <p:spPr>
          <a:xfrm>
            <a:off x="808212" y="933222"/>
            <a:ext cx="735079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rgbClr val="FF0000"/>
              </a:buClr>
              <a:buFont typeface="Wingdings" charset="2"/>
              <a:buChar char="ü"/>
            </a:pPr>
            <a:r>
              <a:rPr lang="it-IT" sz="1600" dirty="0" smtClean="0"/>
              <a:t> La medicina rigenerativa </a:t>
            </a:r>
            <a:r>
              <a:rPr lang="it-IT" sz="1600" b="1" dirty="0" smtClean="0"/>
              <a:t>funziona davvero</a:t>
            </a:r>
            <a:r>
              <a:rPr lang="it-IT" sz="1600" dirty="0" smtClean="0"/>
              <a:t>, ma: </a:t>
            </a:r>
            <a:endParaRPr lang="it-IT" sz="1400" dirty="0" smtClean="0"/>
          </a:p>
          <a:p>
            <a:pPr lvl="1">
              <a:buFont typeface="Wingdings" charset="2"/>
              <a:buChar char="ü"/>
            </a:pPr>
            <a:r>
              <a:rPr lang="it-IT" sz="1600" dirty="0" smtClean="0"/>
              <a:t>Non è una “silver </a:t>
            </a:r>
            <a:r>
              <a:rPr lang="it-IT" sz="1600" dirty="0" err="1" smtClean="0"/>
              <a:t>bullet</a:t>
            </a:r>
            <a:r>
              <a:rPr lang="it-IT" sz="1600" dirty="0" smtClean="0"/>
              <a:t>” </a:t>
            </a:r>
            <a:endParaRPr lang="it-IT" sz="1400" dirty="0" smtClean="0"/>
          </a:p>
          <a:p>
            <a:pPr lvl="1">
              <a:buFont typeface="Wingdings" charset="2"/>
              <a:buChar char="ü"/>
            </a:pPr>
            <a:r>
              <a:rPr lang="it-IT" sz="1600" dirty="0" smtClean="0"/>
              <a:t>è parte di una strategia multimodale </a:t>
            </a:r>
            <a:endParaRPr lang="it-IT" sz="1400" dirty="0" smtClean="0"/>
          </a:p>
          <a:p>
            <a:pPr lvl="0"/>
            <a:endParaRPr lang="it-IT" sz="1600" dirty="0" smtClean="0"/>
          </a:p>
          <a:p>
            <a:pPr lvl="0"/>
            <a:r>
              <a:rPr lang="it-IT" sz="1600" dirty="0" smtClean="0"/>
              <a:t>Il vero salto di qualità avviene quando si combinano :</a:t>
            </a:r>
            <a:endParaRPr lang="it-IT" sz="1400" dirty="0" smtClean="0"/>
          </a:p>
          <a:p>
            <a:pPr lvl="1"/>
            <a:r>
              <a:rPr lang="it-IT" sz="1600" dirty="0" smtClean="0"/>
              <a:t>	</a:t>
            </a:r>
            <a:endParaRPr lang="it-IT" sz="1600" b="1" dirty="0" smtClean="0"/>
          </a:p>
          <a:p>
            <a:pPr lvl="1"/>
            <a:r>
              <a:rPr lang="it-IT" b="1" dirty="0" smtClean="0">
                <a:solidFill>
                  <a:srgbClr val="0000FF"/>
                </a:solidFill>
              </a:rPr>
              <a:t>ampie potenzialità ancora inesplorate</a:t>
            </a:r>
            <a:endParaRPr lang="it-IT" dirty="0" smtClean="0">
              <a:solidFill>
                <a:srgbClr val="0000FF"/>
              </a:solidFill>
            </a:endParaRPr>
          </a:p>
          <a:p>
            <a:pPr lvl="1"/>
            <a:endParaRPr lang="it-IT" sz="1400" dirty="0" smtClean="0"/>
          </a:p>
          <a:p>
            <a:pPr marL="87313" lvl="1" indent="369888">
              <a:buClr>
                <a:srgbClr val="FF0000"/>
              </a:buClr>
              <a:buFont typeface="Wingdings" charset="2"/>
              <a:buChar char="ü"/>
            </a:pPr>
            <a:r>
              <a:rPr lang="it-IT" sz="1600" dirty="0" smtClean="0"/>
              <a:t>estensione ad altre patologie proctologiche complesse</a:t>
            </a:r>
          </a:p>
          <a:p>
            <a:pPr marL="87313" lvl="1" indent="369888">
              <a:buClr>
                <a:srgbClr val="FF0000"/>
              </a:buClr>
              <a:buFont typeface="Wingdings" charset="2"/>
              <a:buChar char="ü"/>
            </a:pPr>
            <a:r>
              <a:rPr lang="it-IT" sz="1600" dirty="0" smtClean="0"/>
              <a:t>integrazione con tecniche chirurgiche per la chiusura dell’orifizio interno</a:t>
            </a:r>
            <a:endParaRPr lang="it-IT" sz="1400" dirty="0" smtClean="0"/>
          </a:p>
        </p:txBody>
      </p:sp>
      <p:sp>
        <p:nvSpPr>
          <p:cNvPr id="5" name="Freccia destra 4"/>
          <p:cNvSpPr/>
          <p:nvPr/>
        </p:nvSpPr>
        <p:spPr>
          <a:xfrm>
            <a:off x="615779" y="4492913"/>
            <a:ext cx="692738" cy="230898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Rettangolo 5"/>
          <p:cNvSpPr/>
          <p:nvPr/>
        </p:nvSpPr>
        <p:spPr>
          <a:xfrm>
            <a:off x="519566" y="952463"/>
            <a:ext cx="8243515" cy="2915083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730956" y="84536"/>
            <a:ext cx="7772400" cy="527070"/>
          </a:xfrm>
          <a:prstGeom prst="rect">
            <a:avLst/>
          </a:prstGeom>
          <a:solidFill>
            <a:srgbClr val="EF1403"/>
          </a:solidFill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REGENERATIVE</a:t>
            </a:r>
            <a:r>
              <a:rPr kumimoji="0" lang="it-IT" sz="32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MEDICINE </a:t>
            </a:r>
            <a:r>
              <a:rPr kumimoji="0" lang="it-IT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therapy</a:t>
            </a:r>
            <a:r>
              <a:rPr kumimoji="0" lang="it-IT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it-IT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for</a:t>
            </a:r>
            <a:r>
              <a:rPr kumimoji="0" lang="it-IT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it-IT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Perianal</a:t>
            </a:r>
            <a:r>
              <a:rPr kumimoji="0" lang="it-IT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it-IT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CD</a:t>
            </a:r>
            <a:endParaRPr kumimoji="0" lang="it-IT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4878114" y="1683648"/>
            <a:ext cx="3884967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it-IT" sz="1600" dirty="0" smtClean="0"/>
              <a:t>         controllo chirurgico della sepsi</a:t>
            </a:r>
            <a:endParaRPr lang="it-IT" sz="1400" dirty="0" smtClean="0"/>
          </a:p>
          <a:p>
            <a:pPr lvl="1"/>
            <a:r>
              <a:rPr lang="it-IT" sz="1600" dirty="0" smtClean="0"/>
              <a:t>				</a:t>
            </a:r>
            <a:r>
              <a:rPr lang="it-IT" sz="2000" dirty="0" smtClean="0"/>
              <a:t>+</a:t>
            </a:r>
            <a:endParaRPr lang="it-IT" sz="1600" dirty="0" smtClean="0"/>
          </a:p>
          <a:p>
            <a:pPr lvl="1"/>
            <a:r>
              <a:rPr lang="it-IT" sz="1600" dirty="0" smtClean="0"/>
              <a:t>	terapia biologica / cellulare</a:t>
            </a:r>
          </a:p>
        </p:txBody>
      </p:sp>
      <p:sp>
        <p:nvSpPr>
          <p:cNvPr id="9" name="Arrotonda angolo diagonale rettangolo 8"/>
          <p:cNvSpPr/>
          <p:nvPr/>
        </p:nvSpPr>
        <p:spPr>
          <a:xfrm>
            <a:off x="5667043" y="1693269"/>
            <a:ext cx="2836313" cy="892552"/>
          </a:xfrm>
          <a:prstGeom prst="round2Diag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Freccia destra 9"/>
          <p:cNvSpPr/>
          <p:nvPr/>
        </p:nvSpPr>
        <p:spPr>
          <a:xfrm flipV="1">
            <a:off x="5272561" y="2104560"/>
            <a:ext cx="442587" cy="45719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982968" y="336483"/>
            <a:ext cx="7115623" cy="462844"/>
          </a:xfrm>
          <a:solidFill>
            <a:srgbClr val="FFFFFF"/>
          </a:solidFill>
        </p:spPr>
        <p:txBody>
          <a:bodyPr>
            <a:noAutofit/>
          </a:bodyPr>
          <a:lstStyle/>
          <a:p>
            <a:r>
              <a:rPr lang="it-IT" sz="2000" b="1" dirty="0" err="1" smtClean="0"/>
              <a:t>Advanced</a:t>
            </a:r>
            <a:r>
              <a:rPr lang="it-IT" sz="2000" b="1" dirty="0" smtClean="0"/>
              <a:t> </a:t>
            </a:r>
            <a:r>
              <a:rPr lang="it-IT" sz="2000" b="1" dirty="0" err="1" smtClean="0"/>
              <a:t>Regenerative</a:t>
            </a:r>
            <a:r>
              <a:rPr lang="it-IT" sz="2000" b="1" dirty="0" smtClean="0"/>
              <a:t> Medicine </a:t>
            </a:r>
            <a:r>
              <a:rPr lang="it-IT" sz="2000" b="1" dirty="0" err="1" smtClean="0"/>
              <a:t>Strategies</a:t>
            </a:r>
            <a:r>
              <a:rPr lang="it-IT" sz="2000" b="1" dirty="0" smtClean="0"/>
              <a:t> </a:t>
            </a:r>
            <a:endParaRPr lang="it-IT" sz="2000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2842331" y="83804"/>
            <a:ext cx="3396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err="1" smtClean="0">
                <a:solidFill>
                  <a:srgbClr val="FF0000"/>
                </a:solidFill>
              </a:rPr>
              <a:t>Emerging</a:t>
            </a:r>
            <a:r>
              <a:rPr lang="it-IT" b="1" dirty="0" smtClean="0">
                <a:solidFill>
                  <a:srgbClr val="FF0000"/>
                </a:solidFill>
              </a:rPr>
              <a:t> </a:t>
            </a:r>
            <a:r>
              <a:rPr lang="it-IT" b="1" dirty="0" err="1" smtClean="0">
                <a:solidFill>
                  <a:srgbClr val="FF0000"/>
                </a:solidFill>
              </a:rPr>
              <a:t>Cutting-edge</a:t>
            </a:r>
            <a:r>
              <a:rPr lang="it-IT" b="1" dirty="0" smtClean="0">
                <a:solidFill>
                  <a:srgbClr val="FF0000"/>
                </a:solidFill>
              </a:rPr>
              <a:t> </a:t>
            </a:r>
            <a:r>
              <a:rPr lang="it-IT" b="1" dirty="0" err="1" smtClean="0">
                <a:solidFill>
                  <a:srgbClr val="FF0000"/>
                </a:solidFill>
              </a:rPr>
              <a:t>Methods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13" name="Rettangolo 12"/>
          <p:cNvSpPr/>
          <p:nvPr/>
        </p:nvSpPr>
        <p:spPr>
          <a:xfrm>
            <a:off x="2141841" y="886185"/>
            <a:ext cx="4777269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it-IT" sz="2400" b="1" dirty="0" err="1" smtClean="0">
                <a:solidFill>
                  <a:srgbClr val="3366FF"/>
                </a:solidFill>
              </a:rPr>
              <a:t>Mesenchymal</a:t>
            </a:r>
            <a:r>
              <a:rPr lang="it-IT" sz="2400" b="1" dirty="0" smtClean="0">
                <a:solidFill>
                  <a:srgbClr val="3366FF"/>
                </a:solidFill>
              </a:rPr>
              <a:t> </a:t>
            </a:r>
            <a:r>
              <a:rPr lang="it-IT" sz="2400" b="1" dirty="0" err="1" smtClean="0">
                <a:solidFill>
                  <a:srgbClr val="3366FF"/>
                </a:solidFill>
              </a:rPr>
              <a:t>Stem</a:t>
            </a:r>
            <a:r>
              <a:rPr lang="it-IT" sz="2400" b="1" dirty="0" smtClean="0">
                <a:solidFill>
                  <a:srgbClr val="3366FF"/>
                </a:solidFill>
              </a:rPr>
              <a:t> </a:t>
            </a:r>
            <a:r>
              <a:rPr lang="it-IT" sz="2400" b="1" dirty="0" err="1" smtClean="0">
                <a:solidFill>
                  <a:srgbClr val="3366FF"/>
                </a:solidFill>
              </a:rPr>
              <a:t>Cells</a:t>
            </a:r>
            <a:r>
              <a:rPr lang="it-IT" sz="2400" b="1" dirty="0" smtClean="0">
                <a:solidFill>
                  <a:srgbClr val="3366FF"/>
                </a:solidFill>
              </a:rPr>
              <a:t> </a:t>
            </a:r>
            <a:r>
              <a:rPr lang="it-IT" sz="2400" b="1" dirty="0" err="1" smtClean="0">
                <a:solidFill>
                  <a:srgbClr val="3366FF"/>
                </a:solidFill>
              </a:rPr>
              <a:t>Secretoma</a:t>
            </a:r>
            <a:endParaRPr lang="it-IT" sz="2400" b="1" dirty="0" smtClean="0">
              <a:solidFill>
                <a:srgbClr val="3366FF"/>
              </a:solidFill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237473" y="1352664"/>
            <a:ext cx="8782627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dirty="0" smtClean="0"/>
              <a:t>The </a:t>
            </a:r>
            <a:r>
              <a:rPr lang="it-IT" sz="1600" dirty="0" err="1" smtClean="0"/>
              <a:t>regenerative</a:t>
            </a:r>
            <a:r>
              <a:rPr lang="it-IT" sz="1600" dirty="0" smtClean="0"/>
              <a:t> </a:t>
            </a:r>
            <a:r>
              <a:rPr lang="it-IT" sz="1600" dirty="0" err="1" smtClean="0"/>
              <a:t>potential</a:t>
            </a:r>
            <a:r>
              <a:rPr lang="it-IT" sz="1600" dirty="0" smtClean="0"/>
              <a:t> </a:t>
            </a:r>
            <a:r>
              <a:rPr lang="it-IT" sz="1600" dirty="0" err="1" smtClean="0"/>
              <a:t>of</a:t>
            </a:r>
            <a:r>
              <a:rPr lang="it-IT" sz="1600" dirty="0" smtClean="0"/>
              <a:t> </a:t>
            </a:r>
            <a:r>
              <a:rPr lang="it-IT" sz="1600" dirty="0" err="1" smtClean="0"/>
              <a:t>MSCs</a:t>
            </a:r>
            <a:r>
              <a:rPr lang="it-IT" sz="1600" dirty="0" smtClean="0"/>
              <a:t> </a:t>
            </a:r>
            <a:r>
              <a:rPr lang="it-IT" sz="1600" dirty="0" err="1" smtClean="0"/>
              <a:t>is</a:t>
            </a:r>
            <a:r>
              <a:rPr lang="it-IT" sz="1600" dirty="0" smtClean="0"/>
              <a:t> </a:t>
            </a:r>
            <a:r>
              <a:rPr lang="it-IT" sz="1600" dirty="0" err="1" smtClean="0"/>
              <a:t>not</a:t>
            </a:r>
            <a:r>
              <a:rPr lang="it-IT" sz="1600" dirty="0" smtClean="0"/>
              <a:t> </a:t>
            </a:r>
            <a:r>
              <a:rPr lang="it-IT" sz="1600" dirty="0" err="1" smtClean="0"/>
              <a:t>their</a:t>
            </a:r>
            <a:r>
              <a:rPr lang="it-IT" sz="1600" dirty="0" smtClean="0"/>
              <a:t> </a:t>
            </a:r>
            <a:r>
              <a:rPr lang="it-IT" sz="1600" dirty="0" err="1" smtClean="0"/>
              <a:t>differentiation</a:t>
            </a:r>
            <a:r>
              <a:rPr lang="it-IT" sz="1600" dirty="0" smtClean="0"/>
              <a:t>, </a:t>
            </a:r>
            <a:r>
              <a:rPr lang="it-IT" sz="1600" dirty="0" err="1" smtClean="0"/>
              <a:t>with</a:t>
            </a:r>
            <a:r>
              <a:rPr lang="it-IT" sz="1600" dirty="0" smtClean="0"/>
              <a:t> in vivo data </a:t>
            </a:r>
            <a:r>
              <a:rPr lang="it-IT" sz="1600" dirty="0" err="1" smtClean="0"/>
              <a:t>revealing</a:t>
            </a:r>
            <a:r>
              <a:rPr lang="it-IT" sz="1600" dirty="0" smtClean="0"/>
              <a:t> </a:t>
            </a:r>
            <a:r>
              <a:rPr lang="it-IT" sz="1600" dirty="0" err="1" smtClean="0"/>
              <a:t>transient</a:t>
            </a:r>
            <a:r>
              <a:rPr lang="it-IT" sz="1600" dirty="0" smtClean="0"/>
              <a:t> and low </a:t>
            </a:r>
            <a:r>
              <a:rPr lang="it-IT" sz="1600" dirty="0" err="1" smtClean="0"/>
              <a:t>engraftment</a:t>
            </a:r>
            <a:r>
              <a:rPr lang="it-IT" sz="1600" dirty="0" smtClean="0"/>
              <a:t> </a:t>
            </a:r>
            <a:r>
              <a:rPr lang="it-IT" sz="1600" dirty="0" err="1" smtClean="0"/>
              <a:t>rates</a:t>
            </a:r>
            <a:r>
              <a:rPr lang="it-IT" sz="1600" dirty="0" smtClean="0"/>
              <a:t>,.  </a:t>
            </a:r>
            <a:r>
              <a:rPr lang="it-IT" sz="1600" dirty="0" err="1" smtClean="0"/>
              <a:t>Instead</a:t>
            </a:r>
            <a:r>
              <a:rPr lang="it-IT" sz="1600" dirty="0" smtClean="0"/>
              <a:t>, </a:t>
            </a:r>
            <a:r>
              <a:rPr lang="it-IT" sz="1600" dirty="0" err="1" smtClean="0"/>
              <a:t>MSCs</a:t>
            </a:r>
            <a:r>
              <a:rPr lang="it-IT" sz="1600" dirty="0" smtClean="0"/>
              <a:t> </a:t>
            </a:r>
            <a:r>
              <a:rPr lang="it-IT" sz="1600" dirty="0" err="1" smtClean="0"/>
              <a:t>therapeutic</a:t>
            </a:r>
            <a:r>
              <a:rPr lang="it-IT" sz="1600" dirty="0" smtClean="0"/>
              <a:t> </a:t>
            </a:r>
            <a:r>
              <a:rPr lang="it-IT" sz="1600" dirty="0" err="1" smtClean="0"/>
              <a:t>effects</a:t>
            </a:r>
            <a:r>
              <a:rPr lang="it-IT" sz="1600" dirty="0" smtClean="0"/>
              <a:t> are </a:t>
            </a:r>
            <a:r>
              <a:rPr lang="it-IT" sz="1600" dirty="0" err="1" smtClean="0"/>
              <a:t>mainly</a:t>
            </a:r>
            <a:r>
              <a:rPr lang="it-IT" sz="1600" dirty="0" smtClean="0"/>
              <a:t> </a:t>
            </a:r>
            <a:r>
              <a:rPr lang="it-IT" sz="1600" dirty="0" err="1" smtClean="0"/>
              <a:t>attributed</a:t>
            </a:r>
            <a:r>
              <a:rPr lang="it-IT" sz="1600" dirty="0" smtClean="0"/>
              <a:t> </a:t>
            </a:r>
            <a:r>
              <a:rPr lang="it-IT" sz="1600" dirty="0" err="1" smtClean="0"/>
              <a:t>to</a:t>
            </a:r>
            <a:r>
              <a:rPr lang="it-IT" sz="1600" dirty="0" smtClean="0"/>
              <a:t> </a:t>
            </a:r>
            <a:r>
              <a:rPr lang="it-IT" sz="1600" dirty="0" err="1" smtClean="0"/>
              <a:t>its</a:t>
            </a:r>
            <a:r>
              <a:rPr lang="it-IT" sz="1600" dirty="0" smtClean="0"/>
              <a:t> </a:t>
            </a:r>
            <a:r>
              <a:rPr lang="it-IT" sz="1600" b="1" dirty="0" err="1" smtClean="0"/>
              <a:t>secretome</a:t>
            </a:r>
            <a:r>
              <a:rPr lang="it-IT" sz="1600" b="1" dirty="0" smtClean="0"/>
              <a:t>,</a:t>
            </a:r>
            <a:r>
              <a:rPr lang="it-IT" sz="1600" dirty="0" smtClean="0"/>
              <a:t> i.e., paracrine </a:t>
            </a:r>
            <a:r>
              <a:rPr lang="it-IT" sz="1600" dirty="0" err="1" smtClean="0"/>
              <a:t>factors</a:t>
            </a:r>
            <a:r>
              <a:rPr lang="it-IT" sz="1600" dirty="0" smtClean="0"/>
              <a:t> </a:t>
            </a:r>
            <a:r>
              <a:rPr lang="it-IT" sz="1600" dirty="0" err="1" smtClean="0"/>
              <a:t>secreted</a:t>
            </a:r>
            <a:r>
              <a:rPr lang="it-IT" sz="1600" dirty="0" smtClean="0"/>
              <a:t> </a:t>
            </a:r>
            <a:r>
              <a:rPr lang="it-IT" sz="1600" dirty="0" err="1" smtClean="0"/>
              <a:t>by</a:t>
            </a:r>
            <a:r>
              <a:rPr lang="it-IT" sz="1600" dirty="0" smtClean="0"/>
              <a:t> </a:t>
            </a:r>
            <a:r>
              <a:rPr lang="it-IT" sz="1600" dirty="0" err="1" smtClean="0"/>
              <a:t>these</a:t>
            </a:r>
            <a:r>
              <a:rPr lang="it-IT" sz="1600" dirty="0" smtClean="0"/>
              <a:t> </a:t>
            </a:r>
            <a:r>
              <a:rPr lang="it-IT" sz="1600" dirty="0" err="1" smtClean="0"/>
              <a:t>cells</a:t>
            </a:r>
            <a:r>
              <a:rPr lang="it-IT" sz="1600" dirty="0" smtClean="0"/>
              <a:t>, </a:t>
            </a:r>
            <a:r>
              <a:rPr lang="it-IT" sz="1600" dirty="0" err="1" smtClean="0"/>
              <a:t>further</a:t>
            </a:r>
            <a:r>
              <a:rPr lang="it-IT" sz="1600" dirty="0" smtClean="0"/>
              <a:t> </a:t>
            </a:r>
            <a:r>
              <a:rPr lang="it-IT" sz="1600" dirty="0" err="1" smtClean="0"/>
              <a:t>offering</a:t>
            </a:r>
            <a:r>
              <a:rPr lang="it-IT" sz="1600" dirty="0" smtClean="0"/>
              <a:t> a more </a:t>
            </a:r>
            <a:r>
              <a:rPr lang="it-IT" sz="1600" dirty="0" err="1" smtClean="0"/>
              <a:t>attractive</a:t>
            </a:r>
            <a:r>
              <a:rPr lang="it-IT" sz="1600" dirty="0" smtClean="0"/>
              <a:t> and innovative </a:t>
            </a:r>
            <a:r>
              <a:rPr lang="it-IT" sz="1600" dirty="0" err="1" smtClean="0"/>
              <a:t>approach</a:t>
            </a:r>
            <a:r>
              <a:rPr lang="it-IT" sz="1600" dirty="0" smtClean="0"/>
              <a:t> due </a:t>
            </a:r>
            <a:r>
              <a:rPr lang="it-IT" sz="1600" dirty="0" err="1" smtClean="0"/>
              <a:t>to</a:t>
            </a:r>
            <a:r>
              <a:rPr lang="it-IT" sz="1600" dirty="0" smtClean="0"/>
              <a:t> the </a:t>
            </a:r>
            <a:r>
              <a:rPr lang="it-IT" sz="1600" dirty="0" err="1" smtClean="0"/>
              <a:t>effectiveness</a:t>
            </a:r>
            <a:r>
              <a:rPr lang="it-IT" sz="1600" dirty="0" smtClean="0"/>
              <a:t> and </a:t>
            </a:r>
            <a:r>
              <a:rPr lang="it-IT" sz="1600" b="1" dirty="0" err="1" smtClean="0"/>
              <a:t>safety</a:t>
            </a:r>
            <a:r>
              <a:rPr lang="it-IT" sz="1600" b="1" dirty="0" smtClean="0"/>
              <a:t> </a:t>
            </a:r>
            <a:r>
              <a:rPr lang="it-IT" sz="1600" b="1" dirty="0" err="1" smtClean="0"/>
              <a:t>of</a:t>
            </a:r>
            <a:r>
              <a:rPr lang="it-IT" sz="1600" b="1" dirty="0" smtClean="0"/>
              <a:t> a </a:t>
            </a:r>
            <a:r>
              <a:rPr lang="it-IT" sz="1600" b="1" dirty="0" err="1" smtClean="0"/>
              <a:t>cell-free</a:t>
            </a:r>
            <a:r>
              <a:rPr lang="it-IT" sz="1600" b="1" dirty="0" smtClean="0"/>
              <a:t> </a:t>
            </a:r>
            <a:r>
              <a:rPr lang="it-IT" sz="1600" b="1" dirty="0" err="1" smtClean="0"/>
              <a:t>product</a:t>
            </a:r>
            <a:r>
              <a:rPr lang="it-IT" sz="1600" dirty="0" smtClean="0"/>
              <a:t> (</a:t>
            </a:r>
            <a:r>
              <a:rPr lang="it-IT" sz="1600" dirty="0" err="1" smtClean="0"/>
              <a:t>without</a:t>
            </a:r>
            <a:r>
              <a:rPr lang="it-IT" sz="1600" dirty="0" smtClean="0"/>
              <a:t> the </a:t>
            </a:r>
            <a:r>
              <a:rPr lang="it-IT" sz="1600" dirty="0" err="1" smtClean="0"/>
              <a:t>complexities</a:t>
            </a:r>
            <a:r>
              <a:rPr lang="it-IT" sz="1600" dirty="0" smtClean="0"/>
              <a:t> </a:t>
            </a:r>
            <a:r>
              <a:rPr lang="it-IT" sz="1600" dirty="0" err="1" smtClean="0"/>
              <a:t>associated</a:t>
            </a:r>
            <a:r>
              <a:rPr lang="it-IT" sz="1600" dirty="0" smtClean="0"/>
              <a:t> </a:t>
            </a:r>
            <a:r>
              <a:rPr lang="it-IT" sz="1600" dirty="0" err="1" smtClean="0"/>
              <a:t>with</a:t>
            </a:r>
            <a:r>
              <a:rPr lang="it-IT" sz="1600" dirty="0" smtClean="0"/>
              <a:t> live </a:t>
            </a:r>
            <a:r>
              <a:rPr lang="it-IT" sz="1600" dirty="0" err="1" smtClean="0"/>
              <a:t>cell</a:t>
            </a:r>
            <a:r>
              <a:rPr lang="it-IT" sz="1600" dirty="0" smtClean="0"/>
              <a:t> </a:t>
            </a:r>
            <a:r>
              <a:rPr lang="it-IT" sz="1600" dirty="0" err="1" smtClean="0"/>
              <a:t>transplantation</a:t>
            </a:r>
            <a:r>
              <a:rPr lang="it-IT" sz="1600" dirty="0" smtClean="0"/>
              <a:t>).</a:t>
            </a:r>
          </a:p>
          <a:p>
            <a:endParaRPr lang="it-IT" sz="1600" dirty="0" smtClean="0"/>
          </a:p>
          <a:p>
            <a:endParaRPr lang="it-IT" sz="1600" dirty="0"/>
          </a:p>
        </p:txBody>
      </p:sp>
      <p:sp>
        <p:nvSpPr>
          <p:cNvPr id="11" name="Rettangolo 10"/>
          <p:cNvSpPr/>
          <p:nvPr/>
        </p:nvSpPr>
        <p:spPr>
          <a:xfrm>
            <a:off x="237472" y="2567833"/>
            <a:ext cx="8456103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dirty="0" err="1" smtClean="0"/>
              <a:t>Soluble</a:t>
            </a:r>
            <a:r>
              <a:rPr lang="it-IT" sz="1600" dirty="0" smtClean="0"/>
              <a:t> </a:t>
            </a:r>
            <a:r>
              <a:rPr lang="it-IT" sz="1600" dirty="0" err="1" smtClean="0"/>
              <a:t>factors</a:t>
            </a:r>
            <a:r>
              <a:rPr lang="it-IT" sz="1600" dirty="0" smtClean="0"/>
              <a:t> (</a:t>
            </a:r>
            <a:r>
              <a:rPr lang="it-IT" sz="1600" dirty="0" err="1" smtClean="0"/>
              <a:t>growth</a:t>
            </a:r>
            <a:r>
              <a:rPr lang="it-IT" sz="1600" dirty="0" smtClean="0"/>
              <a:t> </a:t>
            </a:r>
            <a:r>
              <a:rPr lang="it-IT" sz="1600" dirty="0" err="1" smtClean="0"/>
              <a:t>factors</a:t>
            </a:r>
            <a:r>
              <a:rPr lang="it-IT" sz="1600" dirty="0" smtClean="0"/>
              <a:t>, </a:t>
            </a:r>
            <a:r>
              <a:rPr lang="it-IT" sz="1600" dirty="0" err="1" smtClean="0"/>
              <a:t>cytokines</a:t>
            </a:r>
            <a:r>
              <a:rPr lang="it-IT" sz="1600" dirty="0" smtClean="0"/>
              <a:t>, </a:t>
            </a:r>
            <a:r>
              <a:rPr lang="it-IT" sz="1600" dirty="0" err="1" smtClean="0"/>
              <a:t>chemokines</a:t>
            </a:r>
            <a:r>
              <a:rPr lang="it-IT" sz="1600" dirty="0" smtClean="0"/>
              <a:t>, and </a:t>
            </a:r>
            <a:r>
              <a:rPr lang="it-IT" sz="1600" dirty="0" err="1" smtClean="0"/>
              <a:t>hormones</a:t>
            </a:r>
            <a:r>
              <a:rPr lang="it-IT" sz="1600" dirty="0" smtClean="0"/>
              <a:t>) and </a:t>
            </a:r>
            <a:r>
              <a:rPr lang="it-IT" sz="1600" dirty="0" err="1" smtClean="0"/>
              <a:t>non-soluble</a:t>
            </a:r>
            <a:r>
              <a:rPr lang="it-IT" sz="1600" dirty="0" smtClean="0"/>
              <a:t> </a:t>
            </a:r>
            <a:r>
              <a:rPr lang="it-IT" sz="1600" dirty="0" err="1" smtClean="0"/>
              <a:t>factors</a:t>
            </a:r>
            <a:r>
              <a:rPr lang="it-IT" sz="1600" dirty="0" smtClean="0"/>
              <a:t> </a:t>
            </a:r>
            <a:r>
              <a:rPr lang="it-IT" sz="1600" dirty="0" err="1" smtClean="0"/>
              <a:t>contained</a:t>
            </a:r>
            <a:r>
              <a:rPr lang="it-IT" sz="1600" dirty="0" smtClean="0"/>
              <a:t> in </a:t>
            </a:r>
            <a:r>
              <a:rPr lang="it-IT" sz="1600" dirty="0" err="1" smtClean="0"/>
              <a:t>extracellular</a:t>
            </a:r>
            <a:r>
              <a:rPr lang="it-IT" sz="1600" dirty="0" smtClean="0"/>
              <a:t> </a:t>
            </a:r>
            <a:r>
              <a:rPr lang="it-IT" sz="1600" dirty="0" err="1" smtClean="0"/>
              <a:t>vesicles</a:t>
            </a:r>
            <a:r>
              <a:rPr lang="it-IT" sz="1600" dirty="0" smtClean="0"/>
              <a:t> (</a:t>
            </a:r>
            <a:r>
              <a:rPr lang="it-IT" sz="1600" dirty="0" err="1" smtClean="0"/>
              <a:t>EVs</a:t>
            </a:r>
            <a:r>
              <a:rPr lang="it-IT" sz="1600" dirty="0" smtClean="0"/>
              <a:t>)</a:t>
            </a:r>
            <a:endParaRPr lang="it-IT" sz="1600" dirty="0"/>
          </a:p>
        </p:txBody>
      </p:sp>
      <p:pic>
        <p:nvPicPr>
          <p:cNvPr id="12" name="Immagin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8737" y="3304231"/>
            <a:ext cx="6225922" cy="1703411"/>
          </a:xfrm>
          <a:prstGeom prst="rect">
            <a:avLst/>
          </a:prstGeom>
          <a:ln>
            <a:solidFill>
              <a:srgbClr val="215968"/>
            </a:solidFill>
          </a:ln>
        </p:spPr>
      </p:pic>
      <p:sp>
        <p:nvSpPr>
          <p:cNvPr id="17" name="Rettangolo 16"/>
          <p:cNvSpPr/>
          <p:nvPr/>
        </p:nvSpPr>
        <p:spPr>
          <a:xfrm>
            <a:off x="1548737" y="4171591"/>
            <a:ext cx="6225922" cy="526612"/>
          </a:xfrm>
          <a:prstGeom prst="rect">
            <a:avLst/>
          </a:prstGeom>
          <a:noFill/>
          <a:ln w="2857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982968" y="336483"/>
            <a:ext cx="7115623" cy="462844"/>
          </a:xfrm>
          <a:solidFill>
            <a:srgbClr val="FFFFFF"/>
          </a:solidFill>
        </p:spPr>
        <p:txBody>
          <a:bodyPr>
            <a:noAutofit/>
          </a:bodyPr>
          <a:lstStyle/>
          <a:p>
            <a:r>
              <a:rPr lang="it-IT" sz="2000" b="1" dirty="0" err="1" smtClean="0"/>
              <a:t>Advanced</a:t>
            </a:r>
            <a:r>
              <a:rPr lang="it-IT" sz="2000" b="1" dirty="0" smtClean="0"/>
              <a:t> </a:t>
            </a:r>
            <a:r>
              <a:rPr lang="it-IT" sz="2000" b="1" dirty="0" err="1" smtClean="0"/>
              <a:t>Regenerative</a:t>
            </a:r>
            <a:r>
              <a:rPr lang="it-IT" sz="2000" b="1" dirty="0" smtClean="0"/>
              <a:t> Medicine </a:t>
            </a:r>
            <a:r>
              <a:rPr lang="it-IT" sz="2000" b="1" dirty="0" err="1" smtClean="0"/>
              <a:t>Strategies</a:t>
            </a:r>
            <a:r>
              <a:rPr lang="it-IT" sz="2000" b="1" dirty="0" smtClean="0"/>
              <a:t> </a:t>
            </a:r>
            <a:endParaRPr lang="it-IT" sz="2000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2842331" y="83804"/>
            <a:ext cx="3396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err="1" smtClean="0">
                <a:solidFill>
                  <a:srgbClr val="FF0000"/>
                </a:solidFill>
              </a:rPr>
              <a:t>Emerging</a:t>
            </a:r>
            <a:r>
              <a:rPr lang="it-IT" b="1" dirty="0" smtClean="0">
                <a:solidFill>
                  <a:srgbClr val="FF0000"/>
                </a:solidFill>
              </a:rPr>
              <a:t> </a:t>
            </a:r>
            <a:r>
              <a:rPr lang="it-IT" b="1" dirty="0" err="1" smtClean="0">
                <a:solidFill>
                  <a:srgbClr val="FF0000"/>
                </a:solidFill>
              </a:rPr>
              <a:t>Cutting-edge</a:t>
            </a:r>
            <a:r>
              <a:rPr lang="it-IT" b="1" dirty="0" smtClean="0">
                <a:solidFill>
                  <a:srgbClr val="FF0000"/>
                </a:solidFill>
              </a:rPr>
              <a:t> </a:t>
            </a:r>
            <a:r>
              <a:rPr lang="it-IT" b="1" dirty="0" err="1" smtClean="0">
                <a:solidFill>
                  <a:srgbClr val="FF0000"/>
                </a:solidFill>
              </a:rPr>
              <a:t>Methods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3323739" y="830574"/>
            <a:ext cx="2434080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it-IT" sz="2400" b="1" dirty="0" err="1">
                <a:solidFill>
                  <a:srgbClr val="3366FF"/>
                </a:solidFill>
              </a:rPr>
              <a:t>Exosome</a:t>
            </a:r>
            <a:r>
              <a:rPr lang="it-IT" sz="2400" b="1" dirty="0">
                <a:solidFill>
                  <a:srgbClr val="3366FF"/>
                </a:solidFill>
              </a:rPr>
              <a:t> </a:t>
            </a:r>
            <a:r>
              <a:rPr lang="it-IT" sz="2400" b="1" dirty="0" err="1">
                <a:solidFill>
                  <a:srgbClr val="3366FF"/>
                </a:solidFill>
              </a:rPr>
              <a:t>Therapy</a:t>
            </a:r>
            <a:endParaRPr lang="it-IT" sz="2400" b="1" dirty="0">
              <a:solidFill>
                <a:srgbClr val="3366FF"/>
              </a:solidFill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171160" y="1299164"/>
            <a:ext cx="8739238" cy="2431435"/>
          </a:xfrm>
          <a:prstGeom prst="rect">
            <a:avLst/>
          </a:prstGeom>
          <a:solidFill>
            <a:schemeClr val="accent6">
              <a:lumMod val="20000"/>
              <a:lumOff val="80000"/>
              <a:alpha val="43000"/>
            </a:schemeClr>
          </a:solidFill>
        </p:spPr>
        <p:txBody>
          <a:bodyPr wrap="square">
            <a:spAutoFit/>
          </a:bodyPr>
          <a:lstStyle/>
          <a:p>
            <a:r>
              <a:rPr lang="it-IT" sz="1600" dirty="0" err="1" smtClean="0"/>
              <a:t>Nanoscale</a:t>
            </a:r>
            <a:r>
              <a:rPr lang="it-IT" sz="1600" dirty="0" smtClean="0"/>
              <a:t> </a:t>
            </a:r>
            <a:r>
              <a:rPr lang="it-IT" sz="1600" b="1" dirty="0" err="1" smtClean="0">
                <a:solidFill>
                  <a:srgbClr val="0000FF"/>
                </a:solidFill>
              </a:rPr>
              <a:t>biologic</a:t>
            </a:r>
            <a:r>
              <a:rPr lang="it-IT" sz="1600" b="1" dirty="0" smtClean="0">
                <a:solidFill>
                  <a:srgbClr val="0000FF"/>
                </a:solidFill>
              </a:rPr>
              <a:t> </a:t>
            </a:r>
            <a:r>
              <a:rPr lang="it-IT" sz="1600" b="1" dirty="0" err="1" smtClean="0">
                <a:solidFill>
                  <a:srgbClr val="0000FF"/>
                </a:solidFill>
              </a:rPr>
              <a:t>mediators</a:t>
            </a:r>
            <a:r>
              <a:rPr lang="it-IT" sz="1600" b="1" dirty="0" smtClean="0">
                <a:solidFill>
                  <a:srgbClr val="0000FF"/>
                </a:solidFill>
              </a:rPr>
              <a:t> </a:t>
            </a:r>
            <a:r>
              <a:rPr lang="it-IT" sz="1600" b="1" dirty="0" err="1" smtClean="0"/>
              <a:t>carrying</a:t>
            </a:r>
            <a:r>
              <a:rPr lang="it-IT" sz="1600" b="1" dirty="0" smtClean="0">
                <a:solidFill>
                  <a:srgbClr val="0000FF"/>
                </a:solidFill>
              </a:rPr>
              <a:t> </a:t>
            </a:r>
            <a:r>
              <a:rPr lang="it-IT" sz="1600" b="1" dirty="0" err="1">
                <a:solidFill>
                  <a:schemeClr val="accent2"/>
                </a:solidFill>
              </a:rPr>
              <a:t>bioactive</a:t>
            </a:r>
            <a:r>
              <a:rPr lang="it-IT" sz="1600" b="1" dirty="0">
                <a:solidFill>
                  <a:schemeClr val="accent2"/>
                </a:solidFill>
              </a:rPr>
              <a:t> and </a:t>
            </a:r>
            <a:r>
              <a:rPr lang="it-IT" sz="1600" b="1" dirty="0" err="1">
                <a:solidFill>
                  <a:schemeClr val="accent2"/>
                </a:solidFill>
              </a:rPr>
              <a:t>signal</a:t>
            </a:r>
            <a:r>
              <a:rPr lang="it-IT" sz="1600" b="1" dirty="0">
                <a:solidFill>
                  <a:schemeClr val="accent2"/>
                </a:solidFill>
              </a:rPr>
              <a:t> </a:t>
            </a:r>
            <a:r>
              <a:rPr lang="it-IT" sz="1600" b="1" dirty="0" err="1">
                <a:solidFill>
                  <a:schemeClr val="accent2"/>
                </a:solidFill>
              </a:rPr>
              <a:t>molecules</a:t>
            </a:r>
            <a:r>
              <a:rPr lang="it-IT" sz="1600" b="1" dirty="0">
                <a:solidFill>
                  <a:schemeClr val="accent2"/>
                </a:solidFill>
              </a:rPr>
              <a:t> </a:t>
            </a:r>
            <a:r>
              <a:rPr lang="it-IT" sz="1600" dirty="0" err="1"/>
              <a:t>such</a:t>
            </a:r>
            <a:r>
              <a:rPr lang="it-IT" sz="1600" dirty="0"/>
              <a:t> </a:t>
            </a:r>
            <a:r>
              <a:rPr lang="it-IT" sz="1600" dirty="0" err="1"/>
              <a:t>as</a:t>
            </a:r>
            <a:r>
              <a:rPr lang="it-IT" sz="1600" dirty="0"/>
              <a:t> </a:t>
            </a:r>
            <a:r>
              <a:rPr lang="it-IT" sz="1600" dirty="0" err="1"/>
              <a:t>proteins</a:t>
            </a:r>
            <a:r>
              <a:rPr lang="it-IT" sz="1600" dirty="0"/>
              <a:t>, </a:t>
            </a:r>
            <a:r>
              <a:rPr lang="it-IT" sz="1600" dirty="0" err="1" smtClean="0"/>
              <a:t>lipids</a:t>
            </a:r>
            <a:r>
              <a:rPr lang="it-IT" sz="1600" dirty="0"/>
              <a:t>, and </a:t>
            </a:r>
            <a:r>
              <a:rPr lang="it-IT" sz="1600" dirty="0" err="1"/>
              <a:t>nucleic</a:t>
            </a:r>
            <a:r>
              <a:rPr lang="it-IT" sz="1600" dirty="0"/>
              <a:t> </a:t>
            </a:r>
            <a:r>
              <a:rPr lang="it-IT" sz="1600" dirty="0" err="1"/>
              <a:t>acids</a:t>
            </a:r>
            <a:r>
              <a:rPr lang="it-IT" sz="1600" dirty="0"/>
              <a:t> </a:t>
            </a:r>
            <a:r>
              <a:rPr lang="it-IT" sz="1600" dirty="0" err="1"/>
              <a:t>between</a:t>
            </a:r>
            <a:r>
              <a:rPr lang="it-IT" sz="1600" dirty="0"/>
              <a:t> </a:t>
            </a:r>
            <a:r>
              <a:rPr lang="it-IT" sz="1600" dirty="0" err="1"/>
              <a:t>cells</a:t>
            </a:r>
            <a:r>
              <a:rPr lang="it-IT" sz="1600" dirty="0" smtClean="0"/>
              <a:t>. </a:t>
            </a:r>
            <a:r>
              <a:rPr lang="it-IT" sz="1600" b="1" dirty="0" err="1" smtClean="0">
                <a:solidFill>
                  <a:srgbClr val="0000FF"/>
                </a:solidFill>
              </a:rPr>
              <a:t>Released</a:t>
            </a:r>
            <a:r>
              <a:rPr lang="it-IT" sz="1600" b="1" dirty="0" smtClean="0">
                <a:solidFill>
                  <a:srgbClr val="0000FF"/>
                </a:solidFill>
              </a:rPr>
              <a:t> </a:t>
            </a:r>
            <a:r>
              <a:rPr lang="it-IT" sz="1600" b="1" dirty="0" err="1" smtClean="0">
                <a:solidFill>
                  <a:srgbClr val="0000FF"/>
                </a:solidFill>
              </a:rPr>
              <a:t>by</a:t>
            </a:r>
            <a:r>
              <a:rPr lang="it-IT" sz="1600" b="1" dirty="0" smtClean="0">
                <a:solidFill>
                  <a:srgbClr val="0000FF"/>
                </a:solidFill>
              </a:rPr>
              <a:t> </a:t>
            </a:r>
            <a:r>
              <a:rPr lang="it-IT" sz="1600" b="1" dirty="0" err="1" smtClean="0">
                <a:solidFill>
                  <a:srgbClr val="0000FF"/>
                </a:solidFill>
              </a:rPr>
              <a:t>nearly</a:t>
            </a:r>
            <a:r>
              <a:rPr lang="it-IT" sz="1600" b="1" dirty="0" smtClean="0">
                <a:solidFill>
                  <a:srgbClr val="0000FF"/>
                </a:solidFill>
              </a:rPr>
              <a:t> </a:t>
            </a:r>
            <a:r>
              <a:rPr lang="it-IT" sz="1600" b="1" dirty="0" err="1" smtClean="0">
                <a:solidFill>
                  <a:srgbClr val="0000FF"/>
                </a:solidFill>
              </a:rPr>
              <a:t>all</a:t>
            </a:r>
            <a:r>
              <a:rPr lang="it-IT" sz="1600" b="1" dirty="0" smtClean="0">
                <a:solidFill>
                  <a:srgbClr val="0000FF"/>
                </a:solidFill>
              </a:rPr>
              <a:t> </a:t>
            </a:r>
            <a:r>
              <a:rPr lang="it-IT" sz="1600" b="1" dirty="0" err="1" smtClean="0">
                <a:solidFill>
                  <a:srgbClr val="0000FF"/>
                </a:solidFill>
              </a:rPr>
              <a:t>cell</a:t>
            </a:r>
            <a:r>
              <a:rPr lang="it-IT" sz="1600" b="1" dirty="0" smtClean="0">
                <a:solidFill>
                  <a:srgbClr val="0000FF"/>
                </a:solidFill>
              </a:rPr>
              <a:t> </a:t>
            </a:r>
            <a:r>
              <a:rPr lang="it-IT" sz="1600" b="1" dirty="0" err="1" smtClean="0">
                <a:solidFill>
                  <a:srgbClr val="0000FF"/>
                </a:solidFill>
              </a:rPr>
              <a:t>types</a:t>
            </a:r>
            <a:r>
              <a:rPr lang="it-IT" sz="1600" dirty="0" smtClean="0"/>
              <a:t>, can </a:t>
            </a:r>
            <a:r>
              <a:rPr lang="it-IT" sz="1600" dirty="0" err="1" smtClean="0"/>
              <a:t>be</a:t>
            </a:r>
            <a:r>
              <a:rPr lang="it-IT" sz="1600" dirty="0" smtClean="0"/>
              <a:t> </a:t>
            </a:r>
            <a:r>
              <a:rPr lang="it-IT" sz="1600" dirty="0" err="1" smtClean="0"/>
              <a:t>isolated</a:t>
            </a:r>
            <a:r>
              <a:rPr lang="it-IT" sz="1600" dirty="0" smtClean="0"/>
              <a:t> </a:t>
            </a:r>
            <a:r>
              <a:rPr lang="it-IT" sz="1600" dirty="0" err="1" smtClean="0"/>
              <a:t>from</a:t>
            </a:r>
            <a:r>
              <a:rPr lang="it-IT" sz="1600" dirty="0" smtClean="0"/>
              <a:t> a wide </a:t>
            </a:r>
            <a:r>
              <a:rPr lang="it-IT" sz="1600" dirty="0" err="1" smtClean="0"/>
              <a:t>range</a:t>
            </a:r>
            <a:r>
              <a:rPr lang="it-IT" sz="1600" dirty="0" smtClean="0"/>
              <a:t> </a:t>
            </a:r>
            <a:r>
              <a:rPr lang="it-IT" sz="1600" dirty="0" err="1" smtClean="0"/>
              <a:t>of</a:t>
            </a:r>
            <a:r>
              <a:rPr lang="it-IT" sz="1600" dirty="0" smtClean="0"/>
              <a:t> </a:t>
            </a:r>
            <a:r>
              <a:rPr lang="it-IT" sz="1600" dirty="0" err="1" smtClean="0"/>
              <a:t>biological</a:t>
            </a:r>
            <a:r>
              <a:rPr lang="it-IT" sz="1600" dirty="0" smtClean="0"/>
              <a:t> </a:t>
            </a:r>
            <a:r>
              <a:rPr lang="it-IT" sz="1600" dirty="0" err="1" smtClean="0"/>
              <a:t>fluids</a:t>
            </a:r>
            <a:r>
              <a:rPr lang="it-IT" sz="1600" dirty="0" smtClean="0"/>
              <a:t> </a:t>
            </a:r>
            <a:r>
              <a:rPr lang="it-IT" sz="1600" dirty="0" err="1" smtClean="0"/>
              <a:t>containing</a:t>
            </a:r>
            <a:r>
              <a:rPr lang="it-IT" sz="1600" dirty="0" smtClean="0"/>
              <a:t> </a:t>
            </a:r>
            <a:r>
              <a:rPr lang="it-IT" sz="1600" dirty="0" err="1" smtClean="0"/>
              <a:t>blood</a:t>
            </a:r>
            <a:r>
              <a:rPr lang="it-IT" sz="1600" dirty="0" smtClean="0"/>
              <a:t>, urine, saliva, milk, and </a:t>
            </a:r>
            <a:r>
              <a:rPr lang="it-IT" sz="1600" dirty="0" err="1" smtClean="0"/>
              <a:t>tear</a:t>
            </a:r>
            <a:r>
              <a:rPr lang="it-IT" sz="1600" dirty="0" smtClean="0"/>
              <a:t> .</a:t>
            </a:r>
          </a:p>
          <a:p>
            <a:r>
              <a:rPr lang="it-IT" sz="1600" dirty="0" err="1" smtClean="0"/>
              <a:t>Have</a:t>
            </a:r>
            <a:r>
              <a:rPr lang="it-IT" sz="1600" dirty="0" smtClean="0"/>
              <a:t> low </a:t>
            </a:r>
            <a:r>
              <a:rPr lang="it-IT" sz="1600" dirty="0" err="1" smtClean="0"/>
              <a:t>immunogenicity</a:t>
            </a:r>
            <a:r>
              <a:rPr lang="it-IT" sz="1600" dirty="0" smtClean="0"/>
              <a:t>, </a:t>
            </a:r>
            <a:r>
              <a:rPr lang="it-IT" sz="1600" dirty="0" err="1" smtClean="0"/>
              <a:t>resulting</a:t>
            </a:r>
            <a:r>
              <a:rPr lang="it-IT" sz="1600" dirty="0" smtClean="0"/>
              <a:t> in </a:t>
            </a:r>
            <a:r>
              <a:rPr lang="it-IT" sz="1600" dirty="0" err="1" smtClean="0"/>
              <a:t>reduced</a:t>
            </a:r>
            <a:r>
              <a:rPr lang="it-IT" sz="1600" dirty="0" smtClean="0"/>
              <a:t> immune </a:t>
            </a:r>
            <a:r>
              <a:rPr lang="it-IT" sz="1600" dirty="0" err="1" smtClean="0"/>
              <a:t>clearance</a:t>
            </a:r>
            <a:r>
              <a:rPr lang="it-IT" sz="1600" dirty="0" smtClean="0"/>
              <a:t> and a long </a:t>
            </a:r>
            <a:r>
              <a:rPr lang="it-IT" sz="1600" dirty="0" err="1" smtClean="0"/>
              <a:t>half-life</a:t>
            </a:r>
            <a:r>
              <a:rPr lang="it-IT" sz="1600" dirty="0" smtClean="0"/>
              <a:t> </a:t>
            </a:r>
          </a:p>
          <a:p>
            <a:endParaRPr lang="it-IT" sz="1600" dirty="0" smtClean="0"/>
          </a:p>
          <a:p>
            <a:r>
              <a:rPr lang="it-IT" sz="1600" dirty="0" err="1" smtClean="0"/>
              <a:t>Regulatory</a:t>
            </a:r>
            <a:r>
              <a:rPr lang="it-IT" sz="1600" dirty="0" smtClean="0"/>
              <a:t> </a:t>
            </a:r>
            <a:r>
              <a:rPr lang="it-IT" sz="1600" dirty="0" err="1"/>
              <a:t>T</a:t>
            </a:r>
            <a:r>
              <a:rPr lang="it-IT" sz="1600" dirty="0"/>
              <a:t> </a:t>
            </a:r>
            <a:r>
              <a:rPr lang="it-IT" sz="1600" dirty="0" err="1"/>
              <a:t>cells</a:t>
            </a:r>
            <a:r>
              <a:rPr lang="it-IT" sz="1600" dirty="0"/>
              <a:t> (</a:t>
            </a:r>
            <a:r>
              <a:rPr lang="it-IT" sz="1600" dirty="0" err="1"/>
              <a:t>Treg</a:t>
            </a:r>
            <a:r>
              <a:rPr lang="it-IT" sz="1600" dirty="0"/>
              <a:t>)</a:t>
            </a:r>
            <a:r>
              <a:rPr lang="it-IT" sz="1600" dirty="0" err="1"/>
              <a:t>-derived</a:t>
            </a:r>
            <a:r>
              <a:rPr lang="it-IT" sz="1600" dirty="0"/>
              <a:t> </a:t>
            </a:r>
            <a:r>
              <a:rPr lang="it-IT" sz="1600" dirty="0" err="1"/>
              <a:t>exosomes</a:t>
            </a:r>
            <a:r>
              <a:rPr lang="it-IT" sz="1600" dirty="0"/>
              <a:t> (</a:t>
            </a:r>
            <a:r>
              <a:rPr lang="it-IT" sz="1600" dirty="0" err="1"/>
              <a:t>Treg-Exos</a:t>
            </a:r>
            <a:r>
              <a:rPr lang="it-IT" sz="1600" dirty="0"/>
              <a:t>) </a:t>
            </a:r>
            <a:r>
              <a:rPr lang="it-IT" sz="1600" b="1" dirty="0" err="1"/>
              <a:t>control</a:t>
            </a:r>
            <a:r>
              <a:rPr lang="it-IT" sz="1600" b="1" dirty="0"/>
              <a:t> </a:t>
            </a:r>
            <a:r>
              <a:rPr lang="it-IT" sz="1600" b="1" dirty="0" err="1"/>
              <a:t>mucosal</a:t>
            </a:r>
            <a:r>
              <a:rPr lang="it-IT" sz="1600" b="1" dirty="0"/>
              <a:t> </a:t>
            </a:r>
            <a:r>
              <a:rPr lang="it-IT" sz="1600" b="1" dirty="0" err="1" smtClean="0"/>
              <a:t>damage</a:t>
            </a:r>
            <a:r>
              <a:rPr lang="it-IT" sz="1600" dirty="0" smtClean="0"/>
              <a:t>, </a:t>
            </a:r>
            <a:r>
              <a:rPr lang="it-IT" sz="1600" b="1" dirty="0" smtClean="0"/>
              <a:t>reduce </a:t>
            </a:r>
            <a:r>
              <a:rPr lang="it-IT" sz="1600" b="1" dirty="0" err="1"/>
              <a:t>migration</a:t>
            </a:r>
            <a:r>
              <a:rPr lang="it-IT" sz="1600" b="1" dirty="0"/>
              <a:t> </a:t>
            </a:r>
            <a:r>
              <a:rPr lang="it-IT" sz="1600" b="1" dirty="0" err="1"/>
              <a:t>of</a:t>
            </a:r>
            <a:r>
              <a:rPr lang="it-IT" sz="1600" b="1" dirty="0"/>
              <a:t> </a:t>
            </a:r>
            <a:r>
              <a:rPr lang="it-IT" sz="1600" b="1" dirty="0" err="1" smtClean="0"/>
              <a:t>inflammatory</a:t>
            </a:r>
            <a:r>
              <a:rPr lang="it-IT" sz="1600" b="1" dirty="0" smtClean="0"/>
              <a:t> </a:t>
            </a:r>
            <a:r>
              <a:rPr lang="it-IT" sz="1600" b="1" dirty="0" err="1"/>
              <a:t>cells</a:t>
            </a:r>
            <a:r>
              <a:rPr lang="it-IT" sz="1600" b="1" dirty="0"/>
              <a:t> </a:t>
            </a:r>
            <a:r>
              <a:rPr lang="it-IT" sz="1600" b="1" dirty="0" err="1"/>
              <a:t>into</a:t>
            </a:r>
            <a:r>
              <a:rPr lang="it-IT" sz="1600" b="1" dirty="0"/>
              <a:t> the </a:t>
            </a:r>
            <a:r>
              <a:rPr lang="it-IT" sz="1600" b="1" dirty="0" smtClean="0"/>
              <a:t>intestine, </a:t>
            </a:r>
            <a:r>
              <a:rPr lang="it-IT" sz="1600" b="1" dirty="0" err="1" smtClean="0"/>
              <a:t>improve</a:t>
            </a:r>
            <a:r>
              <a:rPr lang="it-IT" sz="1600" b="1" dirty="0" smtClean="0"/>
              <a:t> </a:t>
            </a:r>
            <a:r>
              <a:rPr lang="it-IT" sz="1600" b="1" dirty="0"/>
              <a:t>the </a:t>
            </a:r>
            <a:r>
              <a:rPr lang="it-IT" sz="1600" b="1" dirty="0" err="1"/>
              <a:t>intestinal</a:t>
            </a:r>
            <a:r>
              <a:rPr lang="it-IT" sz="1600" b="1" dirty="0"/>
              <a:t> </a:t>
            </a:r>
            <a:r>
              <a:rPr lang="it-IT" sz="1600" b="1" dirty="0" err="1"/>
              <a:t>barrier</a:t>
            </a:r>
            <a:r>
              <a:rPr lang="it-IT" sz="1600" b="1" dirty="0"/>
              <a:t> </a:t>
            </a:r>
            <a:r>
              <a:rPr lang="it-IT" sz="1600" b="1" dirty="0" err="1"/>
              <a:t>function</a:t>
            </a:r>
            <a:r>
              <a:rPr lang="it-IT" sz="1600" dirty="0"/>
              <a:t>; </a:t>
            </a:r>
            <a:r>
              <a:rPr lang="it-IT" sz="1600" b="1" dirty="0"/>
              <a:t>modulate the </a:t>
            </a:r>
            <a:r>
              <a:rPr lang="it-IT" sz="1600" b="1" dirty="0" err="1" smtClean="0"/>
              <a:t>inflammation</a:t>
            </a:r>
            <a:r>
              <a:rPr lang="it-IT" sz="1600" dirty="0"/>
              <a:t>, macro- </a:t>
            </a:r>
            <a:r>
              <a:rPr lang="it-IT" sz="1600" dirty="0" err="1"/>
              <a:t>phage</a:t>
            </a:r>
            <a:r>
              <a:rPr lang="it-IT" sz="1600" dirty="0"/>
              <a:t>, </a:t>
            </a:r>
            <a:r>
              <a:rPr lang="it-IT" sz="1600" dirty="0" err="1"/>
              <a:t>dendritic</a:t>
            </a:r>
            <a:r>
              <a:rPr lang="it-IT" sz="1600" dirty="0"/>
              <a:t> </a:t>
            </a:r>
            <a:r>
              <a:rPr lang="it-IT" sz="1600" dirty="0" err="1"/>
              <a:t>cells</a:t>
            </a:r>
            <a:r>
              <a:rPr lang="it-IT" sz="1600" dirty="0"/>
              <a:t>, </a:t>
            </a:r>
            <a:r>
              <a:rPr lang="it-IT" sz="1600" dirty="0" err="1"/>
              <a:t>T</a:t>
            </a:r>
            <a:r>
              <a:rPr lang="it-IT" sz="1600" dirty="0"/>
              <a:t> </a:t>
            </a:r>
            <a:r>
              <a:rPr lang="it-IT" sz="1600" dirty="0" err="1"/>
              <a:t>cells</a:t>
            </a:r>
            <a:r>
              <a:rPr lang="it-IT" sz="1600" dirty="0"/>
              <a:t>, and </a:t>
            </a:r>
            <a:r>
              <a:rPr lang="it-IT" sz="1600" dirty="0" err="1"/>
              <a:t>gut</a:t>
            </a:r>
            <a:r>
              <a:rPr lang="it-IT" sz="1600" dirty="0"/>
              <a:t> </a:t>
            </a:r>
            <a:r>
              <a:rPr lang="it-IT" sz="1600" dirty="0" err="1"/>
              <a:t>microbiota</a:t>
            </a:r>
            <a:r>
              <a:rPr lang="it-IT" sz="1600" dirty="0"/>
              <a:t>; and </a:t>
            </a:r>
            <a:r>
              <a:rPr lang="it-IT" sz="1600" b="1" dirty="0" err="1"/>
              <a:t>enhance</a:t>
            </a:r>
            <a:r>
              <a:rPr lang="it-IT" sz="1600" b="1" dirty="0"/>
              <a:t> the </a:t>
            </a:r>
            <a:r>
              <a:rPr lang="it-IT" sz="1600" b="1" dirty="0" err="1"/>
              <a:t>proliferation</a:t>
            </a:r>
            <a:r>
              <a:rPr lang="it-IT" sz="1600" b="1" dirty="0"/>
              <a:t> </a:t>
            </a:r>
            <a:r>
              <a:rPr lang="it-IT" sz="1600" b="1" dirty="0" err="1"/>
              <a:t>of</a:t>
            </a:r>
            <a:r>
              <a:rPr lang="it-IT" sz="1600" b="1" dirty="0"/>
              <a:t> </a:t>
            </a:r>
            <a:r>
              <a:rPr lang="it-IT" sz="1600" b="1" dirty="0" err="1"/>
              <a:t>intestinal</a:t>
            </a:r>
            <a:r>
              <a:rPr lang="it-IT" sz="1600" b="1" dirty="0"/>
              <a:t> </a:t>
            </a:r>
            <a:r>
              <a:rPr lang="it-IT" sz="1600" b="1" dirty="0" err="1"/>
              <a:t>stem</a:t>
            </a:r>
            <a:r>
              <a:rPr lang="it-IT" sz="1600" b="1" dirty="0"/>
              <a:t> </a:t>
            </a:r>
            <a:r>
              <a:rPr lang="it-IT" sz="1600" b="1" dirty="0" err="1"/>
              <a:t>cells</a:t>
            </a:r>
            <a:r>
              <a:rPr lang="it-IT" sz="1600" b="1" dirty="0" smtClean="0"/>
              <a:t>.</a:t>
            </a:r>
          </a:p>
          <a:p>
            <a:endParaRPr lang="it-IT" sz="400" b="1" dirty="0" smtClean="0"/>
          </a:p>
          <a:p>
            <a:endParaRPr lang="it-IT" sz="400" dirty="0" smtClean="0"/>
          </a:p>
        </p:txBody>
      </p:sp>
      <p:grpSp>
        <p:nvGrpSpPr>
          <p:cNvPr id="2" name="Gruppo 14"/>
          <p:cNvGrpSpPr/>
          <p:nvPr/>
        </p:nvGrpSpPr>
        <p:grpSpPr>
          <a:xfrm>
            <a:off x="171160" y="3696607"/>
            <a:ext cx="8419166" cy="1200329"/>
            <a:chOff x="171160" y="3706933"/>
            <a:chExt cx="8419166" cy="1200329"/>
          </a:xfrm>
        </p:grpSpPr>
        <p:sp>
          <p:nvSpPr>
            <p:cNvPr id="12" name="CasellaDiTesto 11"/>
            <p:cNvSpPr txBox="1"/>
            <p:nvPr/>
          </p:nvSpPr>
          <p:spPr>
            <a:xfrm>
              <a:off x="5407274" y="3737711"/>
              <a:ext cx="3183052" cy="1169551"/>
            </a:xfrm>
            <a:prstGeom prst="rect">
              <a:avLst/>
            </a:prstGeom>
            <a:noFill/>
            <a:ln>
              <a:solidFill>
                <a:srgbClr val="215968"/>
              </a:solidFill>
            </a:ln>
          </p:spPr>
          <p:txBody>
            <a:bodyPr wrap="square" rtlCol="0">
              <a:spAutoFit/>
            </a:bodyPr>
            <a:lstStyle/>
            <a:p>
              <a:pPr marL="176213" indent="-176213" algn="ctr"/>
              <a:r>
                <a:rPr lang="it-IT" sz="1400" b="1" dirty="0" smtClean="0">
                  <a:solidFill>
                    <a:schemeClr val="accent6">
                      <a:lumMod val="75000"/>
                    </a:schemeClr>
                  </a:solidFill>
                </a:rPr>
                <a:t>PROPER DELIVERY METHOD</a:t>
              </a:r>
            </a:p>
            <a:p>
              <a:pPr marL="176213" indent="-176213">
                <a:buFont typeface="Arial"/>
                <a:buChar char="•"/>
              </a:pPr>
              <a:r>
                <a:rPr lang="it-IT" sz="1400" dirty="0" smtClean="0"/>
                <a:t>Via </a:t>
              </a:r>
              <a:r>
                <a:rPr lang="it-IT" sz="1400" dirty="0" err="1" smtClean="0"/>
                <a:t>hydrogel</a:t>
              </a:r>
              <a:endParaRPr lang="it-IT" sz="1400" dirty="0" smtClean="0"/>
            </a:p>
            <a:p>
              <a:pPr marL="176213" indent="-176213">
                <a:buFont typeface="Arial"/>
                <a:buChar char="•"/>
              </a:pPr>
              <a:r>
                <a:rPr lang="it-IT" sz="1400" dirty="0" err="1" smtClean="0"/>
                <a:t>Direct</a:t>
              </a:r>
              <a:r>
                <a:rPr lang="it-IT" sz="1400" dirty="0" smtClean="0"/>
                <a:t> </a:t>
              </a:r>
              <a:r>
                <a:rPr lang="it-IT" sz="1400" dirty="0" err="1" smtClean="0"/>
                <a:t>Injection</a:t>
              </a:r>
              <a:r>
                <a:rPr lang="it-IT" sz="1400" dirty="0" smtClean="0"/>
                <a:t> </a:t>
              </a:r>
              <a:r>
                <a:rPr lang="it-IT" sz="1400" dirty="0" err="1" smtClean="0"/>
                <a:t>to</a:t>
              </a:r>
              <a:r>
                <a:rPr lang="it-IT" sz="1400" dirty="0" smtClean="0"/>
                <a:t> target site</a:t>
              </a:r>
            </a:p>
            <a:p>
              <a:pPr marL="176213" indent="-176213">
                <a:buFont typeface="Arial"/>
                <a:buChar char="•"/>
              </a:pPr>
              <a:r>
                <a:rPr lang="it-IT" sz="1400" dirty="0" err="1" smtClean="0"/>
                <a:t>Intravenous</a:t>
              </a:r>
              <a:endParaRPr lang="it-IT" sz="1400" dirty="0" smtClean="0"/>
            </a:p>
            <a:p>
              <a:pPr marL="176213" indent="-176213">
                <a:buFont typeface="Arial"/>
                <a:buChar char="•"/>
              </a:pPr>
              <a:r>
                <a:rPr lang="it-IT" sz="1400" dirty="0" err="1" smtClean="0"/>
                <a:t>Orally</a:t>
              </a:r>
              <a:endParaRPr lang="it-IT" sz="1400" dirty="0"/>
            </a:p>
          </p:txBody>
        </p:sp>
        <p:sp>
          <p:nvSpPr>
            <p:cNvPr id="13" name="CasellaDiTesto 12"/>
            <p:cNvSpPr txBox="1"/>
            <p:nvPr/>
          </p:nvSpPr>
          <p:spPr>
            <a:xfrm>
              <a:off x="171160" y="4127895"/>
              <a:ext cx="4237577" cy="369332"/>
            </a:xfrm>
            <a:prstGeom prst="rect">
              <a:avLst/>
            </a:prstGeom>
            <a:noFill/>
            <a:ln>
              <a:solidFill>
                <a:srgbClr val="215968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it-IT" b="1" dirty="0" err="1" smtClean="0"/>
                <a:t>Costs</a:t>
              </a:r>
              <a:r>
                <a:rPr lang="it-IT" dirty="0" smtClean="0"/>
                <a:t> </a:t>
              </a:r>
              <a:r>
                <a:rPr lang="it-IT" dirty="0" err="1" smtClean="0"/>
                <a:t>for</a:t>
              </a:r>
              <a:r>
                <a:rPr lang="it-IT" dirty="0" smtClean="0"/>
                <a:t> </a:t>
              </a:r>
              <a:r>
                <a:rPr lang="it-IT" dirty="0" err="1" smtClean="0"/>
                <a:t>isolation</a:t>
              </a:r>
              <a:r>
                <a:rPr lang="it-IT" dirty="0" smtClean="0"/>
                <a:t>, </a:t>
              </a:r>
              <a:r>
                <a:rPr lang="it-IT" dirty="0" err="1" smtClean="0"/>
                <a:t>purification</a:t>
              </a:r>
              <a:r>
                <a:rPr lang="it-IT" dirty="0" smtClean="0"/>
                <a:t> and </a:t>
              </a:r>
              <a:r>
                <a:rPr lang="it-IT" dirty="0" err="1" smtClean="0"/>
                <a:t>storage</a:t>
              </a:r>
              <a:r>
                <a:rPr lang="it-IT" dirty="0" smtClean="0"/>
                <a:t>  </a:t>
              </a:r>
              <a:endParaRPr lang="it-IT" dirty="0"/>
            </a:p>
          </p:txBody>
        </p:sp>
        <p:sp>
          <p:nvSpPr>
            <p:cNvPr id="14" name="CasellaDiTesto 13"/>
            <p:cNvSpPr txBox="1"/>
            <p:nvPr/>
          </p:nvSpPr>
          <p:spPr>
            <a:xfrm>
              <a:off x="4429387" y="3706933"/>
              <a:ext cx="111160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7200" dirty="0" smtClean="0">
                  <a:solidFill>
                    <a:srgbClr val="FF0000"/>
                  </a:solidFill>
                </a:rPr>
                <a:t>?</a:t>
              </a:r>
              <a:endParaRPr lang="it-IT" sz="7200" dirty="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7224" y="2125583"/>
            <a:ext cx="489320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dirty="0" smtClean="0"/>
              <a:t>Healing </a:t>
            </a:r>
            <a:r>
              <a:rPr dirty="0"/>
              <a:t>rate: ~57%</a:t>
            </a:r>
          </a:p>
          <a:p>
            <a:pPr lvl="1"/>
            <a:r>
              <a:rPr dirty="0"/>
              <a:t>Clinical response: ~86%</a:t>
            </a:r>
          </a:p>
          <a:p>
            <a:pPr lvl="1"/>
            <a:r>
              <a:rPr dirty="0"/>
              <a:t>No major adverse events</a:t>
            </a:r>
          </a:p>
          <a:p>
            <a:pPr lvl="1"/>
            <a:r>
              <a:rPr dirty="0"/>
              <a:t>Limitation: small heterogeneous studies</a:t>
            </a:r>
          </a:p>
        </p:txBody>
      </p:sp>
      <p:graphicFrame>
        <p:nvGraphicFramePr>
          <p:cNvPr id="4" name="Chart 3"/>
          <p:cNvGraphicFramePr>
            <a:graphicFrameLocks noGrp="1"/>
          </p:cNvGraphicFramePr>
          <p:nvPr/>
        </p:nvGraphicFramePr>
        <p:xfrm>
          <a:off x="4814474" y="2055781"/>
          <a:ext cx="3738826" cy="18326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ttangolo 4"/>
          <p:cNvSpPr/>
          <p:nvPr/>
        </p:nvSpPr>
        <p:spPr>
          <a:xfrm>
            <a:off x="275674" y="4250997"/>
            <a:ext cx="8624650" cy="707886"/>
          </a:xfrm>
          <a:prstGeom prst="rect">
            <a:avLst/>
          </a:prstGeom>
          <a:solidFill>
            <a:srgbClr val="DCF7E0"/>
          </a:solidFill>
        </p:spPr>
        <p:txBody>
          <a:bodyPr wrap="square">
            <a:spAutoFit/>
          </a:bodyPr>
          <a:lstStyle/>
          <a:p>
            <a:pPr algn="ctr"/>
            <a:r>
              <a:rPr lang="it-IT" sz="2000" b="1" dirty="0" smtClean="0"/>
              <a:t>“</a:t>
            </a:r>
            <a:r>
              <a:rPr lang="it-IT" sz="2000" b="1" dirty="0" err="1" smtClean="0"/>
              <a:t>Exosomes</a:t>
            </a:r>
            <a:r>
              <a:rPr lang="it-IT" sz="2000" b="1" dirty="0" smtClean="0"/>
              <a:t> are </a:t>
            </a:r>
            <a:r>
              <a:rPr lang="it-IT" sz="2000" b="1" dirty="0" err="1" smtClean="0"/>
              <a:t>not</a:t>
            </a:r>
            <a:r>
              <a:rPr lang="it-IT" sz="2000" b="1" dirty="0" smtClean="0"/>
              <a:t> just </a:t>
            </a:r>
            <a:r>
              <a:rPr lang="it-IT" sz="2000" b="1" dirty="0" err="1" smtClean="0"/>
              <a:t>experimental</a:t>
            </a:r>
            <a:r>
              <a:rPr lang="it-IT" sz="2000" b="1" dirty="0" smtClean="0"/>
              <a:t> </a:t>
            </a:r>
            <a:r>
              <a:rPr lang="it-IT" sz="2000" b="1" dirty="0" err="1" smtClean="0"/>
              <a:t>—</a:t>
            </a:r>
            <a:r>
              <a:rPr lang="it-IT" sz="2000" b="1" dirty="0" smtClean="0"/>
              <a:t> </a:t>
            </a:r>
            <a:r>
              <a:rPr lang="it-IT" sz="2000" b="1" dirty="0" err="1" smtClean="0"/>
              <a:t>they</a:t>
            </a:r>
            <a:r>
              <a:rPr lang="it-IT" sz="2000" b="1" dirty="0" smtClean="0"/>
              <a:t> </a:t>
            </a:r>
            <a:r>
              <a:rPr lang="it-IT" sz="2000" b="1" dirty="0" err="1" smtClean="0"/>
              <a:t>already</a:t>
            </a:r>
            <a:r>
              <a:rPr lang="it-IT" sz="2000" b="1" dirty="0" smtClean="0"/>
              <a:t> show </a:t>
            </a:r>
            <a:r>
              <a:rPr lang="it-IT" sz="2000" b="1" dirty="0" err="1" smtClean="0"/>
              <a:t>clinically</a:t>
            </a:r>
            <a:r>
              <a:rPr lang="it-IT" sz="2000" b="1" dirty="0" smtClean="0"/>
              <a:t> </a:t>
            </a:r>
            <a:r>
              <a:rPr lang="it-IT" sz="2000" b="1" dirty="0" err="1" smtClean="0"/>
              <a:t>meaningful</a:t>
            </a:r>
            <a:r>
              <a:rPr lang="it-IT" sz="2000" b="1" dirty="0" smtClean="0"/>
              <a:t> </a:t>
            </a:r>
            <a:r>
              <a:rPr lang="it-IT" sz="2000" b="1" dirty="0" err="1" smtClean="0"/>
              <a:t>healing</a:t>
            </a:r>
            <a:r>
              <a:rPr lang="it-IT" sz="2000" b="1" dirty="0" smtClean="0"/>
              <a:t> </a:t>
            </a:r>
            <a:r>
              <a:rPr lang="it-IT" sz="2000" b="1" dirty="0" err="1" smtClean="0"/>
              <a:t>rates</a:t>
            </a:r>
            <a:r>
              <a:rPr lang="it-IT" sz="2000" b="1" dirty="0" smtClean="0"/>
              <a:t> </a:t>
            </a:r>
            <a:r>
              <a:rPr lang="it-IT" sz="2000" b="1" dirty="0" err="1" smtClean="0"/>
              <a:t>with</a:t>
            </a:r>
            <a:r>
              <a:rPr lang="it-IT" sz="2000" b="1" dirty="0" smtClean="0"/>
              <a:t> </a:t>
            </a:r>
            <a:r>
              <a:rPr lang="it-IT" sz="2000" b="1" dirty="0" err="1" smtClean="0"/>
              <a:t>an</a:t>
            </a:r>
            <a:r>
              <a:rPr lang="it-IT" sz="2000" b="1" dirty="0" smtClean="0"/>
              <a:t> </a:t>
            </a:r>
            <a:r>
              <a:rPr lang="it-IT" sz="2000" b="1" dirty="0" err="1" smtClean="0"/>
              <a:t>excellent</a:t>
            </a:r>
            <a:r>
              <a:rPr lang="it-IT" sz="2000" b="1" dirty="0" smtClean="0"/>
              <a:t> </a:t>
            </a:r>
            <a:r>
              <a:rPr lang="it-IT" sz="2000" b="1" dirty="0" err="1" smtClean="0"/>
              <a:t>safety</a:t>
            </a:r>
            <a:r>
              <a:rPr lang="it-IT" sz="2000" b="1" dirty="0" smtClean="0"/>
              <a:t> </a:t>
            </a:r>
            <a:r>
              <a:rPr lang="it-IT" sz="2000" b="1" dirty="0" err="1" smtClean="0"/>
              <a:t>profile</a:t>
            </a:r>
            <a:r>
              <a:rPr lang="it-IT" sz="2000" b="1" dirty="0" smtClean="0"/>
              <a:t>.”</a:t>
            </a:r>
            <a:r>
              <a:rPr lang="it-IT" sz="2000" dirty="0" smtClean="0"/>
              <a:t> </a:t>
            </a:r>
            <a:endParaRPr lang="it-IT" sz="2000" dirty="0"/>
          </a:p>
        </p:txBody>
      </p:sp>
      <p:sp>
        <p:nvSpPr>
          <p:cNvPr id="6" name="Rettangolo 5"/>
          <p:cNvSpPr/>
          <p:nvPr/>
        </p:nvSpPr>
        <p:spPr>
          <a:xfrm>
            <a:off x="851385" y="866274"/>
            <a:ext cx="168157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600" dirty="0" err="1" smtClean="0"/>
              <a:t>Cheng</a:t>
            </a:r>
            <a:r>
              <a:rPr lang="it-IT" sz="1600" dirty="0" smtClean="0"/>
              <a:t> </a:t>
            </a:r>
            <a:r>
              <a:rPr lang="it-IT" sz="1600" dirty="0" err="1" smtClean="0"/>
              <a:t>et</a:t>
            </a:r>
            <a:r>
              <a:rPr lang="it-IT" sz="1600" dirty="0" smtClean="0"/>
              <a:t> al., 2025</a:t>
            </a:r>
            <a:endParaRPr lang="it-IT" sz="1600" dirty="0"/>
          </a:p>
        </p:txBody>
      </p:sp>
      <p:sp>
        <p:nvSpPr>
          <p:cNvPr id="7" name="Rettangolo 6"/>
          <p:cNvSpPr/>
          <p:nvPr/>
        </p:nvSpPr>
        <p:spPr>
          <a:xfrm>
            <a:off x="457199" y="159512"/>
            <a:ext cx="8029614" cy="707886"/>
          </a:xfrm>
          <a:prstGeom prst="rect">
            <a:avLst/>
          </a:prstGeom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r>
              <a:rPr lang="it-IT" sz="2000" dirty="0" err="1" smtClean="0"/>
              <a:t>Mesenchymal</a:t>
            </a:r>
            <a:r>
              <a:rPr lang="it-IT" sz="2000" dirty="0" smtClean="0"/>
              <a:t> </a:t>
            </a:r>
            <a:r>
              <a:rPr lang="it-IT" sz="2000" dirty="0" err="1" smtClean="0"/>
              <a:t>Stem</a:t>
            </a:r>
            <a:r>
              <a:rPr lang="it-IT" sz="2000" dirty="0" smtClean="0"/>
              <a:t> </a:t>
            </a:r>
            <a:r>
              <a:rPr lang="it-IT" sz="2000" dirty="0" err="1" smtClean="0"/>
              <a:t>Cell-Derived</a:t>
            </a:r>
            <a:r>
              <a:rPr lang="it-IT" sz="2000" dirty="0" smtClean="0"/>
              <a:t> </a:t>
            </a:r>
            <a:r>
              <a:rPr lang="it-IT" sz="2000" dirty="0" err="1" smtClean="0"/>
              <a:t>Exosomes</a:t>
            </a:r>
            <a:r>
              <a:rPr lang="it-IT" sz="2000" dirty="0" smtClean="0"/>
              <a:t> </a:t>
            </a:r>
            <a:r>
              <a:rPr lang="it-IT" sz="2000" dirty="0" err="1" smtClean="0"/>
              <a:t>for</a:t>
            </a:r>
            <a:r>
              <a:rPr lang="it-IT" sz="2000" dirty="0" smtClean="0"/>
              <a:t> </a:t>
            </a:r>
            <a:r>
              <a:rPr lang="it-IT" sz="2000" dirty="0" err="1" smtClean="0"/>
              <a:t>Complex</a:t>
            </a:r>
            <a:r>
              <a:rPr lang="it-IT" sz="2000" dirty="0" smtClean="0"/>
              <a:t> </a:t>
            </a:r>
            <a:r>
              <a:rPr lang="it-IT" sz="2000" dirty="0" err="1" smtClean="0"/>
              <a:t>Perianal</a:t>
            </a:r>
            <a:r>
              <a:rPr lang="it-IT" sz="2000" dirty="0" smtClean="0"/>
              <a:t> </a:t>
            </a:r>
            <a:r>
              <a:rPr lang="it-IT" sz="2000" dirty="0" err="1" smtClean="0"/>
              <a:t>Fistula</a:t>
            </a:r>
            <a:r>
              <a:rPr lang="it-IT" sz="2000" dirty="0" smtClean="0"/>
              <a:t>: a </a:t>
            </a:r>
            <a:r>
              <a:rPr lang="it-IT" sz="2000" dirty="0" err="1" smtClean="0"/>
              <a:t>systematic</a:t>
            </a:r>
            <a:r>
              <a:rPr lang="it-IT" sz="2000" dirty="0" smtClean="0"/>
              <a:t> </a:t>
            </a:r>
            <a:r>
              <a:rPr lang="it-IT" sz="2000" dirty="0" err="1" smtClean="0"/>
              <a:t>review</a:t>
            </a:r>
            <a:r>
              <a:rPr lang="it-IT" sz="2000" dirty="0" smtClean="0"/>
              <a:t> and </a:t>
            </a:r>
            <a:r>
              <a:rPr lang="it-IT" sz="2000" dirty="0" err="1" smtClean="0"/>
              <a:t>single-arm</a:t>
            </a:r>
            <a:r>
              <a:rPr lang="it-IT" sz="2000" dirty="0" smtClean="0"/>
              <a:t> </a:t>
            </a:r>
            <a:r>
              <a:rPr lang="it-IT" sz="2000" dirty="0" err="1" smtClean="0"/>
              <a:t>meta-analysis</a:t>
            </a:r>
            <a:endParaRPr lang="it-IT" sz="2000" dirty="0"/>
          </a:p>
        </p:txBody>
      </p:sp>
      <p:sp>
        <p:nvSpPr>
          <p:cNvPr id="8" name="Rettangolo 7"/>
          <p:cNvSpPr/>
          <p:nvPr/>
        </p:nvSpPr>
        <p:spPr>
          <a:xfrm>
            <a:off x="4141966" y="867398"/>
            <a:ext cx="395492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600" dirty="0" err="1" smtClean="0"/>
              <a:t>Revista</a:t>
            </a:r>
            <a:r>
              <a:rPr lang="it-IT" sz="1600" dirty="0" smtClean="0"/>
              <a:t> </a:t>
            </a:r>
            <a:r>
              <a:rPr lang="it-IT" sz="1600" dirty="0" err="1" smtClean="0"/>
              <a:t>Española</a:t>
            </a:r>
            <a:r>
              <a:rPr lang="it-IT" sz="1600" dirty="0" smtClean="0"/>
              <a:t> de </a:t>
            </a:r>
            <a:r>
              <a:rPr lang="it-IT" sz="1600" dirty="0" err="1" smtClean="0"/>
              <a:t>Enfermedades</a:t>
            </a:r>
            <a:r>
              <a:rPr lang="it-IT" sz="1600" dirty="0" smtClean="0"/>
              <a:t> </a:t>
            </a:r>
            <a:r>
              <a:rPr lang="it-IT" sz="1600" dirty="0" err="1" smtClean="0"/>
              <a:t>Digestivas</a:t>
            </a:r>
            <a:endParaRPr lang="it-IT" sz="1600" dirty="0"/>
          </a:p>
        </p:txBody>
      </p:sp>
      <p:sp>
        <p:nvSpPr>
          <p:cNvPr id="9" name="Rettangolo 8"/>
          <p:cNvSpPr/>
          <p:nvPr/>
        </p:nvSpPr>
        <p:spPr>
          <a:xfrm>
            <a:off x="457199" y="1517734"/>
            <a:ext cx="5715924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it-IT" dirty="0" err="1" smtClean="0"/>
              <a:t>Systematic</a:t>
            </a:r>
            <a:r>
              <a:rPr lang="it-IT" dirty="0" smtClean="0"/>
              <a:t> </a:t>
            </a:r>
            <a:r>
              <a:rPr lang="it-IT" dirty="0" err="1" smtClean="0"/>
              <a:t>Review</a:t>
            </a:r>
            <a:r>
              <a:rPr lang="it-IT" dirty="0" smtClean="0"/>
              <a:t> + </a:t>
            </a:r>
            <a:r>
              <a:rPr lang="it-IT" dirty="0" err="1" smtClean="0"/>
              <a:t>Meta-analysis</a:t>
            </a:r>
            <a:r>
              <a:rPr lang="it-IT" dirty="0" smtClean="0"/>
              <a:t> -  </a:t>
            </a:r>
            <a:r>
              <a:rPr lang="it-IT" dirty="0" err="1" smtClean="0"/>
              <a:t>3</a:t>
            </a:r>
            <a:r>
              <a:rPr lang="it-IT" dirty="0" smtClean="0"/>
              <a:t> </a:t>
            </a:r>
            <a:r>
              <a:rPr lang="it-IT" dirty="0" err="1" smtClean="0"/>
              <a:t>studies</a:t>
            </a:r>
            <a:r>
              <a:rPr lang="it-IT" dirty="0" smtClean="0"/>
              <a:t> </a:t>
            </a:r>
            <a:r>
              <a:rPr lang="it-IT" dirty="0" err="1" smtClean="0"/>
              <a:t>included</a:t>
            </a:r>
            <a:endParaRPr lang="it-IT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/>
          <p:nvPr/>
        </p:nvSpPr>
        <p:spPr>
          <a:xfrm>
            <a:off x="127599" y="2188436"/>
            <a:ext cx="868566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3538" indent="-363538">
              <a:buClr>
                <a:srgbClr val="FF0000"/>
              </a:buClr>
              <a:buFont typeface="Wingdings" charset="2"/>
              <a:buChar char="ü"/>
            </a:pPr>
            <a:r>
              <a:rPr lang="it-IT" sz="2000" dirty="0" err="1" smtClean="0"/>
              <a:t>Place</a:t>
            </a:r>
            <a:r>
              <a:rPr lang="it-IT" sz="2000" dirty="0" smtClean="0"/>
              <a:t> “</a:t>
            </a:r>
            <a:r>
              <a:rPr lang="it-IT" sz="2000" dirty="0" err="1" smtClean="0"/>
              <a:t>cutting</a:t>
            </a:r>
            <a:r>
              <a:rPr lang="it-IT" sz="2000" dirty="0" smtClean="0"/>
              <a:t> </a:t>
            </a:r>
            <a:r>
              <a:rPr lang="it-IT" sz="2000" dirty="0" err="1" smtClean="0"/>
              <a:t>seton</a:t>
            </a:r>
            <a:r>
              <a:rPr lang="it-IT" sz="2000" dirty="0" smtClean="0"/>
              <a:t>”.</a:t>
            </a:r>
          </a:p>
          <a:p>
            <a:pPr marL="363538" indent="-363538">
              <a:buClr>
                <a:srgbClr val="FF0000"/>
              </a:buClr>
              <a:buFont typeface="Wingdings" charset="2"/>
              <a:buChar char="ü"/>
            </a:pPr>
            <a:r>
              <a:rPr lang="it-IT" sz="2000" dirty="0" err="1" smtClean="0"/>
              <a:t>Neglect</a:t>
            </a:r>
            <a:r>
              <a:rPr lang="it-IT" sz="2000" dirty="0" smtClean="0"/>
              <a:t> luminal </a:t>
            </a:r>
            <a:r>
              <a:rPr lang="it-IT" sz="2000" dirty="0" err="1" smtClean="0"/>
              <a:t>disease</a:t>
            </a:r>
            <a:r>
              <a:rPr lang="it-IT" sz="2000" dirty="0" smtClean="0"/>
              <a:t> (</a:t>
            </a:r>
            <a:r>
              <a:rPr lang="it-IT" sz="2000" dirty="0" err="1" smtClean="0"/>
              <a:t>coloproctitis</a:t>
            </a:r>
            <a:r>
              <a:rPr lang="it-IT" sz="2000" dirty="0" smtClean="0"/>
              <a:t>)</a:t>
            </a:r>
          </a:p>
          <a:p>
            <a:pPr marL="363538" indent="-363538">
              <a:buClr>
                <a:srgbClr val="FF0000"/>
              </a:buClr>
              <a:buFont typeface="Wingdings" charset="2"/>
              <a:buChar char="ü"/>
            </a:pPr>
            <a:r>
              <a:rPr lang="it-IT" sz="2000" u="sng" dirty="0" err="1" smtClean="0"/>
              <a:t>Think</a:t>
            </a:r>
            <a:r>
              <a:rPr lang="it-IT" sz="2000" u="sng" dirty="0" smtClean="0"/>
              <a:t> @ MSC and </a:t>
            </a:r>
            <a:r>
              <a:rPr lang="it-IT" sz="2000" u="sng" dirty="0" err="1" smtClean="0"/>
              <a:t>MFat</a:t>
            </a:r>
            <a:r>
              <a:rPr lang="it-IT" sz="2000" u="sng" dirty="0" smtClean="0"/>
              <a:t> </a:t>
            </a:r>
            <a:r>
              <a:rPr lang="it-IT" sz="2000" u="sng" dirty="0" err="1" smtClean="0"/>
              <a:t>as</a:t>
            </a:r>
            <a:r>
              <a:rPr lang="it-IT" sz="2000" u="sng" dirty="0" smtClean="0"/>
              <a:t> a </a:t>
            </a:r>
            <a:r>
              <a:rPr lang="it-IT" sz="2000" b="1" u="sng" dirty="0" err="1" smtClean="0">
                <a:solidFill>
                  <a:srgbClr val="9D37BB"/>
                </a:solidFill>
              </a:rPr>
              <a:t>Pixie</a:t>
            </a:r>
            <a:r>
              <a:rPr lang="it-IT" sz="2000" b="1" u="sng" dirty="0" smtClean="0">
                <a:solidFill>
                  <a:srgbClr val="9D37BB"/>
                </a:solidFill>
              </a:rPr>
              <a:t>’</a:t>
            </a:r>
            <a:r>
              <a:rPr lang="it-IT" sz="2000" b="1" u="sng" dirty="0" err="1" smtClean="0">
                <a:solidFill>
                  <a:srgbClr val="9D37BB"/>
                </a:solidFill>
              </a:rPr>
              <a:t>s</a:t>
            </a:r>
            <a:r>
              <a:rPr lang="it-IT" sz="2000" b="1" u="sng" dirty="0" smtClean="0">
                <a:solidFill>
                  <a:srgbClr val="9D37BB"/>
                </a:solidFill>
              </a:rPr>
              <a:t> </a:t>
            </a:r>
            <a:r>
              <a:rPr lang="it-IT" sz="2000" b="1" u="sng" dirty="0" err="1" smtClean="0">
                <a:solidFill>
                  <a:srgbClr val="9D37BB"/>
                </a:solidFill>
              </a:rPr>
              <a:t>Dust</a:t>
            </a:r>
            <a:endParaRPr lang="it-IT" b="1" u="sng" dirty="0" smtClean="0">
              <a:solidFill>
                <a:srgbClr val="9D37BB"/>
              </a:solidFill>
            </a:endParaRPr>
          </a:p>
        </p:txBody>
      </p:sp>
      <p:grpSp>
        <p:nvGrpSpPr>
          <p:cNvPr id="2" name="Gruppo 8"/>
          <p:cNvGrpSpPr/>
          <p:nvPr/>
        </p:nvGrpSpPr>
        <p:grpSpPr>
          <a:xfrm>
            <a:off x="161111" y="3526857"/>
            <a:ext cx="8652152" cy="1354217"/>
            <a:chOff x="161111" y="3526857"/>
            <a:chExt cx="8652152" cy="1354217"/>
          </a:xfrm>
        </p:grpSpPr>
        <p:sp>
          <p:nvSpPr>
            <p:cNvPr id="8" name="Rettangolo 7"/>
            <p:cNvSpPr/>
            <p:nvPr/>
          </p:nvSpPr>
          <p:spPr>
            <a:xfrm>
              <a:off x="161111" y="3526857"/>
              <a:ext cx="8652152" cy="523220"/>
            </a:xfrm>
            <a:prstGeom prst="rect">
              <a:avLst/>
            </a:prstGeom>
            <a:solidFill>
              <a:srgbClr val="E6FDD8"/>
            </a:solidFill>
          </p:spPr>
          <p:txBody>
            <a:bodyPr wrap="square">
              <a:spAutoFit/>
            </a:bodyPr>
            <a:lstStyle/>
            <a:p>
              <a:r>
                <a:rPr lang="it-IT" sz="2800" dirty="0" smtClean="0"/>
                <a:t>Don’</a:t>
              </a:r>
              <a:r>
                <a:rPr lang="it-IT" sz="2800" dirty="0" err="1" smtClean="0"/>
                <a:t>t</a:t>
              </a:r>
              <a:r>
                <a:rPr lang="it-IT" sz="2800" dirty="0" smtClean="0"/>
                <a:t> </a:t>
              </a:r>
              <a:r>
                <a:rPr lang="it-IT" sz="2800" b="1" dirty="0" err="1" smtClean="0"/>
                <a:t>Waste</a:t>
              </a:r>
              <a:r>
                <a:rPr lang="it-IT" sz="2800" b="1" dirty="0" smtClean="0"/>
                <a:t> </a:t>
              </a:r>
              <a:r>
                <a:rPr lang="it-IT" sz="2800" b="1" dirty="0" err="1" smtClean="0"/>
                <a:t>Time</a:t>
              </a:r>
              <a:r>
                <a:rPr lang="it-IT" sz="2800" b="1" dirty="0" smtClean="0"/>
                <a:t> </a:t>
              </a:r>
              <a:r>
                <a:rPr lang="it-IT" sz="2800" dirty="0" smtClean="0"/>
                <a:t>(and </a:t>
              </a:r>
              <a:r>
                <a:rPr lang="it-IT" sz="2800" b="1" dirty="0" err="1" smtClean="0"/>
                <a:t>money</a:t>
              </a:r>
              <a:r>
                <a:rPr lang="it-IT" sz="2800" dirty="0" smtClean="0"/>
                <a:t> </a:t>
              </a:r>
              <a:r>
                <a:rPr lang="it-IT" sz="2800" dirty="0" err="1" smtClean="0"/>
                <a:t>…</a:t>
              </a:r>
              <a:r>
                <a:rPr lang="it-IT" sz="2800" dirty="0" smtClean="0"/>
                <a:t>.) </a:t>
              </a:r>
              <a:r>
                <a:rPr lang="it-IT" sz="2800" dirty="0" err="1" smtClean="0"/>
                <a:t>if</a:t>
              </a:r>
              <a:r>
                <a:rPr lang="it-IT" sz="2800" dirty="0" smtClean="0"/>
                <a:t> </a:t>
              </a:r>
              <a:r>
                <a:rPr lang="it-IT" sz="2800" dirty="0" err="1" smtClean="0"/>
                <a:t>sepsis</a:t>
              </a:r>
              <a:r>
                <a:rPr lang="it-IT" sz="2800" dirty="0" smtClean="0"/>
                <a:t> </a:t>
              </a:r>
              <a:r>
                <a:rPr lang="it-IT" sz="2800" dirty="0" err="1" smtClean="0"/>
                <a:t>is</a:t>
              </a:r>
              <a:r>
                <a:rPr lang="it-IT" sz="2800" dirty="0" smtClean="0"/>
                <a:t> </a:t>
              </a:r>
              <a:r>
                <a:rPr lang="it-IT" sz="2800" dirty="0" err="1" smtClean="0"/>
                <a:t>uncontrolled</a:t>
              </a:r>
              <a:endParaRPr lang="it-IT" sz="2800" b="1" dirty="0">
                <a:solidFill>
                  <a:srgbClr val="FF0000"/>
                </a:solidFill>
              </a:endParaRPr>
            </a:p>
          </p:txBody>
        </p:sp>
        <p:sp>
          <p:nvSpPr>
            <p:cNvPr id="7" name="Rettangolo 6"/>
            <p:cNvSpPr/>
            <p:nvPr/>
          </p:nvSpPr>
          <p:spPr>
            <a:xfrm>
              <a:off x="4404488" y="4050077"/>
              <a:ext cx="1187044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sz="4800" b="1" dirty="0" smtClean="0">
                  <a:solidFill>
                    <a:srgbClr val="FF0000"/>
                  </a:solidFill>
                </a:rPr>
                <a:t>!!!!!</a:t>
              </a:r>
              <a:endParaRPr lang="it-IT" sz="4800" dirty="0"/>
            </a:p>
          </p:txBody>
        </p:sp>
      </p:grpSp>
      <p:sp>
        <p:nvSpPr>
          <p:cNvPr id="12" name="CasellaDiTesto 11"/>
          <p:cNvSpPr txBox="1"/>
          <p:nvPr/>
        </p:nvSpPr>
        <p:spPr>
          <a:xfrm>
            <a:off x="2511283" y="57303"/>
            <a:ext cx="4134555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 smtClean="0">
                <a:solidFill>
                  <a:srgbClr val="FF0000"/>
                </a:solidFill>
              </a:rPr>
              <a:t>Take Home </a:t>
            </a:r>
            <a:r>
              <a:rPr lang="it-IT" sz="3200" b="1" dirty="0" err="1" smtClean="0">
                <a:solidFill>
                  <a:srgbClr val="FF0000"/>
                </a:solidFill>
              </a:rPr>
              <a:t>Messages</a:t>
            </a:r>
            <a:endParaRPr lang="it-IT" sz="3200" b="1" dirty="0">
              <a:solidFill>
                <a:srgbClr val="FF0000"/>
              </a:solidFill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433350" y="883300"/>
            <a:ext cx="1508683" cy="584776"/>
          </a:xfrm>
          <a:prstGeom prst="rect">
            <a:avLst/>
          </a:prstGeom>
          <a:noFill/>
          <a:ln w="2857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 smtClean="0">
                <a:solidFill>
                  <a:srgbClr val="0000FF"/>
                </a:solidFill>
              </a:rPr>
              <a:t>DON’</a:t>
            </a:r>
            <a:r>
              <a:rPr lang="it-IT" sz="3200" b="1" dirty="0" err="1" smtClean="0">
                <a:solidFill>
                  <a:srgbClr val="0000FF"/>
                </a:solidFill>
              </a:rPr>
              <a:t>T</a:t>
            </a:r>
            <a:endParaRPr lang="it-IT" sz="3200" b="1" dirty="0">
              <a:solidFill>
                <a:srgbClr val="0000FF"/>
              </a:solidFill>
            </a:endParaRPr>
          </a:p>
        </p:txBody>
      </p:sp>
      <p:pic>
        <p:nvPicPr>
          <p:cNvPr id="14" name="Immagine 13" descr="immagine take home messages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3130" y="854437"/>
            <a:ext cx="3305415" cy="19250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8" name="Text Box 6"/>
          <p:cNvSpPr txBox="1">
            <a:spLocks noChangeArrowheads="1"/>
          </p:cNvSpPr>
          <p:nvPr/>
        </p:nvSpPr>
        <p:spPr bwMode="auto">
          <a:xfrm>
            <a:off x="290464" y="120257"/>
            <a:ext cx="8572560" cy="707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38" tIns="45719" rIns="91438" bIns="45719">
            <a:prstTxWarp prst="textNoShape">
              <a:avLst/>
            </a:prstTxWarp>
            <a:spAutoFit/>
            <a:scene3d>
              <a:camera prst="orthographicFront">
                <a:rot lat="0" lon="21599947" rev="0"/>
              </a:camera>
              <a:lightRig rig="threePt" dir="t"/>
            </a:scene3d>
            <a:sp3d prstMaterial="softEdge"/>
          </a:bodyPr>
          <a:lstStyle/>
          <a:p>
            <a:pPr algn="ctr">
              <a:spcBef>
                <a:spcPct val="50000"/>
              </a:spcBef>
            </a:pPr>
            <a:r>
              <a:rPr lang="it-IT" sz="4000" b="1" dirty="0" err="1">
                <a:solidFill>
                  <a:srgbClr val="FF0000"/>
                </a:solidFill>
              </a:rPr>
              <a:t>Thanks</a:t>
            </a:r>
            <a:r>
              <a:rPr lang="it-IT" sz="4000" b="1" dirty="0">
                <a:solidFill>
                  <a:srgbClr val="FF0000"/>
                </a:solidFill>
              </a:rPr>
              <a:t> </a:t>
            </a:r>
            <a:r>
              <a:rPr lang="it-IT" sz="4000" b="1" dirty="0" err="1">
                <a:solidFill>
                  <a:srgbClr val="FF0000"/>
                </a:solidFill>
              </a:rPr>
              <a:t>for</a:t>
            </a:r>
            <a:r>
              <a:rPr lang="it-IT" sz="4000" b="1" dirty="0">
                <a:solidFill>
                  <a:srgbClr val="FF0000"/>
                </a:solidFill>
              </a:rPr>
              <a:t> </a:t>
            </a:r>
            <a:r>
              <a:rPr lang="it-IT" sz="4000" b="1" dirty="0" err="1">
                <a:solidFill>
                  <a:srgbClr val="FF0000"/>
                </a:solidFill>
              </a:rPr>
              <a:t>your</a:t>
            </a:r>
            <a:r>
              <a:rPr lang="it-IT" sz="4000" b="1" dirty="0">
                <a:solidFill>
                  <a:srgbClr val="FF0000"/>
                </a:solidFill>
              </a:rPr>
              <a:t> </a:t>
            </a:r>
            <a:r>
              <a:rPr lang="it-IT" sz="4000" b="1" dirty="0" err="1">
                <a:solidFill>
                  <a:srgbClr val="FF0000"/>
                </a:solidFill>
              </a:rPr>
              <a:t>attention</a:t>
            </a:r>
            <a:endParaRPr lang="it-IT" sz="4000" b="1" dirty="0">
              <a:solidFill>
                <a:srgbClr val="FF0000"/>
              </a:solidFill>
            </a:endParaRPr>
          </a:p>
        </p:txBody>
      </p:sp>
      <p:sp>
        <p:nvSpPr>
          <p:cNvPr id="874504" name="AutoShape 8" descr="Chi guarda i film pornografici tradisce più facilmente? - Focus.it"/>
          <p:cNvSpPr>
            <a:spLocks noChangeAspect="1" noChangeArrowheads="1"/>
          </p:cNvSpPr>
          <p:nvPr/>
        </p:nvSpPr>
        <p:spPr bwMode="auto">
          <a:xfrm>
            <a:off x="155575" y="-108346"/>
            <a:ext cx="304800" cy="228601"/>
          </a:xfrm>
          <a:prstGeom prst="rect">
            <a:avLst/>
          </a:prstGeom>
          <a:noFill/>
        </p:spPr>
        <p:txBody>
          <a:bodyPr vert="horz" wrap="square" lIns="91438" tIns="45719" rIns="91438" bIns="45719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874506" name="AutoShape 10" descr="Chi guarda i film pornografici tradisce più facilmente? - Focus.it"/>
          <p:cNvSpPr>
            <a:spLocks noChangeAspect="1" noChangeArrowheads="1"/>
          </p:cNvSpPr>
          <p:nvPr/>
        </p:nvSpPr>
        <p:spPr bwMode="auto">
          <a:xfrm>
            <a:off x="155575" y="-108346"/>
            <a:ext cx="304800" cy="228601"/>
          </a:xfrm>
          <a:prstGeom prst="rect">
            <a:avLst/>
          </a:prstGeom>
          <a:noFill/>
        </p:spPr>
        <p:txBody>
          <a:bodyPr vert="horz" wrap="square" lIns="91438" tIns="45719" rIns="91438" bIns="45719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874508" name="AutoShape 12" descr="Chi guarda i film pornografici tradisce più facilmente? - Focus.it"/>
          <p:cNvSpPr>
            <a:spLocks noChangeAspect="1" noChangeArrowheads="1"/>
          </p:cNvSpPr>
          <p:nvPr/>
        </p:nvSpPr>
        <p:spPr bwMode="auto">
          <a:xfrm>
            <a:off x="155575" y="-108346"/>
            <a:ext cx="304800" cy="228601"/>
          </a:xfrm>
          <a:prstGeom prst="rect">
            <a:avLst/>
          </a:prstGeom>
          <a:noFill/>
        </p:spPr>
        <p:txBody>
          <a:bodyPr vert="horz" wrap="square" lIns="91438" tIns="45719" rIns="91438" bIns="45719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874510" name="AutoShape 14" descr="Chi guarda i film pornografici tradisce più facilmente? - Focus.it"/>
          <p:cNvSpPr>
            <a:spLocks noChangeAspect="1" noChangeArrowheads="1"/>
          </p:cNvSpPr>
          <p:nvPr/>
        </p:nvSpPr>
        <p:spPr bwMode="auto">
          <a:xfrm>
            <a:off x="155575" y="-108346"/>
            <a:ext cx="304800" cy="228601"/>
          </a:xfrm>
          <a:prstGeom prst="rect">
            <a:avLst/>
          </a:prstGeom>
          <a:noFill/>
        </p:spPr>
        <p:txBody>
          <a:bodyPr vert="horz" wrap="square" lIns="91438" tIns="45719" rIns="91438" bIns="45719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874512" name="AutoShape 16" descr="Chi guarda i film pornografici tradisce più facilmente? - Focus.it"/>
          <p:cNvSpPr>
            <a:spLocks noChangeAspect="1" noChangeArrowheads="1"/>
          </p:cNvSpPr>
          <p:nvPr/>
        </p:nvSpPr>
        <p:spPr bwMode="auto">
          <a:xfrm>
            <a:off x="155575" y="-108346"/>
            <a:ext cx="304800" cy="228601"/>
          </a:xfrm>
          <a:prstGeom prst="rect">
            <a:avLst/>
          </a:prstGeom>
          <a:noFill/>
        </p:spPr>
        <p:txBody>
          <a:bodyPr vert="horz" wrap="square" lIns="91438" tIns="45719" rIns="91438" bIns="45719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1" name="CasellaDiTesto 10"/>
          <p:cNvSpPr txBox="1"/>
          <p:nvPr/>
        </p:nvSpPr>
        <p:spPr>
          <a:xfrm>
            <a:off x="349294" y="4520578"/>
            <a:ext cx="3701111" cy="461663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it-IT" sz="2400" dirty="0"/>
              <a:t>silvio.laureti2@unibo.it</a:t>
            </a:r>
          </a:p>
        </p:txBody>
      </p:sp>
      <p:pic>
        <p:nvPicPr>
          <p:cNvPr id="12" name="Immagine 11" descr="IMG_663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294" y="1065564"/>
            <a:ext cx="8353417" cy="32381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473585" y="778343"/>
            <a:ext cx="8145797" cy="4247317"/>
          </a:xfrm>
          <a:prstGeom prst="rect">
            <a:avLst/>
          </a:prstGeom>
          <a:solidFill>
            <a:srgbClr val="DBEEF4"/>
          </a:solidFill>
        </p:spPr>
        <p:txBody>
          <a:bodyPr wrap="square">
            <a:spAutoFit/>
          </a:bodyPr>
          <a:lstStyle/>
          <a:p>
            <a:pPr marL="354013" indent="-261938">
              <a:buFont typeface="Arial"/>
              <a:buChar char="•"/>
            </a:pPr>
            <a:r>
              <a:rPr lang="it-IT" b="1" dirty="0" err="1" smtClean="0"/>
              <a:t>Multidisciplinary</a:t>
            </a:r>
            <a:r>
              <a:rPr lang="it-IT" b="1" dirty="0" smtClean="0"/>
              <a:t> Care </a:t>
            </a:r>
            <a:r>
              <a:rPr lang="it-IT" b="1" dirty="0" err="1" smtClean="0"/>
              <a:t>Models</a:t>
            </a:r>
            <a:endParaRPr lang="it-IT" b="1" dirty="0" smtClean="0"/>
          </a:p>
          <a:p>
            <a:pPr marL="354013" indent="-261938">
              <a:buFont typeface="Arial"/>
              <a:buChar char="•"/>
            </a:pPr>
            <a:r>
              <a:rPr lang="it-IT" b="1" dirty="0" err="1" smtClean="0"/>
              <a:t>Emerging</a:t>
            </a:r>
            <a:r>
              <a:rPr lang="it-IT" b="1" dirty="0" smtClean="0"/>
              <a:t> </a:t>
            </a:r>
            <a:r>
              <a:rPr lang="it-IT" b="1" dirty="0" err="1" smtClean="0"/>
              <a:t>Medical</a:t>
            </a:r>
            <a:r>
              <a:rPr lang="it-IT" b="1" dirty="0" smtClean="0"/>
              <a:t> </a:t>
            </a:r>
            <a:r>
              <a:rPr lang="it-IT" b="1" dirty="0" err="1" smtClean="0"/>
              <a:t>Therapies</a:t>
            </a:r>
            <a:r>
              <a:rPr lang="it-IT" b="1" dirty="0" smtClean="0"/>
              <a:t> </a:t>
            </a:r>
            <a:r>
              <a:rPr lang="it-IT" b="1" dirty="0" err="1" smtClean="0"/>
              <a:t>Biologics</a:t>
            </a:r>
            <a:r>
              <a:rPr lang="it-IT" b="1" dirty="0" smtClean="0"/>
              <a:t> </a:t>
            </a:r>
            <a:r>
              <a:rPr lang="it-IT" b="1" dirty="0" err="1" smtClean="0"/>
              <a:t>beyond</a:t>
            </a:r>
            <a:r>
              <a:rPr lang="it-IT" b="1" dirty="0" smtClean="0"/>
              <a:t> </a:t>
            </a:r>
            <a:r>
              <a:rPr lang="it-IT" b="1" dirty="0" err="1" smtClean="0"/>
              <a:t>anti-TNF</a:t>
            </a:r>
            <a:endParaRPr lang="it-IT" b="1" dirty="0" smtClean="0"/>
          </a:p>
          <a:p>
            <a:pPr marL="354013" indent="-261938">
              <a:buFont typeface="Arial"/>
              <a:buChar char="•"/>
            </a:pPr>
            <a:r>
              <a:rPr lang="it-IT" b="1" dirty="0" err="1" smtClean="0"/>
              <a:t>Personalized</a:t>
            </a:r>
            <a:r>
              <a:rPr lang="it-IT" b="1" dirty="0" smtClean="0"/>
              <a:t> Medicine</a:t>
            </a:r>
            <a:endParaRPr lang="it-IT" dirty="0" smtClean="0"/>
          </a:p>
          <a:p>
            <a:pPr marL="354013" indent="-261938">
              <a:buFont typeface="Arial"/>
              <a:buChar char="•"/>
            </a:pPr>
            <a:r>
              <a:rPr lang="it-IT" b="1" dirty="0" err="1" smtClean="0"/>
              <a:t>Advances</a:t>
            </a:r>
            <a:r>
              <a:rPr lang="it-IT" b="1" dirty="0" smtClean="0"/>
              <a:t> in </a:t>
            </a:r>
            <a:r>
              <a:rPr lang="it-IT" b="1" dirty="0" err="1" smtClean="0"/>
              <a:t>Imaging</a:t>
            </a:r>
            <a:r>
              <a:rPr lang="it-IT" b="1" dirty="0" smtClean="0"/>
              <a:t> </a:t>
            </a:r>
          </a:p>
          <a:p>
            <a:pPr marL="354013" indent="-261938">
              <a:buFont typeface="Arial"/>
              <a:buChar char="•"/>
            </a:pPr>
            <a:r>
              <a:rPr lang="it-IT" b="1" dirty="0" err="1" smtClean="0"/>
              <a:t>Surgical</a:t>
            </a:r>
            <a:r>
              <a:rPr lang="it-IT" b="1" dirty="0" smtClean="0"/>
              <a:t> </a:t>
            </a:r>
            <a:r>
              <a:rPr lang="it-IT" b="1" dirty="0" err="1" smtClean="0"/>
              <a:t>Innovations</a:t>
            </a:r>
            <a:endParaRPr lang="it-IT" b="1" dirty="0" smtClean="0"/>
          </a:p>
          <a:p>
            <a:pPr marL="354013" indent="-261938">
              <a:buFont typeface="Arial"/>
              <a:buChar char="•"/>
            </a:pPr>
            <a:endParaRPr lang="it-IT" b="1" dirty="0" smtClean="0"/>
          </a:p>
          <a:p>
            <a:pPr marL="354013" indent="-261938">
              <a:buFont typeface="Arial"/>
              <a:buChar char="•"/>
            </a:pPr>
            <a:r>
              <a:rPr lang="it-IT" b="1" dirty="0" smtClean="0">
                <a:solidFill>
                  <a:srgbClr val="3366FF"/>
                </a:solidFill>
              </a:rPr>
              <a:t>REGENERATIVE MEDICINE</a:t>
            </a:r>
          </a:p>
          <a:p>
            <a:pPr marL="354013" indent="-261938">
              <a:buFont typeface="Arial"/>
              <a:buChar char="•"/>
            </a:pPr>
            <a:r>
              <a:rPr lang="it-IT" b="1" dirty="0" err="1" smtClean="0"/>
              <a:t>Cell-Based</a:t>
            </a:r>
            <a:r>
              <a:rPr lang="it-IT" b="1" dirty="0" smtClean="0"/>
              <a:t> </a:t>
            </a:r>
            <a:r>
              <a:rPr lang="it-IT" b="1" dirty="0" err="1" smtClean="0"/>
              <a:t>Therapies</a:t>
            </a:r>
            <a:r>
              <a:rPr lang="it-IT" dirty="0" smtClean="0"/>
              <a:t> </a:t>
            </a:r>
            <a:r>
              <a:rPr lang="it-IT" b="1" dirty="0" err="1" smtClean="0"/>
              <a:t>Mesenchymal</a:t>
            </a:r>
            <a:r>
              <a:rPr lang="it-IT" b="1" dirty="0" smtClean="0"/>
              <a:t> </a:t>
            </a:r>
            <a:r>
              <a:rPr lang="it-IT" b="1" dirty="0" err="1" smtClean="0"/>
              <a:t>Stem</a:t>
            </a:r>
            <a:r>
              <a:rPr lang="it-IT" b="1" dirty="0" smtClean="0"/>
              <a:t> </a:t>
            </a:r>
            <a:r>
              <a:rPr lang="it-IT" b="1" dirty="0" err="1" smtClean="0"/>
              <a:t>Cell</a:t>
            </a:r>
            <a:r>
              <a:rPr lang="it-IT" b="1" dirty="0" smtClean="0"/>
              <a:t> (MSC) </a:t>
            </a:r>
            <a:r>
              <a:rPr lang="it-IT" b="1" dirty="0" err="1" smtClean="0"/>
              <a:t>Therapy</a:t>
            </a:r>
            <a:endParaRPr lang="it-IT" b="1" dirty="0" smtClean="0"/>
          </a:p>
          <a:p>
            <a:pPr marL="354013" indent="-261938">
              <a:buFont typeface="Arial"/>
              <a:buChar char="•"/>
            </a:pPr>
            <a:r>
              <a:rPr lang="it-IT" b="1" dirty="0" err="1" smtClean="0"/>
              <a:t>Tissue</a:t>
            </a:r>
            <a:r>
              <a:rPr lang="it-IT" b="1" dirty="0" smtClean="0"/>
              <a:t> </a:t>
            </a:r>
            <a:r>
              <a:rPr lang="it-IT" b="1" dirty="0" err="1" smtClean="0"/>
              <a:t>Engineering</a:t>
            </a:r>
            <a:r>
              <a:rPr lang="it-IT" b="1" dirty="0" smtClean="0"/>
              <a:t> </a:t>
            </a:r>
            <a:r>
              <a:rPr lang="it-IT" dirty="0" smtClean="0"/>
              <a:t>  </a:t>
            </a:r>
          </a:p>
          <a:p>
            <a:pPr marL="354013" indent="-261938">
              <a:buFont typeface="Arial"/>
              <a:buChar char="•"/>
            </a:pPr>
            <a:r>
              <a:rPr lang="it-IT" b="1" dirty="0" err="1" smtClean="0"/>
              <a:t>Biomaterials</a:t>
            </a:r>
            <a:r>
              <a:rPr lang="it-IT" b="1" dirty="0" smtClean="0"/>
              <a:t> and </a:t>
            </a:r>
            <a:r>
              <a:rPr lang="it-IT" b="1" dirty="0" err="1" smtClean="0"/>
              <a:t>Scaffolds</a:t>
            </a:r>
            <a:r>
              <a:rPr lang="it-IT" dirty="0" smtClean="0"/>
              <a:t>  </a:t>
            </a:r>
          </a:p>
          <a:p>
            <a:pPr lvl="0"/>
            <a:r>
              <a:rPr lang="it-IT" b="1" dirty="0" smtClean="0"/>
              <a:t>	3D </a:t>
            </a:r>
            <a:r>
              <a:rPr lang="it-IT" b="1" dirty="0" err="1" smtClean="0"/>
              <a:t>Bioprinting</a:t>
            </a:r>
            <a:r>
              <a:rPr lang="it-IT" dirty="0" smtClean="0"/>
              <a:t>: </a:t>
            </a:r>
            <a:r>
              <a:rPr lang="it-IT" dirty="0" err="1" smtClean="0"/>
              <a:t>Patient-specific</a:t>
            </a:r>
            <a:r>
              <a:rPr lang="it-IT" dirty="0" smtClean="0"/>
              <a:t> </a:t>
            </a:r>
            <a:r>
              <a:rPr lang="it-IT" dirty="0" err="1" smtClean="0"/>
              <a:t>grafts</a:t>
            </a:r>
            <a:r>
              <a:rPr lang="it-IT" dirty="0" smtClean="0"/>
              <a:t> </a:t>
            </a:r>
            <a:r>
              <a:rPr lang="it-IT" dirty="0" err="1" smtClean="0"/>
              <a:t>for</a:t>
            </a:r>
            <a:r>
              <a:rPr lang="it-IT" dirty="0" smtClean="0"/>
              <a:t> </a:t>
            </a:r>
            <a:r>
              <a:rPr lang="it-IT" dirty="0" err="1" smtClean="0"/>
              <a:t>anal</a:t>
            </a:r>
            <a:r>
              <a:rPr lang="it-IT" dirty="0" smtClean="0"/>
              <a:t> </a:t>
            </a:r>
            <a:r>
              <a:rPr lang="it-IT" dirty="0" err="1" smtClean="0"/>
              <a:t>tissue</a:t>
            </a:r>
            <a:r>
              <a:rPr lang="it-IT" dirty="0" smtClean="0"/>
              <a:t> </a:t>
            </a:r>
            <a:r>
              <a:rPr lang="it-IT" dirty="0" err="1" smtClean="0"/>
              <a:t>repair</a:t>
            </a:r>
            <a:r>
              <a:rPr lang="it-IT" dirty="0" smtClean="0"/>
              <a:t>.</a:t>
            </a:r>
          </a:p>
          <a:p>
            <a:pPr lvl="0"/>
            <a:r>
              <a:rPr lang="it-IT" b="1" dirty="0" smtClean="0"/>
              <a:t>	</a:t>
            </a:r>
            <a:r>
              <a:rPr lang="it-IT" b="1" dirty="0" err="1" smtClean="0"/>
              <a:t>Hydrogels</a:t>
            </a:r>
            <a:r>
              <a:rPr lang="it-IT" dirty="0" smtClean="0"/>
              <a:t> </a:t>
            </a:r>
            <a:r>
              <a:rPr lang="it-IT" dirty="0" err="1" smtClean="0"/>
              <a:t>with</a:t>
            </a:r>
            <a:r>
              <a:rPr lang="it-IT" dirty="0" smtClean="0"/>
              <a:t> </a:t>
            </a:r>
            <a:r>
              <a:rPr lang="it-IT" dirty="0" err="1" smtClean="0"/>
              <a:t>embedded</a:t>
            </a:r>
            <a:r>
              <a:rPr lang="it-IT" dirty="0" smtClean="0"/>
              <a:t> </a:t>
            </a:r>
            <a:r>
              <a:rPr lang="it-IT" dirty="0" err="1" smtClean="0"/>
              <a:t>cytokines</a:t>
            </a:r>
            <a:r>
              <a:rPr lang="it-IT" dirty="0" smtClean="0"/>
              <a:t> or </a:t>
            </a:r>
            <a:r>
              <a:rPr lang="it-IT" dirty="0" err="1" smtClean="0"/>
              <a:t>exosomes</a:t>
            </a:r>
            <a:r>
              <a:rPr lang="it-IT" dirty="0" smtClean="0"/>
              <a:t>.</a:t>
            </a:r>
          </a:p>
          <a:p>
            <a:pPr lvl="0"/>
            <a:r>
              <a:rPr lang="it-IT" b="1" dirty="0" smtClean="0"/>
              <a:t>	Smart </a:t>
            </a:r>
            <a:r>
              <a:rPr lang="it-IT" b="1" dirty="0" err="1" smtClean="0"/>
              <a:t>biomaterials</a:t>
            </a:r>
            <a:r>
              <a:rPr lang="it-IT" dirty="0" smtClean="0"/>
              <a:t> </a:t>
            </a:r>
            <a:r>
              <a:rPr lang="it-IT" dirty="0" err="1" smtClean="0"/>
              <a:t>that</a:t>
            </a:r>
            <a:r>
              <a:rPr lang="it-IT" dirty="0" smtClean="0"/>
              <a:t> </a:t>
            </a:r>
            <a:r>
              <a:rPr lang="it-IT" dirty="0" err="1" smtClean="0"/>
              <a:t>respond</a:t>
            </a:r>
            <a:r>
              <a:rPr lang="it-IT" dirty="0" smtClean="0"/>
              <a:t> </a:t>
            </a:r>
            <a:r>
              <a:rPr lang="it-IT" dirty="0" err="1" smtClean="0"/>
              <a:t>to</a:t>
            </a:r>
            <a:r>
              <a:rPr lang="it-IT" dirty="0" smtClean="0"/>
              <a:t> </a:t>
            </a:r>
            <a:r>
              <a:rPr lang="it-IT" dirty="0" err="1" smtClean="0"/>
              <a:t>local</a:t>
            </a:r>
            <a:r>
              <a:rPr lang="it-IT" dirty="0" smtClean="0"/>
              <a:t> </a:t>
            </a:r>
            <a:r>
              <a:rPr lang="it-IT" dirty="0" err="1" smtClean="0"/>
              <a:t>inflammation</a:t>
            </a:r>
            <a:r>
              <a:rPr lang="it-IT" dirty="0" smtClean="0"/>
              <a:t>.</a:t>
            </a:r>
          </a:p>
          <a:p>
            <a:pPr lvl="0"/>
            <a:endParaRPr lang="it-IT" dirty="0" smtClean="0"/>
          </a:p>
          <a:p>
            <a:pPr lvl="0"/>
            <a:r>
              <a:rPr lang="it-IT" b="1" dirty="0" err="1" smtClean="0">
                <a:solidFill>
                  <a:srgbClr val="3366FF"/>
                </a:solidFill>
              </a:rPr>
              <a:t>Combination</a:t>
            </a:r>
            <a:r>
              <a:rPr lang="it-IT" b="1" dirty="0" smtClean="0">
                <a:solidFill>
                  <a:srgbClr val="3366FF"/>
                </a:solidFill>
              </a:rPr>
              <a:t> </a:t>
            </a:r>
            <a:r>
              <a:rPr lang="it-IT" b="1" dirty="0" err="1" smtClean="0">
                <a:solidFill>
                  <a:srgbClr val="3366FF"/>
                </a:solidFill>
              </a:rPr>
              <a:t>therapies</a:t>
            </a:r>
            <a:r>
              <a:rPr lang="it-IT" b="1" dirty="0" smtClean="0">
                <a:solidFill>
                  <a:srgbClr val="3366FF"/>
                </a:solidFill>
              </a:rPr>
              <a:t> </a:t>
            </a:r>
            <a:r>
              <a:rPr lang="it-IT" dirty="0" smtClean="0"/>
              <a:t>(e.g., </a:t>
            </a:r>
            <a:r>
              <a:rPr lang="it-IT" dirty="0" err="1" smtClean="0"/>
              <a:t>MSCs</a:t>
            </a:r>
            <a:r>
              <a:rPr lang="it-IT" dirty="0" smtClean="0"/>
              <a:t> + </a:t>
            </a:r>
            <a:r>
              <a:rPr lang="it-IT" dirty="0" err="1" smtClean="0"/>
              <a:t>scaffolds</a:t>
            </a:r>
            <a:r>
              <a:rPr lang="it-IT" dirty="0" smtClean="0"/>
              <a:t> + </a:t>
            </a:r>
            <a:r>
              <a:rPr lang="it-IT" dirty="0" err="1" smtClean="0"/>
              <a:t>biologics</a:t>
            </a:r>
            <a:r>
              <a:rPr lang="it-IT" dirty="0" smtClean="0"/>
              <a:t>). </a:t>
            </a:r>
            <a:endParaRPr lang="it-IT" dirty="0"/>
          </a:p>
        </p:txBody>
      </p:sp>
      <p:sp>
        <p:nvSpPr>
          <p:cNvPr id="3" name="Rettangolo 2"/>
          <p:cNvSpPr/>
          <p:nvPr/>
        </p:nvSpPr>
        <p:spPr>
          <a:xfrm>
            <a:off x="1657571" y="63104"/>
            <a:ext cx="62059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3600" b="1" i="1" dirty="0" smtClean="0">
                <a:solidFill>
                  <a:srgbClr val="FF0000"/>
                </a:solidFill>
              </a:rPr>
              <a:t>New </a:t>
            </a:r>
            <a:r>
              <a:rPr lang="it-IT" sz="3600" b="1" i="1" dirty="0" err="1" smtClean="0">
                <a:solidFill>
                  <a:srgbClr val="FF0000"/>
                </a:solidFill>
              </a:rPr>
              <a:t>Frontiers</a:t>
            </a:r>
            <a:r>
              <a:rPr lang="it-IT" sz="3600" b="1" i="1" dirty="0" smtClean="0">
                <a:solidFill>
                  <a:srgbClr val="FF0000"/>
                </a:solidFill>
              </a:rPr>
              <a:t> in </a:t>
            </a:r>
            <a:r>
              <a:rPr lang="it-IT" sz="3600" b="1" i="1" dirty="0" err="1" smtClean="0">
                <a:solidFill>
                  <a:srgbClr val="FF0000"/>
                </a:solidFill>
              </a:rPr>
              <a:t>perianal</a:t>
            </a:r>
            <a:r>
              <a:rPr lang="it-IT" sz="3600" b="1" i="1" dirty="0" smtClean="0">
                <a:solidFill>
                  <a:srgbClr val="FF0000"/>
                </a:solidFill>
              </a:rPr>
              <a:t> IBD</a:t>
            </a:r>
          </a:p>
        </p:txBody>
      </p:sp>
      <p:sp>
        <p:nvSpPr>
          <p:cNvPr id="5" name="Rettangolo 4"/>
          <p:cNvSpPr/>
          <p:nvPr/>
        </p:nvSpPr>
        <p:spPr>
          <a:xfrm>
            <a:off x="817824" y="2385021"/>
            <a:ext cx="2703633" cy="385769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1181100" y="615991"/>
            <a:ext cx="6680200" cy="584773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it-IT" sz="3200" dirty="0" err="1" smtClean="0"/>
              <a:t>Rationale</a:t>
            </a:r>
            <a:r>
              <a:rPr lang="it-IT" sz="3200" dirty="0" smtClean="0"/>
              <a:t> </a:t>
            </a:r>
            <a:r>
              <a:rPr lang="it-IT" sz="3200" dirty="0" err="1" smtClean="0"/>
              <a:t>for</a:t>
            </a:r>
            <a:r>
              <a:rPr lang="it-IT" sz="3200" dirty="0" smtClean="0"/>
              <a:t> </a:t>
            </a:r>
            <a:r>
              <a:rPr lang="it-IT" sz="3200" dirty="0" err="1" smtClean="0"/>
              <a:t>use</a:t>
            </a:r>
            <a:r>
              <a:rPr lang="it-IT" sz="3200" dirty="0" smtClean="0"/>
              <a:t> in </a:t>
            </a:r>
            <a:r>
              <a:rPr lang="it-IT" sz="3200" b="1" dirty="0" err="1" smtClean="0"/>
              <a:t>perianal</a:t>
            </a:r>
            <a:r>
              <a:rPr lang="it-IT" sz="3200" b="1" dirty="0" smtClean="0"/>
              <a:t> </a:t>
            </a:r>
            <a:r>
              <a:rPr lang="it-IT" sz="3200" b="1" dirty="0" err="1" smtClean="0"/>
              <a:t>CD</a:t>
            </a:r>
            <a:endParaRPr lang="it-IT" sz="3200" b="1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3483820" y="1249852"/>
            <a:ext cx="5486399" cy="358559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lIns="91438" tIns="45719" rIns="91438" bIns="45719" rtlCol="0">
            <a:spAutoFit/>
          </a:bodyPr>
          <a:lstStyle/>
          <a:p>
            <a:r>
              <a:rPr lang="it-IT" sz="1600" b="1" dirty="0" smtClean="0">
                <a:solidFill>
                  <a:srgbClr val="008000"/>
                </a:solidFill>
              </a:rPr>
              <a:t>IMMUNOMODULATORY ACTION</a:t>
            </a:r>
          </a:p>
          <a:p>
            <a:endParaRPr lang="it-IT" sz="1000" b="1" dirty="0" smtClean="0">
              <a:solidFill>
                <a:srgbClr val="008000"/>
              </a:solidFill>
            </a:endParaRPr>
          </a:p>
          <a:p>
            <a:r>
              <a:rPr lang="it-IT" sz="1600" dirty="0" err="1" smtClean="0"/>
              <a:t>Dampen</a:t>
            </a:r>
            <a:r>
              <a:rPr lang="it-IT" sz="1600" dirty="0" smtClean="0"/>
              <a:t> the </a:t>
            </a:r>
            <a:r>
              <a:rPr lang="it-IT" sz="1600" dirty="0" err="1" smtClean="0"/>
              <a:t>inflammatory</a:t>
            </a:r>
            <a:r>
              <a:rPr lang="it-IT" sz="1600" dirty="0" smtClean="0"/>
              <a:t> </a:t>
            </a:r>
            <a:r>
              <a:rPr lang="it-IT" sz="1600" dirty="0" err="1" smtClean="0"/>
              <a:t>response</a:t>
            </a:r>
            <a:r>
              <a:rPr lang="it-IT" sz="1600" dirty="0" smtClean="0"/>
              <a:t>: </a:t>
            </a:r>
          </a:p>
          <a:p>
            <a:endParaRPr lang="it-IT" sz="900" dirty="0" smtClean="0"/>
          </a:p>
          <a:p>
            <a:r>
              <a:rPr lang="it-IT" sz="1600" dirty="0" smtClean="0"/>
              <a:t>	- </a:t>
            </a:r>
            <a:r>
              <a:rPr lang="it-IT" sz="1600" dirty="0" err="1" smtClean="0"/>
              <a:t>reducing</a:t>
            </a:r>
            <a:r>
              <a:rPr lang="it-IT" sz="1600" dirty="0" smtClean="0"/>
              <a:t> </a:t>
            </a:r>
            <a:r>
              <a:rPr lang="it-IT" sz="1600" dirty="0" err="1" smtClean="0"/>
              <a:t>activation</a:t>
            </a:r>
            <a:r>
              <a:rPr lang="it-IT" sz="1600" dirty="0" smtClean="0"/>
              <a:t> </a:t>
            </a:r>
            <a:r>
              <a:rPr lang="it-IT" sz="1600" dirty="0" err="1" smtClean="0"/>
              <a:t>of</a:t>
            </a:r>
            <a:r>
              <a:rPr lang="it-IT" sz="1600" dirty="0" smtClean="0"/>
              <a:t> CD4 </a:t>
            </a:r>
            <a:r>
              <a:rPr lang="it-IT" sz="1600" dirty="0" err="1" smtClean="0"/>
              <a:t>T</a:t>
            </a:r>
            <a:r>
              <a:rPr lang="it-IT" sz="1600" dirty="0" smtClean="0"/>
              <a:t> </a:t>
            </a:r>
            <a:r>
              <a:rPr lang="it-IT" sz="1600" dirty="0" err="1" smtClean="0"/>
              <a:t>lymphocytes</a:t>
            </a:r>
            <a:endParaRPr lang="it-IT" sz="1600" dirty="0" smtClean="0"/>
          </a:p>
          <a:p>
            <a:r>
              <a:rPr lang="it-IT" sz="1600" dirty="0" smtClean="0"/>
              <a:t>	- </a:t>
            </a:r>
            <a:r>
              <a:rPr lang="it-IT" sz="1600" dirty="0" err="1" smtClean="0"/>
              <a:t>promote</a:t>
            </a:r>
            <a:r>
              <a:rPr lang="it-IT" sz="1600" dirty="0" smtClean="0"/>
              <a:t> the </a:t>
            </a:r>
            <a:r>
              <a:rPr lang="it-IT" sz="1600" dirty="0" err="1" smtClean="0"/>
              <a:t>formation</a:t>
            </a:r>
            <a:r>
              <a:rPr lang="it-IT" sz="1600" dirty="0" smtClean="0"/>
              <a:t> </a:t>
            </a:r>
            <a:r>
              <a:rPr lang="it-IT" sz="1600" dirty="0" err="1" smtClean="0"/>
              <a:t>of</a:t>
            </a:r>
            <a:r>
              <a:rPr lang="it-IT" sz="1600" dirty="0" smtClean="0"/>
              <a:t> </a:t>
            </a:r>
            <a:r>
              <a:rPr lang="it-IT" sz="1600" dirty="0" err="1" smtClean="0"/>
              <a:t>regulatory</a:t>
            </a:r>
            <a:r>
              <a:rPr lang="it-IT" sz="1600" dirty="0" smtClean="0"/>
              <a:t> 	   </a:t>
            </a:r>
            <a:r>
              <a:rPr lang="it-IT" sz="1600" dirty="0" err="1" smtClean="0"/>
              <a:t>T-cells</a:t>
            </a:r>
            <a:endParaRPr lang="it-IT" sz="1600" dirty="0" smtClean="0"/>
          </a:p>
          <a:p>
            <a:endParaRPr lang="it-IT" sz="1600" dirty="0" smtClean="0"/>
          </a:p>
          <a:p>
            <a:r>
              <a:rPr lang="it-IT" sz="1600" dirty="0" err="1" smtClean="0"/>
              <a:t>Dampen</a:t>
            </a:r>
            <a:r>
              <a:rPr lang="it-IT" sz="1600" dirty="0" smtClean="0"/>
              <a:t> the </a:t>
            </a:r>
            <a:r>
              <a:rPr lang="it-IT" sz="1600" dirty="0" err="1" smtClean="0"/>
              <a:t>proinflammatory</a:t>
            </a:r>
            <a:r>
              <a:rPr lang="it-IT" sz="1600" dirty="0" smtClean="0"/>
              <a:t> </a:t>
            </a:r>
            <a:r>
              <a:rPr lang="it-IT" sz="1600" dirty="0" err="1" smtClean="0"/>
              <a:t>action</a:t>
            </a:r>
            <a:r>
              <a:rPr lang="it-IT" sz="1600" dirty="0" smtClean="0"/>
              <a:t> </a:t>
            </a:r>
            <a:r>
              <a:rPr lang="it-IT" sz="1600" dirty="0" err="1" smtClean="0"/>
              <a:t>of</a:t>
            </a:r>
            <a:r>
              <a:rPr lang="it-IT" sz="1600" dirty="0" smtClean="0"/>
              <a:t> </a:t>
            </a:r>
            <a:r>
              <a:rPr lang="it-IT" sz="1600" dirty="0" err="1" smtClean="0"/>
              <a:t>dendritic</a:t>
            </a:r>
            <a:r>
              <a:rPr lang="it-IT" sz="1600" dirty="0" smtClean="0"/>
              <a:t> </a:t>
            </a:r>
            <a:r>
              <a:rPr lang="it-IT" sz="1600" dirty="0" err="1" smtClean="0"/>
              <a:t>cells</a:t>
            </a:r>
            <a:endParaRPr lang="it-IT" sz="1600" dirty="0" smtClean="0"/>
          </a:p>
          <a:p>
            <a:endParaRPr lang="it-IT" sz="1600" dirty="0" smtClean="0"/>
          </a:p>
          <a:p>
            <a:r>
              <a:rPr lang="it-IT" sz="1600" dirty="0" smtClean="0"/>
              <a:t>Anti </a:t>
            </a:r>
            <a:r>
              <a:rPr lang="it-IT" sz="1600" dirty="0" err="1" smtClean="0"/>
              <a:t>inflammatory</a:t>
            </a:r>
            <a:r>
              <a:rPr lang="it-IT" sz="1600" dirty="0" smtClean="0"/>
              <a:t> </a:t>
            </a:r>
            <a:r>
              <a:rPr lang="it-IT" sz="1600" dirty="0" err="1" smtClean="0"/>
              <a:t>action</a:t>
            </a:r>
            <a:r>
              <a:rPr lang="it-IT" sz="1600" dirty="0" smtClean="0"/>
              <a:t> on </a:t>
            </a:r>
            <a:r>
              <a:rPr lang="it-IT" sz="1600" dirty="0" err="1" smtClean="0"/>
              <a:t>Bcells</a:t>
            </a:r>
            <a:r>
              <a:rPr lang="it-IT" sz="1600" dirty="0" smtClean="0"/>
              <a:t> </a:t>
            </a:r>
            <a:r>
              <a:rPr lang="it-IT" sz="1600" dirty="0" err="1" smtClean="0"/>
              <a:t>reducing</a:t>
            </a:r>
            <a:r>
              <a:rPr lang="it-IT" sz="1600" dirty="0" smtClean="0"/>
              <a:t> the </a:t>
            </a:r>
            <a:r>
              <a:rPr lang="it-IT" sz="1600" dirty="0" err="1" smtClean="0"/>
              <a:t>activation</a:t>
            </a:r>
            <a:r>
              <a:rPr lang="it-IT" sz="1600" dirty="0" smtClean="0"/>
              <a:t> and production </a:t>
            </a:r>
            <a:r>
              <a:rPr lang="it-IT" sz="1600" dirty="0" err="1" smtClean="0"/>
              <a:t>of</a:t>
            </a:r>
            <a:r>
              <a:rPr lang="it-IT" sz="1600" dirty="0" smtClean="0"/>
              <a:t> </a:t>
            </a:r>
            <a:r>
              <a:rPr lang="it-IT" sz="1600" dirty="0" err="1" smtClean="0"/>
              <a:t>antibodies</a:t>
            </a:r>
            <a:r>
              <a:rPr lang="it-IT" sz="1600" dirty="0" smtClean="0"/>
              <a:t> and </a:t>
            </a:r>
            <a:r>
              <a:rPr lang="it-IT" sz="1600" dirty="0" err="1" smtClean="0"/>
              <a:t>reducing</a:t>
            </a:r>
            <a:r>
              <a:rPr lang="it-IT" sz="1600" dirty="0" smtClean="0"/>
              <a:t> the </a:t>
            </a:r>
            <a:r>
              <a:rPr lang="it-IT" sz="1600" dirty="0" err="1" smtClean="0"/>
              <a:t>toxicity</a:t>
            </a:r>
            <a:r>
              <a:rPr lang="it-IT" sz="1600" dirty="0" smtClean="0"/>
              <a:t> </a:t>
            </a:r>
            <a:r>
              <a:rPr lang="it-IT" sz="1600" dirty="0" err="1" smtClean="0"/>
              <a:t>of</a:t>
            </a:r>
            <a:r>
              <a:rPr lang="it-IT" sz="1600" dirty="0" smtClean="0"/>
              <a:t> </a:t>
            </a:r>
            <a:r>
              <a:rPr lang="it-IT" sz="1600" dirty="0" err="1" smtClean="0"/>
              <a:t>natural</a:t>
            </a:r>
            <a:r>
              <a:rPr lang="it-IT" sz="1600" dirty="0" smtClean="0"/>
              <a:t> </a:t>
            </a:r>
            <a:r>
              <a:rPr lang="it-IT" sz="1600" dirty="0" err="1" smtClean="0"/>
              <a:t>killers</a:t>
            </a:r>
            <a:r>
              <a:rPr lang="it-IT" sz="1600" dirty="0" smtClean="0"/>
              <a:t> </a:t>
            </a:r>
            <a:r>
              <a:rPr lang="it-IT" sz="1600" dirty="0" err="1" smtClean="0"/>
              <a:t>cells</a:t>
            </a:r>
            <a:endParaRPr lang="it-IT" sz="1600" dirty="0" smtClean="0"/>
          </a:p>
          <a:p>
            <a:endParaRPr lang="it-IT" sz="1600" dirty="0" smtClean="0"/>
          </a:p>
          <a:p>
            <a:r>
              <a:rPr lang="it-IT" sz="1600" b="1" dirty="0" smtClean="0">
                <a:solidFill>
                  <a:srgbClr val="008000"/>
                </a:solidFill>
              </a:rPr>
              <a:t>REGENERATIVE CAPABILITY</a:t>
            </a:r>
          </a:p>
          <a:p>
            <a:r>
              <a:rPr lang="it-IT" sz="1600" dirty="0" smtClean="0"/>
              <a:t>i.e. can </a:t>
            </a:r>
            <a:r>
              <a:rPr lang="it-IT" sz="1600" dirty="0" err="1" smtClean="0"/>
              <a:t>transform</a:t>
            </a:r>
            <a:r>
              <a:rPr lang="it-IT" sz="1600" dirty="0" smtClean="0"/>
              <a:t> </a:t>
            </a:r>
            <a:r>
              <a:rPr lang="it-IT" sz="1600" dirty="0" err="1" smtClean="0"/>
              <a:t>into</a:t>
            </a:r>
            <a:r>
              <a:rPr lang="it-IT" sz="1600" dirty="0" smtClean="0"/>
              <a:t> </a:t>
            </a:r>
            <a:r>
              <a:rPr lang="it-IT" sz="1600" dirty="0" err="1" smtClean="0"/>
              <a:t>fibroblasts</a:t>
            </a:r>
            <a:r>
              <a:rPr lang="it-IT" sz="1600" dirty="0" smtClean="0"/>
              <a:t> </a:t>
            </a:r>
            <a:r>
              <a:rPr lang="it-IT" sz="1600" dirty="0" err="1" smtClean="0"/>
              <a:t>to</a:t>
            </a:r>
            <a:r>
              <a:rPr lang="it-IT" sz="1600" dirty="0" smtClean="0"/>
              <a:t> help </a:t>
            </a:r>
            <a:r>
              <a:rPr lang="it-IT" sz="1600" dirty="0" err="1" smtClean="0"/>
              <a:t>form</a:t>
            </a:r>
            <a:r>
              <a:rPr lang="it-IT" sz="1600" dirty="0" smtClean="0"/>
              <a:t> a </a:t>
            </a:r>
            <a:r>
              <a:rPr lang="it-IT" sz="1600" dirty="0" err="1" smtClean="0"/>
              <a:t>scar…</a:t>
            </a:r>
            <a:endParaRPr lang="it-IT" sz="1600" dirty="0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650" y="1249852"/>
            <a:ext cx="3327218" cy="3667604"/>
          </a:xfrm>
          <a:prstGeom prst="rect">
            <a:avLst/>
          </a:prstGeom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94652" y="120968"/>
            <a:ext cx="8703733" cy="526787"/>
          </a:xfrm>
          <a:prstGeom prst="rect">
            <a:avLst/>
          </a:prstGeom>
          <a:solidFill>
            <a:srgbClr val="EF1403"/>
          </a:solidFill>
        </p:spPr>
        <p:txBody>
          <a:bodyPr lIns="0" tIns="0" rIns="0" bIns="0" anchor="ctr"/>
          <a:lstStyle/>
          <a:p>
            <a:pPr algn="ctr">
              <a:lnSpc>
                <a:spcPct val="90000"/>
              </a:lnSpc>
              <a:spcBef>
                <a:spcPct val="0"/>
              </a:spcBef>
              <a:defRPr/>
            </a:pPr>
            <a:r>
              <a:rPr lang="it-IT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Regenerative</a:t>
            </a:r>
            <a:r>
              <a:rPr lang="it-IT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 Medicine </a:t>
            </a:r>
            <a:r>
              <a:rPr lang="it-IT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for</a:t>
            </a:r>
            <a:r>
              <a:rPr lang="it-IT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it-IT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Immune-mediated</a:t>
            </a:r>
            <a:r>
              <a:rPr lang="it-IT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it-IT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Diseases</a:t>
            </a:r>
            <a:r>
              <a:rPr lang="it-IT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  (</a:t>
            </a:r>
            <a:r>
              <a:rPr lang="it-IT" sz="20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IMIDIs</a:t>
            </a:r>
            <a:r>
              <a:rPr lang="it-IT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)</a:t>
            </a:r>
            <a:endParaRPr lang="it-IT" sz="2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IMG_9878.jpg"/>
          <p:cNvPicPr>
            <a:picLocks noChangeAspect="1"/>
          </p:cNvPicPr>
          <p:nvPr/>
        </p:nvPicPr>
        <p:blipFill>
          <a:blip r:embed="rId2"/>
          <a:srcRect t="48720" b="24360"/>
          <a:stretch>
            <a:fillRect/>
          </a:stretch>
        </p:blipFill>
        <p:spPr>
          <a:xfrm>
            <a:off x="432708" y="2117559"/>
            <a:ext cx="8200507" cy="2482559"/>
          </a:xfrm>
          <a:prstGeom prst="rect">
            <a:avLst/>
          </a:prstGeom>
          <a:ln>
            <a:solidFill>
              <a:srgbClr val="0000FF"/>
            </a:solidFill>
          </a:ln>
        </p:spPr>
      </p:pic>
      <p:sp>
        <p:nvSpPr>
          <p:cNvPr id="6" name="Rettangolo 5"/>
          <p:cNvSpPr/>
          <p:nvPr/>
        </p:nvSpPr>
        <p:spPr>
          <a:xfrm>
            <a:off x="767066" y="445393"/>
            <a:ext cx="75680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800" b="1" dirty="0" err="1" smtClean="0">
                <a:solidFill>
                  <a:schemeClr val="accent2">
                    <a:lumMod val="75000"/>
                  </a:schemeClr>
                </a:solidFill>
              </a:rPr>
              <a:t>Rising</a:t>
            </a:r>
            <a:r>
              <a:rPr lang="it-IT" sz="28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it-IT" sz="2800" b="1" dirty="0" err="1" smtClean="0">
                <a:solidFill>
                  <a:schemeClr val="accent2">
                    <a:lumMod val="75000"/>
                  </a:schemeClr>
                </a:solidFill>
              </a:rPr>
              <a:t>Tide</a:t>
            </a:r>
            <a:r>
              <a:rPr lang="it-IT" sz="28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it-IT" sz="2800" b="1" dirty="0" err="1" smtClean="0">
                <a:solidFill>
                  <a:schemeClr val="accent2">
                    <a:lumMod val="75000"/>
                  </a:schemeClr>
                </a:solidFill>
              </a:rPr>
              <a:t>of</a:t>
            </a:r>
            <a:r>
              <a:rPr lang="it-IT" sz="28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it-IT" sz="2800" b="1" dirty="0" err="1" smtClean="0">
                <a:solidFill>
                  <a:schemeClr val="accent2">
                    <a:lumMod val="75000"/>
                  </a:schemeClr>
                </a:solidFill>
              </a:rPr>
              <a:t>Research</a:t>
            </a:r>
            <a:r>
              <a:rPr lang="it-IT" sz="2800" b="1" dirty="0" smtClean="0">
                <a:solidFill>
                  <a:schemeClr val="accent2">
                    <a:lumMod val="75000"/>
                  </a:schemeClr>
                </a:solidFill>
              </a:rPr>
              <a:t> and </a:t>
            </a:r>
            <a:r>
              <a:rPr lang="it-IT" sz="2800" b="1" dirty="0" err="1" smtClean="0">
                <a:solidFill>
                  <a:schemeClr val="accent2">
                    <a:lumMod val="75000"/>
                  </a:schemeClr>
                </a:solidFill>
              </a:rPr>
              <a:t>Scientific</a:t>
            </a:r>
            <a:r>
              <a:rPr lang="it-IT" sz="28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it-IT" sz="2800" b="1" dirty="0" err="1" smtClean="0">
                <a:solidFill>
                  <a:schemeClr val="accent2">
                    <a:lumMod val="75000"/>
                  </a:schemeClr>
                </a:solidFill>
              </a:rPr>
              <a:t>Publications</a:t>
            </a:r>
            <a:endParaRPr lang="it-IT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7" name="Immagine 6" descr="IMG_9878.jpg"/>
          <p:cNvPicPr>
            <a:picLocks noChangeAspect="1"/>
          </p:cNvPicPr>
          <p:nvPr/>
        </p:nvPicPr>
        <p:blipFill>
          <a:blip r:embed="rId2"/>
          <a:srcRect t="23253" b="69759"/>
          <a:stretch>
            <a:fillRect/>
          </a:stretch>
        </p:blipFill>
        <p:spPr>
          <a:xfrm>
            <a:off x="442402" y="1563701"/>
            <a:ext cx="8189412" cy="524770"/>
          </a:xfrm>
          <a:prstGeom prst="rect">
            <a:avLst/>
          </a:prstGeom>
          <a:ln>
            <a:solidFill>
              <a:srgbClr val="0000FF"/>
            </a:solidFill>
          </a:ln>
        </p:spPr>
      </p:pic>
      <p:sp>
        <p:nvSpPr>
          <p:cNvPr id="8" name="Rettangolo 7"/>
          <p:cNvSpPr/>
          <p:nvPr/>
        </p:nvSpPr>
        <p:spPr>
          <a:xfrm>
            <a:off x="5098969" y="2763890"/>
            <a:ext cx="3163957" cy="1605516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CasellaDiTesto 9"/>
          <p:cNvSpPr txBox="1"/>
          <p:nvPr/>
        </p:nvSpPr>
        <p:spPr>
          <a:xfrm>
            <a:off x="522092" y="2117559"/>
            <a:ext cx="2346911" cy="646331"/>
          </a:xfrm>
          <a:prstGeom prst="rect">
            <a:avLst/>
          </a:prstGeom>
          <a:solidFill>
            <a:srgbClr val="FFFFFF"/>
          </a:solidFill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rtlCol="0">
            <a:spAutoFit/>
          </a:bodyPr>
          <a:lstStyle/>
          <a:p>
            <a:pPr algn="ctr"/>
            <a:r>
              <a:rPr lang="it-IT" b="1" i="1" dirty="0" smtClean="0">
                <a:solidFill>
                  <a:schemeClr val="bg1">
                    <a:lumMod val="50000"/>
                  </a:schemeClr>
                </a:solidFill>
              </a:rPr>
              <a:t>3,055 </a:t>
            </a:r>
            <a:r>
              <a:rPr lang="it-IT" b="1" i="1" dirty="0" err="1" smtClean="0">
                <a:solidFill>
                  <a:schemeClr val="bg1">
                    <a:lumMod val="50000"/>
                  </a:schemeClr>
                </a:solidFill>
              </a:rPr>
              <a:t>results</a:t>
            </a:r>
            <a:endParaRPr lang="it-IT" b="1" i="1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r>
              <a:rPr lang="it-IT" b="1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t-IT" sz="1600" b="1" i="1" dirty="0" smtClean="0">
                <a:solidFill>
                  <a:schemeClr val="bg1">
                    <a:lumMod val="50000"/>
                  </a:schemeClr>
                </a:solidFill>
              </a:rPr>
              <a:t>(2870 on </a:t>
            </a:r>
            <a:r>
              <a:rPr lang="it-IT" sz="1600" b="1" i="1" dirty="0" err="1" smtClean="0">
                <a:solidFill>
                  <a:schemeClr val="bg1">
                    <a:lumMod val="50000"/>
                  </a:schemeClr>
                </a:solidFill>
              </a:rPr>
              <a:t>CD</a:t>
            </a:r>
            <a:r>
              <a:rPr lang="it-IT" sz="1600" b="1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t-IT" sz="1600" b="1" i="1" dirty="0" err="1" smtClean="0">
                <a:solidFill>
                  <a:schemeClr val="bg1">
                    <a:lumMod val="50000"/>
                  </a:schemeClr>
                </a:solidFill>
              </a:rPr>
              <a:t>fistula</a:t>
            </a:r>
            <a:r>
              <a:rPr lang="it-IT" sz="1600" b="1" i="1" dirty="0" smtClean="0">
                <a:solidFill>
                  <a:schemeClr val="bg1">
                    <a:lumMod val="50000"/>
                  </a:schemeClr>
                </a:solidFill>
              </a:rPr>
              <a:t>) </a:t>
            </a:r>
            <a:endParaRPr lang="it-IT" b="1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2995025" y="43074"/>
            <a:ext cx="31215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 smtClean="0">
                <a:solidFill>
                  <a:srgbClr val="FF0000"/>
                </a:solidFill>
              </a:rPr>
              <a:t>A “</a:t>
            </a:r>
            <a:r>
              <a:rPr lang="it-IT" sz="2800" dirty="0" err="1" smtClean="0">
                <a:solidFill>
                  <a:srgbClr val="FF0000"/>
                </a:solidFill>
              </a:rPr>
              <a:t>niche</a:t>
            </a:r>
            <a:r>
              <a:rPr lang="it-IT" sz="2800" dirty="0" smtClean="0">
                <a:solidFill>
                  <a:srgbClr val="FF0000"/>
                </a:solidFill>
              </a:rPr>
              <a:t> </a:t>
            </a:r>
            <a:r>
              <a:rPr lang="it-IT" sz="2800" dirty="0" err="1" smtClean="0">
                <a:solidFill>
                  <a:srgbClr val="FF0000"/>
                </a:solidFill>
              </a:rPr>
              <a:t>topic</a:t>
            </a:r>
            <a:r>
              <a:rPr lang="it-IT" sz="2800" dirty="0" smtClean="0">
                <a:solidFill>
                  <a:srgbClr val="FF0000"/>
                </a:solidFill>
              </a:rPr>
              <a:t>” ?</a:t>
            </a:r>
            <a:endParaRPr lang="it-IT" sz="2800" dirty="0">
              <a:solidFill>
                <a:srgbClr val="FF0000"/>
              </a:solidFill>
            </a:endParaRPr>
          </a:p>
        </p:txBody>
      </p:sp>
      <p:sp>
        <p:nvSpPr>
          <p:cNvPr id="13" name="Rettangolo 12"/>
          <p:cNvSpPr/>
          <p:nvPr/>
        </p:nvSpPr>
        <p:spPr>
          <a:xfrm>
            <a:off x="7531215" y="4115754"/>
            <a:ext cx="699699" cy="1432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CasellaDiTesto 14"/>
          <p:cNvSpPr txBox="1"/>
          <p:nvPr/>
        </p:nvSpPr>
        <p:spPr>
          <a:xfrm>
            <a:off x="7572061" y="3965292"/>
            <a:ext cx="725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2026</a:t>
            </a:r>
            <a:endParaRPr lang="it-IT" dirty="0"/>
          </a:p>
        </p:txBody>
      </p:sp>
      <p:sp>
        <p:nvSpPr>
          <p:cNvPr id="19" name="CasellaDiTesto 18"/>
          <p:cNvSpPr txBox="1"/>
          <p:nvPr/>
        </p:nvSpPr>
        <p:spPr>
          <a:xfrm>
            <a:off x="2809932" y="1007989"/>
            <a:ext cx="38331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err="1" smtClean="0"/>
              <a:t>Perianal</a:t>
            </a:r>
            <a:r>
              <a:rPr lang="it-IT" dirty="0" smtClean="0"/>
              <a:t> </a:t>
            </a:r>
            <a:r>
              <a:rPr lang="it-IT" dirty="0" err="1" smtClean="0"/>
              <a:t>Complex</a:t>
            </a:r>
            <a:r>
              <a:rPr lang="it-IT" dirty="0" smtClean="0"/>
              <a:t> </a:t>
            </a:r>
            <a:r>
              <a:rPr lang="it-IT" dirty="0" err="1" smtClean="0"/>
              <a:t>Crohn</a:t>
            </a:r>
            <a:r>
              <a:rPr lang="it-IT" dirty="0" smtClean="0"/>
              <a:t>’</a:t>
            </a:r>
            <a:r>
              <a:rPr lang="it-IT" dirty="0" err="1" smtClean="0"/>
              <a:t>s</a:t>
            </a:r>
            <a:r>
              <a:rPr lang="it-IT" dirty="0" smtClean="0"/>
              <a:t> </a:t>
            </a:r>
            <a:r>
              <a:rPr lang="it-IT" dirty="0" err="1" smtClean="0"/>
              <a:t>Fistulas</a:t>
            </a:r>
            <a:r>
              <a:rPr lang="it-IT" dirty="0" smtClean="0"/>
              <a:t> </a:t>
            </a:r>
            <a:endParaRPr lang="it-IT" dirty="0"/>
          </a:p>
        </p:txBody>
      </p:sp>
      <p:grpSp>
        <p:nvGrpSpPr>
          <p:cNvPr id="22" name="Gruppo 21"/>
          <p:cNvGrpSpPr/>
          <p:nvPr/>
        </p:nvGrpSpPr>
        <p:grpSpPr>
          <a:xfrm>
            <a:off x="965115" y="1012729"/>
            <a:ext cx="7233754" cy="4072631"/>
            <a:chOff x="965115" y="1012729"/>
            <a:chExt cx="7233754" cy="4072631"/>
          </a:xfrm>
        </p:grpSpPr>
        <p:sp>
          <p:nvSpPr>
            <p:cNvPr id="9" name="CasellaDiTesto 8"/>
            <p:cNvSpPr txBox="1"/>
            <p:nvPr/>
          </p:nvSpPr>
          <p:spPr>
            <a:xfrm>
              <a:off x="1634358" y="4716028"/>
              <a:ext cx="652352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dirty="0" err="1" smtClean="0"/>
                <a:t>Pubmed</a:t>
              </a:r>
              <a:r>
                <a:rPr lang="it-IT" dirty="0" smtClean="0"/>
                <a:t> </a:t>
              </a:r>
              <a:r>
                <a:rPr lang="it-IT" dirty="0" err="1" smtClean="0"/>
                <a:t>research</a:t>
              </a:r>
              <a:r>
                <a:rPr lang="it-IT" dirty="0" smtClean="0"/>
                <a:t> </a:t>
              </a:r>
              <a:r>
                <a:rPr lang="it-IT" dirty="0" err="1" smtClean="0"/>
                <a:t>results</a:t>
              </a:r>
              <a:r>
                <a:rPr lang="it-IT" dirty="0" smtClean="0"/>
                <a:t> on “</a:t>
              </a:r>
              <a:r>
                <a:rPr lang="it-IT" dirty="0" err="1" smtClean="0"/>
                <a:t>perianal</a:t>
              </a:r>
              <a:r>
                <a:rPr lang="it-IT" dirty="0" smtClean="0"/>
                <a:t> </a:t>
              </a:r>
              <a:r>
                <a:rPr lang="it-IT" dirty="0" err="1" smtClean="0"/>
                <a:t>complex</a:t>
              </a:r>
              <a:r>
                <a:rPr lang="it-IT" dirty="0" smtClean="0"/>
                <a:t> </a:t>
              </a:r>
              <a:r>
                <a:rPr lang="it-IT" dirty="0" err="1" smtClean="0"/>
                <a:t>fistula</a:t>
              </a:r>
              <a:r>
                <a:rPr lang="it-IT" dirty="0" smtClean="0"/>
                <a:t> and </a:t>
              </a:r>
              <a:r>
                <a:rPr lang="it-IT" dirty="0" err="1" smtClean="0"/>
                <a:t>MSCs</a:t>
              </a:r>
              <a:r>
                <a:rPr lang="it-IT" dirty="0" smtClean="0"/>
                <a:t>”</a:t>
              </a:r>
              <a:endParaRPr lang="it-IT" dirty="0"/>
            </a:p>
          </p:txBody>
        </p:sp>
        <p:grpSp>
          <p:nvGrpSpPr>
            <p:cNvPr id="21" name="Gruppo 20"/>
            <p:cNvGrpSpPr/>
            <p:nvPr/>
          </p:nvGrpSpPr>
          <p:grpSpPr>
            <a:xfrm>
              <a:off x="965115" y="1012729"/>
              <a:ext cx="7233754" cy="3321895"/>
              <a:chOff x="965115" y="1012729"/>
              <a:chExt cx="7233754" cy="3321895"/>
            </a:xfrm>
          </p:grpSpPr>
          <p:grpSp>
            <p:nvGrpSpPr>
              <p:cNvPr id="18" name="Gruppo 17"/>
              <p:cNvGrpSpPr/>
              <p:nvPr/>
            </p:nvGrpSpPr>
            <p:grpSpPr>
              <a:xfrm>
                <a:off x="6092027" y="2960305"/>
                <a:ext cx="2065860" cy="1374319"/>
                <a:chOff x="6092027" y="2960305"/>
                <a:chExt cx="2065860" cy="1374319"/>
              </a:xfrm>
            </p:grpSpPr>
            <p:pic>
              <p:nvPicPr>
                <p:cNvPr id="12" name="Immagine 11" descr="Screenshot 2026-05-08 185427.png"/>
                <p:cNvPicPr>
                  <a:picLocks noChangeAspect="1"/>
                </p:cNvPicPr>
                <p:nvPr/>
              </p:nvPicPr>
              <p:blipFill>
                <a:blip r:embed="rId3">
                  <a:alphaModFix amt="68000"/>
                </a:blip>
                <a:srcRect l="39784" t="23622" r="6631" b="23622"/>
                <a:stretch>
                  <a:fillRect/>
                </a:stretch>
              </p:blipFill>
              <p:spPr>
                <a:xfrm>
                  <a:off x="6416679" y="2960305"/>
                  <a:ext cx="1741208" cy="975367"/>
                </a:xfrm>
                <a:prstGeom prst="rect">
                  <a:avLst/>
                </a:prstGeom>
              </p:spPr>
            </p:pic>
            <p:sp>
              <p:nvSpPr>
                <p:cNvPr id="14" name="CasellaDiTesto 13"/>
                <p:cNvSpPr txBox="1"/>
                <p:nvPr/>
              </p:nvSpPr>
              <p:spPr>
                <a:xfrm>
                  <a:off x="6092027" y="3965292"/>
                  <a:ext cx="72569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it-IT" dirty="0" smtClean="0"/>
                    <a:t>2003</a:t>
                  </a:r>
                  <a:endParaRPr lang="it-IT" dirty="0"/>
                </a:p>
              </p:txBody>
            </p:sp>
          </p:grpSp>
          <p:sp>
            <p:nvSpPr>
              <p:cNvPr id="20" name="CasellaDiTesto 19"/>
              <p:cNvSpPr txBox="1"/>
              <p:nvPr/>
            </p:nvSpPr>
            <p:spPr>
              <a:xfrm>
                <a:off x="965115" y="1012729"/>
                <a:ext cx="7233754" cy="369332"/>
              </a:xfrm>
              <a:prstGeom prst="rect">
                <a:avLst/>
              </a:prstGeom>
              <a:solidFill>
                <a:srgbClr val="FFFFFF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t-IT" b="1" dirty="0" err="1" smtClean="0"/>
                  <a:t>Perianal</a:t>
                </a:r>
                <a:r>
                  <a:rPr lang="it-IT" b="1" dirty="0" smtClean="0"/>
                  <a:t> </a:t>
                </a:r>
                <a:r>
                  <a:rPr lang="it-IT" b="1" dirty="0" err="1" smtClean="0"/>
                  <a:t>Complex</a:t>
                </a:r>
                <a:r>
                  <a:rPr lang="it-IT" b="1" dirty="0" smtClean="0"/>
                  <a:t> </a:t>
                </a:r>
                <a:r>
                  <a:rPr lang="it-IT" b="1" dirty="0" err="1" smtClean="0"/>
                  <a:t>Crohn</a:t>
                </a:r>
                <a:r>
                  <a:rPr lang="it-IT" b="1" dirty="0" smtClean="0"/>
                  <a:t>’</a:t>
                </a:r>
                <a:r>
                  <a:rPr lang="it-IT" b="1" dirty="0" err="1" smtClean="0"/>
                  <a:t>s</a:t>
                </a:r>
                <a:r>
                  <a:rPr lang="it-IT" b="1" dirty="0" smtClean="0"/>
                  <a:t> </a:t>
                </a:r>
                <a:r>
                  <a:rPr lang="it-IT" b="1" dirty="0" err="1" smtClean="0"/>
                  <a:t>Fistulas</a:t>
                </a:r>
                <a:r>
                  <a:rPr lang="it-IT" b="1" dirty="0" smtClean="0"/>
                  <a:t> and MSC’</a:t>
                </a:r>
                <a:r>
                  <a:rPr lang="it-IT" b="1" dirty="0" err="1" smtClean="0"/>
                  <a:t>s</a:t>
                </a:r>
                <a:r>
                  <a:rPr lang="it-IT" b="1" dirty="0" smtClean="0"/>
                  <a:t> / </a:t>
                </a:r>
                <a:r>
                  <a:rPr lang="it-IT" b="1" dirty="0" err="1" smtClean="0"/>
                  <a:t>Regenerative</a:t>
                </a:r>
                <a:r>
                  <a:rPr lang="it-IT" b="1" dirty="0" smtClean="0"/>
                  <a:t> Medicine </a:t>
                </a:r>
                <a:endParaRPr lang="it-IT" b="1" dirty="0"/>
              </a:p>
            </p:txBody>
          </p:sp>
        </p:grpSp>
      </p:grpSp>
      <p:sp>
        <p:nvSpPr>
          <p:cNvPr id="17" name="CasellaDiTesto 16"/>
          <p:cNvSpPr txBox="1"/>
          <p:nvPr/>
        </p:nvSpPr>
        <p:spPr>
          <a:xfrm>
            <a:off x="1151772" y="4714492"/>
            <a:ext cx="65235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err="1" smtClean="0"/>
              <a:t>Pubmed</a:t>
            </a:r>
            <a:r>
              <a:rPr lang="it-IT" dirty="0" smtClean="0"/>
              <a:t> </a:t>
            </a:r>
            <a:r>
              <a:rPr lang="it-IT" dirty="0" err="1" smtClean="0"/>
              <a:t>research</a:t>
            </a:r>
            <a:r>
              <a:rPr lang="it-IT" dirty="0" smtClean="0"/>
              <a:t> </a:t>
            </a:r>
            <a:r>
              <a:rPr lang="it-IT" dirty="0" err="1" smtClean="0"/>
              <a:t>results</a:t>
            </a:r>
            <a:r>
              <a:rPr lang="it-IT" dirty="0" smtClean="0"/>
              <a:t> on “</a:t>
            </a:r>
            <a:r>
              <a:rPr lang="it-IT" dirty="0" err="1" smtClean="0"/>
              <a:t>perianal</a:t>
            </a:r>
            <a:r>
              <a:rPr lang="it-IT" dirty="0" smtClean="0"/>
              <a:t> </a:t>
            </a:r>
            <a:r>
              <a:rPr lang="it-IT" dirty="0" err="1" smtClean="0"/>
              <a:t>complex</a:t>
            </a:r>
            <a:r>
              <a:rPr lang="it-IT" dirty="0" smtClean="0"/>
              <a:t> </a:t>
            </a:r>
            <a:r>
              <a:rPr lang="it-IT" dirty="0" err="1" smtClean="0"/>
              <a:t>fistula</a:t>
            </a:r>
            <a:r>
              <a:rPr lang="it-IT" dirty="0" smtClean="0"/>
              <a:t>”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528938" y="375939"/>
            <a:ext cx="811489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000" b="1" dirty="0" err="1" smtClean="0">
                <a:solidFill>
                  <a:srgbClr val="FF0000"/>
                </a:solidFill>
              </a:rPr>
              <a:t>Growth</a:t>
            </a:r>
            <a:r>
              <a:rPr lang="it-IT" sz="2000" b="1" dirty="0" smtClean="0">
                <a:solidFill>
                  <a:srgbClr val="FF0000"/>
                </a:solidFill>
              </a:rPr>
              <a:t> </a:t>
            </a:r>
            <a:r>
              <a:rPr lang="it-IT" sz="2000" b="1" dirty="0" err="1" smtClean="0">
                <a:solidFill>
                  <a:srgbClr val="FF0000"/>
                </a:solidFill>
              </a:rPr>
              <a:t>of</a:t>
            </a:r>
            <a:r>
              <a:rPr lang="it-IT" sz="2000" b="1" dirty="0" smtClean="0">
                <a:solidFill>
                  <a:srgbClr val="FF0000"/>
                </a:solidFill>
              </a:rPr>
              <a:t> </a:t>
            </a:r>
            <a:r>
              <a:rPr lang="it-IT" sz="2000" b="1" dirty="0" err="1" smtClean="0">
                <a:solidFill>
                  <a:srgbClr val="FF0000"/>
                </a:solidFill>
              </a:rPr>
              <a:t>Regenerative</a:t>
            </a:r>
            <a:r>
              <a:rPr lang="it-IT" sz="2000" b="1" dirty="0" smtClean="0">
                <a:solidFill>
                  <a:srgbClr val="FF0000"/>
                </a:solidFill>
              </a:rPr>
              <a:t> Medicine </a:t>
            </a:r>
            <a:r>
              <a:rPr lang="it-IT" sz="2000" b="1" dirty="0" err="1" smtClean="0">
                <a:solidFill>
                  <a:srgbClr val="FF0000"/>
                </a:solidFill>
              </a:rPr>
              <a:t>Research</a:t>
            </a:r>
            <a:r>
              <a:rPr lang="it-IT" sz="2000" b="1" dirty="0" smtClean="0">
                <a:solidFill>
                  <a:srgbClr val="FF0000"/>
                </a:solidFill>
              </a:rPr>
              <a:t> in </a:t>
            </a:r>
            <a:r>
              <a:rPr lang="it-IT" sz="2000" b="1" dirty="0" err="1" smtClean="0">
                <a:solidFill>
                  <a:srgbClr val="FF0000"/>
                </a:solidFill>
              </a:rPr>
              <a:t>Perianal</a:t>
            </a:r>
            <a:r>
              <a:rPr lang="it-IT" sz="2000" b="1" dirty="0" smtClean="0">
                <a:solidFill>
                  <a:srgbClr val="FF0000"/>
                </a:solidFill>
              </a:rPr>
              <a:t> </a:t>
            </a:r>
            <a:r>
              <a:rPr lang="it-IT" sz="2000" b="1" dirty="0" err="1" smtClean="0">
                <a:solidFill>
                  <a:srgbClr val="FF0000"/>
                </a:solidFill>
              </a:rPr>
              <a:t>Fistula</a:t>
            </a:r>
            <a:r>
              <a:rPr lang="it-IT" sz="2000" b="1" dirty="0" smtClean="0">
                <a:solidFill>
                  <a:srgbClr val="FF0000"/>
                </a:solidFill>
              </a:rPr>
              <a:t> (2010–2025) </a:t>
            </a:r>
            <a:endParaRPr lang="it-IT" sz="2000" b="1" dirty="0">
              <a:solidFill>
                <a:srgbClr val="FF0000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811914" y="1160323"/>
            <a:ext cx="7433677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Non è solo crescita quantitativa:</a:t>
            </a:r>
          </a:p>
          <a:p>
            <a:endParaRPr lang="it-IT" dirty="0" smtClean="0"/>
          </a:p>
          <a:p>
            <a:pPr lvl="0" indent="182563">
              <a:buClr>
                <a:srgbClr val="FF0000"/>
              </a:buClr>
              <a:buFont typeface="Wingdings" charset="2"/>
              <a:buChar char="ü"/>
            </a:pPr>
            <a:r>
              <a:rPr lang="it-IT" b="1" dirty="0" smtClean="0"/>
              <a:t> 2010–2014 → fase pionieristica</a:t>
            </a:r>
            <a:r>
              <a:rPr lang="it-IT" dirty="0" smtClean="0"/>
              <a:t> </a:t>
            </a:r>
          </a:p>
          <a:p>
            <a:pPr lvl="0" indent="182563">
              <a:buClr>
                <a:srgbClr val="FF0000"/>
              </a:buClr>
              <a:buFont typeface="Wingdings" charset="2"/>
              <a:buChar char="ü"/>
            </a:pPr>
            <a:r>
              <a:rPr lang="it-IT" b="1" dirty="0" smtClean="0"/>
              <a:t> 2015–2019 → trial clinici e proof-of-concept</a:t>
            </a:r>
            <a:r>
              <a:rPr lang="it-IT" dirty="0" smtClean="0"/>
              <a:t> </a:t>
            </a:r>
          </a:p>
          <a:p>
            <a:pPr lvl="0" indent="182563">
              <a:buClr>
                <a:srgbClr val="FF0000"/>
              </a:buClr>
              <a:buFont typeface="Wingdings" charset="2"/>
              <a:buChar char="ü"/>
            </a:pPr>
            <a:r>
              <a:rPr lang="it-IT" b="1" dirty="0" smtClean="0"/>
              <a:t> 2020–oggi → meta-analisi, standardizzazione, nuove terapie (exosomi)</a:t>
            </a:r>
            <a:r>
              <a:rPr lang="it-IT" dirty="0" smtClean="0"/>
              <a:t> </a:t>
            </a:r>
          </a:p>
          <a:p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1754817" y="3190285"/>
            <a:ext cx="6196466" cy="1200329"/>
          </a:xfrm>
          <a:prstGeom prst="rect">
            <a:avLst/>
          </a:prstGeom>
          <a:noFill/>
          <a:ln>
            <a:solidFill>
              <a:srgbClr val="3366FF"/>
            </a:solidFill>
          </a:ln>
        </p:spPr>
        <p:txBody>
          <a:bodyPr wrap="square" rtlCol="0" anchor="ctr">
            <a:spAutoFit/>
          </a:bodyPr>
          <a:lstStyle/>
          <a:p>
            <a:pPr lvl="0" algn="ctr"/>
            <a:r>
              <a:rPr lang="it-IT" dirty="0" smtClean="0"/>
              <a:t>già nel 2019 esistono meta-analisi strutturate</a:t>
            </a:r>
          </a:p>
          <a:p>
            <a:pPr lvl="0" algn="ctr"/>
            <a:endParaRPr lang="it-IT" dirty="0" smtClean="0"/>
          </a:p>
          <a:p>
            <a:pPr lvl="0" algn="ctr"/>
            <a:r>
              <a:rPr lang="it-IT" dirty="0" smtClean="0"/>
              <a:t>oggi abbiamo </a:t>
            </a:r>
            <a:r>
              <a:rPr lang="it-IT" dirty="0" err="1" smtClean="0"/>
              <a:t>umbrella</a:t>
            </a:r>
            <a:r>
              <a:rPr lang="it-IT" dirty="0" smtClean="0"/>
              <a:t> </a:t>
            </a:r>
            <a:r>
              <a:rPr lang="it-IT" dirty="0" err="1" smtClean="0"/>
              <a:t>review</a:t>
            </a:r>
            <a:r>
              <a:rPr lang="it-IT" dirty="0" smtClean="0"/>
              <a:t> e analisi avanzate </a:t>
            </a:r>
          </a:p>
          <a:p>
            <a:pPr algn="ctr"/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572" y="228602"/>
            <a:ext cx="8027576" cy="1191919"/>
          </a:xfrm>
          <a:prstGeom prst="rect">
            <a:avLst/>
          </a:prstGeom>
          <a:ln w="28575" cap="flat" cmpd="sng" algn="ctr">
            <a:solidFill>
              <a:srgbClr val="3366FF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3" name="CasellaDiTesto 2"/>
          <p:cNvSpPr txBox="1"/>
          <p:nvPr/>
        </p:nvSpPr>
        <p:spPr>
          <a:xfrm>
            <a:off x="5765082" y="1088816"/>
            <a:ext cx="2786231" cy="307775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it-IT" sz="1400" dirty="0" err="1" smtClean="0"/>
              <a:t>Stem</a:t>
            </a:r>
            <a:r>
              <a:rPr lang="it-IT" sz="1400" dirty="0" smtClean="0"/>
              <a:t> </a:t>
            </a:r>
            <a:r>
              <a:rPr lang="it-IT" sz="1400" dirty="0" err="1" smtClean="0"/>
              <a:t>Cells</a:t>
            </a:r>
            <a:r>
              <a:rPr lang="it-IT" sz="1400" dirty="0" smtClean="0"/>
              <a:t> International, 2020</a:t>
            </a:r>
            <a:endParaRPr lang="it-IT" sz="1400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542575" y="1417947"/>
            <a:ext cx="7610593" cy="400108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it-IT" sz="1600" b="1" dirty="0" err="1" smtClean="0"/>
              <a:t>7</a:t>
            </a:r>
            <a:r>
              <a:rPr lang="it-IT" sz="1600" b="1" dirty="0" smtClean="0"/>
              <a:t> </a:t>
            </a:r>
            <a:r>
              <a:rPr lang="it-IT" sz="1600" b="1" dirty="0" err="1" smtClean="0"/>
              <a:t>RCTs</a:t>
            </a:r>
            <a:r>
              <a:rPr lang="it-IT" sz="1600" b="1" dirty="0" smtClean="0"/>
              <a:t> </a:t>
            </a:r>
            <a:r>
              <a:rPr lang="it-IT" sz="1400" dirty="0" smtClean="0"/>
              <a:t>(out </a:t>
            </a:r>
            <a:r>
              <a:rPr lang="it-IT" sz="1400" dirty="0" err="1" smtClean="0"/>
              <a:t>of</a:t>
            </a:r>
            <a:r>
              <a:rPr lang="it-IT" sz="1400" dirty="0" smtClean="0"/>
              <a:t> 1080 </a:t>
            </a:r>
            <a:r>
              <a:rPr lang="it-IT" sz="1400" dirty="0" err="1" smtClean="0"/>
              <a:t>studies</a:t>
            </a:r>
            <a:r>
              <a:rPr lang="it-IT" sz="1400" dirty="0" smtClean="0"/>
              <a:t> </a:t>
            </a:r>
            <a:r>
              <a:rPr lang="it-IT" sz="2000" b="1" dirty="0" smtClean="0">
                <a:solidFill>
                  <a:srgbClr val="FF6600"/>
                </a:solidFill>
              </a:rPr>
              <a:t>!</a:t>
            </a:r>
            <a:r>
              <a:rPr lang="it-IT" sz="1400" dirty="0" smtClean="0"/>
              <a:t>) </a:t>
            </a:r>
            <a:r>
              <a:rPr lang="it-IT" sz="1400" dirty="0" err="1" smtClean="0"/>
              <a:t>with</a:t>
            </a:r>
            <a:r>
              <a:rPr lang="it-IT" sz="1400" dirty="0" smtClean="0"/>
              <a:t> 730 </a:t>
            </a:r>
            <a:r>
              <a:rPr lang="it-IT" sz="1400" dirty="0" err="1" smtClean="0"/>
              <a:t>pts</a:t>
            </a:r>
            <a:r>
              <a:rPr lang="it-IT" sz="1400" dirty="0" smtClean="0"/>
              <a:t> </a:t>
            </a:r>
            <a:endParaRPr lang="it-IT" sz="1400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245" y="1901107"/>
            <a:ext cx="5136797" cy="3143720"/>
          </a:xfrm>
          <a:prstGeom prst="rect">
            <a:avLst/>
          </a:prstGeom>
          <a:ln>
            <a:solidFill>
              <a:srgbClr val="3366FF"/>
            </a:solidFill>
          </a:ln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5424" y="1976365"/>
            <a:ext cx="3149600" cy="1016000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8" name="CasellaDiTesto 7"/>
          <p:cNvSpPr txBox="1"/>
          <p:nvPr/>
        </p:nvSpPr>
        <p:spPr>
          <a:xfrm>
            <a:off x="6563323" y="1559997"/>
            <a:ext cx="1420519" cy="369330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it-IT" dirty="0" err="1" smtClean="0"/>
              <a:t>Risk</a:t>
            </a:r>
            <a:r>
              <a:rPr lang="it-IT" dirty="0" smtClean="0"/>
              <a:t> </a:t>
            </a:r>
            <a:r>
              <a:rPr lang="it-IT" dirty="0" err="1" smtClean="0"/>
              <a:t>of</a:t>
            </a:r>
            <a:r>
              <a:rPr lang="it-IT" dirty="0" smtClean="0"/>
              <a:t> </a:t>
            </a:r>
            <a:r>
              <a:rPr lang="it-IT" dirty="0" err="1" smtClean="0"/>
              <a:t>Bias</a:t>
            </a:r>
            <a:endParaRPr lang="it-IT" dirty="0"/>
          </a:p>
        </p:txBody>
      </p:sp>
      <p:sp>
        <p:nvSpPr>
          <p:cNvPr id="9" name="Rettangolo 8"/>
          <p:cNvSpPr/>
          <p:nvPr/>
        </p:nvSpPr>
        <p:spPr>
          <a:xfrm>
            <a:off x="2229556" y="2709335"/>
            <a:ext cx="1034814" cy="1956741"/>
          </a:xfrm>
          <a:prstGeom prst="rect">
            <a:avLst/>
          </a:prstGeom>
          <a:noFill/>
          <a:ln w="12700" cap="flat" cmpd="sng" algn="ctr">
            <a:solidFill>
              <a:srgbClr val="008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it-IT"/>
          </a:p>
        </p:txBody>
      </p:sp>
      <p:sp>
        <p:nvSpPr>
          <p:cNvPr id="10" name="Rettangolo arrotondato 9"/>
          <p:cNvSpPr/>
          <p:nvPr/>
        </p:nvSpPr>
        <p:spPr>
          <a:xfrm>
            <a:off x="968964" y="3640669"/>
            <a:ext cx="451556" cy="1025407"/>
          </a:xfrm>
          <a:prstGeom prst="roundRect">
            <a:avLst/>
          </a:prstGeom>
          <a:noFill/>
          <a:ln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it-IT"/>
          </a:p>
        </p:txBody>
      </p:sp>
      <p:sp>
        <p:nvSpPr>
          <p:cNvPr id="11" name="Rettangolo 10"/>
          <p:cNvSpPr/>
          <p:nvPr/>
        </p:nvSpPr>
        <p:spPr>
          <a:xfrm>
            <a:off x="5446890" y="3467212"/>
            <a:ext cx="3556000" cy="122084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lIns="91438" tIns="45719" rIns="91438" bIns="45719">
            <a:spAutoFit/>
          </a:bodyPr>
          <a:lstStyle/>
          <a:p>
            <a:r>
              <a:rPr lang="it-IT" sz="2000" baseline="30000" dirty="0" err="1" smtClean="0"/>
              <a:t>Using</a:t>
            </a:r>
            <a:r>
              <a:rPr lang="it-IT" sz="2000" baseline="30000" dirty="0" smtClean="0"/>
              <a:t> “</a:t>
            </a:r>
            <a:r>
              <a:rPr lang="it-IT" sz="2000" b="1" i="1" baseline="30000" dirty="0" err="1" smtClean="0"/>
              <a:t>reepithelialization</a:t>
            </a:r>
            <a:r>
              <a:rPr lang="it-IT" sz="2000" baseline="30000" dirty="0" smtClean="0"/>
              <a:t>”:</a:t>
            </a:r>
            <a:r>
              <a:rPr lang="it-IT" sz="2000" dirty="0" smtClean="0"/>
              <a:t> </a:t>
            </a:r>
            <a:r>
              <a:rPr lang="it-IT" sz="2000" b="1" baseline="30000" dirty="0" smtClean="0">
                <a:solidFill>
                  <a:schemeClr val="accent2"/>
                </a:solidFill>
              </a:rPr>
              <a:t>61.4%</a:t>
            </a:r>
            <a:r>
              <a:rPr lang="it-IT" sz="2000" baseline="30000" dirty="0" smtClean="0"/>
              <a:t> versus 20.5%; (OR = </a:t>
            </a:r>
            <a:r>
              <a:rPr lang="it-IT" sz="2000" baseline="30000" dirty="0" err="1" smtClean="0"/>
              <a:t>5</a:t>
            </a:r>
            <a:r>
              <a:rPr lang="it-IT" sz="2000" baseline="30000" dirty="0" smtClean="0"/>
              <a:t>:92; </a:t>
            </a:r>
            <a:r>
              <a:rPr lang="it-IT" sz="2000" baseline="30000" dirty="0" err="1" smtClean="0"/>
              <a:t>P</a:t>
            </a:r>
            <a:r>
              <a:rPr lang="it-IT" sz="2000" baseline="30000" dirty="0" smtClean="0"/>
              <a:t> = </a:t>
            </a:r>
            <a:r>
              <a:rPr lang="it-IT" sz="2000" baseline="30000" dirty="0" err="1" smtClean="0"/>
              <a:t>0</a:t>
            </a:r>
            <a:r>
              <a:rPr lang="it-IT" sz="2000" baseline="30000" dirty="0" smtClean="0"/>
              <a:t>:02) </a:t>
            </a:r>
          </a:p>
          <a:p>
            <a:endParaRPr lang="it-IT" sz="2000" baseline="30000" dirty="0" smtClean="0"/>
          </a:p>
          <a:p>
            <a:r>
              <a:rPr lang="it-IT" sz="2000" baseline="30000" dirty="0" err="1" smtClean="0"/>
              <a:t>Using</a:t>
            </a:r>
            <a:r>
              <a:rPr lang="it-IT" sz="2000" baseline="30000" dirty="0" smtClean="0"/>
              <a:t> </a:t>
            </a:r>
            <a:r>
              <a:rPr lang="it-IT" sz="2000" b="1" i="1" baseline="30000" dirty="0" smtClean="0"/>
              <a:t>MRI </a:t>
            </a:r>
            <a:r>
              <a:rPr lang="it-IT" sz="2000" baseline="30000" dirty="0" smtClean="0"/>
              <a:t>(363 </a:t>
            </a:r>
            <a:r>
              <a:rPr lang="it-IT" sz="2000" baseline="30000" dirty="0" err="1" smtClean="0"/>
              <a:t>pts</a:t>
            </a:r>
            <a:r>
              <a:rPr lang="it-IT" sz="2000" baseline="30000" dirty="0" smtClean="0"/>
              <a:t>): </a:t>
            </a:r>
            <a:r>
              <a:rPr lang="it-IT" sz="2000" b="1" baseline="30000" dirty="0" smtClean="0">
                <a:solidFill>
                  <a:schemeClr val="accent5">
                    <a:lumMod val="75000"/>
                  </a:schemeClr>
                </a:solidFill>
              </a:rPr>
              <a:t>49.3%</a:t>
            </a:r>
            <a:r>
              <a:rPr lang="it-IT" sz="2000" baseline="30000" dirty="0" smtClean="0"/>
              <a:t> versus 36.6%</a:t>
            </a:r>
          </a:p>
          <a:p>
            <a:r>
              <a:rPr lang="it-IT" sz="2000" baseline="30000" dirty="0" smtClean="0"/>
              <a:t> (OR = </a:t>
            </a:r>
            <a:r>
              <a:rPr lang="it-IT" sz="2000" baseline="30000" dirty="0" err="1" smtClean="0"/>
              <a:t>1</a:t>
            </a:r>
            <a:r>
              <a:rPr lang="it-IT" sz="2000" baseline="30000" dirty="0" smtClean="0"/>
              <a:t>:77; </a:t>
            </a:r>
            <a:r>
              <a:rPr lang="it-IT" sz="2000" baseline="30000" dirty="0" err="1" smtClean="0"/>
              <a:t>P</a:t>
            </a:r>
            <a:r>
              <a:rPr lang="it-IT" sz="2000" baseline="30000" dirty="0" smtClean="0"/>
              <a:t> = </a:t>
            </a:r>
            <a:r>
              <a:rPr lang="it-IT" sz="2000" baseline="30000" dirty="0" err="1" smtClean="0"/>
              <a:t>0</a:t>
            </a:r>
            <a:r>
              <a:rPr lang="it-IT" sz="2000" baseline="30000" dirty="0" smtClean="0"/>
              <a:t>:0006).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228" y="171004"/>
            <a:ext cx="7197185" cy="1098874"/>
          </a:xfrm>
          <a:prstGeom prst="rect">
            <a:avLst/>
          </a:prstGeom>
          <a:ln>
            <a:solidFill>
              <a:srgbClr val="008000"/>
            </a:solidFill>
          </a:ln>
        </p:spPr>
      </p:pic>
      <p:sp>
        <p:nvSpPr>
          <p:cNvPr id="4" name="Rettangolo 3"/>
          <p:cNvSpPr/>
          <p:nvPr/>
        </p:nvSpPr>
        <p:spPr>
          <a:xfrm>
            <a:off x="78760" y="1745808"/>
            <a:ext cx="8949552" cy="215443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it-IT" sz="1600" b="1" dirty="0" smtClean="0"/>
              <a:t>43</a:t>
            </a:r>
            <a:r>
              <a:rPr lang="it-IT" sz="1600" dirty="0" smtClean="0"/>
              <a:t> </a:t>
            </a:r>
            <a:r>
              <a:rPr lang="it-IT" sz="1600" dirty="0" err="1" smtClean="0"/>
              <a:t>studies</a:t>
            </a:r>
            <a:r>
              <a:rPr lang="it-IT" sz="1600" dirty="0" smtClean="0"/>
              <a:t> (11 RCT) </a:t>
            </a:r>
            <a:r>
              <a:rPr lang="it-IT" sz="1600" dirty="0" err="1" smtClean="0"/>
              <a:t>incorporating</a:t>
            </a:r>
            <a:r>
              <a:rPr lang="it-IT" sz="1600" dirty="0" smtClean="0"/>
              <a:t> </a:t>
            </a:r>
            <a:r>
              <a:rPr lang="it-IT" sz="1600" b="1" dirty="0" smtClean="0"/>
              <a:t>1160</a:t>
            </a:r>
            <a:r>
              <a:rPr lang="it-IT" sz="1600" dirty="0" smtClean="0"/>
              <a:t> </a:t>
            </a:r>
            <a:r>
              <a:rPr lang="it-IT" sz="1600" dirty="0" err="1" smtClean="0"/>
              <a:t>patients</a:t>
            </a:r>
            <a:r>
              <a:rPr lang="it-IT" sz="1600" dirty="0" smtClean="0"/>
              <a:t> (</a:t>
            </a:r>
            <a:r>
              <a:rPr lang="it-IT" sz="1600" dirty="0" err="1" smtClean="0"/>
              <a:t>CD</a:t>
            </a:r>
            <a:r>
              <a:rPr lang="it-IT" sz="1600" dirty="0" smtClean="0"/>
              <a:t> (30 </a:t>
            </a:r>
            <a:r>
              <a:rPr lang="it-IT" sz="1600" dirty="0" err="1" smtClean="0"/>
              <a:t>studies</a:t>
            </a:r>
            <a:r>
              <a:rPr lang="it-IT" sz="1600" dirty="0" smtClean="0"/>
              <a:t>) and </a:t>
            </a:r>
            <a:r>
              <a:rPr lang="it-IT" sz="1600" dirty="0" err="1" smtClean="0"/>
              <a:t>cryptoglandular</a:t>
            </a:r>
            <a:r>
              <a:rPr lang="it-IT" sz="1600" dirty="0" smtClean="0"/>
              <a:t> </a:t>
            </a:r>
            <a:r>
              <a:rPr lang="it-IT" sz="1600" dirty="0" err="1" smtClean="0"/>
              <a:t>disease</a:t>
            </a:r>
            <a:r>
              <a:rPr lang="it-IT" sz="1600" dirty="0" smtClean="0"/>
              <a:t> (12 </a:t>
            </a:r>
            <a:r>
              <a:rPr lang="it-IT" sz="1600" dirty="0" err="1" smtClean="0"/>
              <a:t>studies</a:t>
            </a:r>
            <a:r>
              <a:rPr lang="it-IT" sz="1600" dirty="0" smtClean="0"/>
              <a:t>)</a:t>
            </a:r>
          </a:p>
          <a:p>
            <a:endParaRPr lang="it-IT" sz="300" dirty="0" smtClean="0"/>
          </a:p>
          <a:p>
            <a:r>
              <a:rPr lang="it-IT" sz="1600" dirty="0" err="1" smtClean="0"/>
              <a:t>From</a:t>
            </a:r>
            <a:r>
              <a:rPr lang="it-IT" sz="1600" dirty="0" smtClean="0"/>
              <a:t> </a:t>
            </a:r>
            <a:r>
              <a:rPr lang="it-IT" sz="1600" dirty="0" smtClean="0">
                <a:solidFill>
                  <a:srgbClr val="0000FF"/>
                </a:solidFill>
              </a:rPr>
              <a:t>adipose </a:t>
            </a:r>
            <a:r>
              <a:rPr lang="it-IT" sz="1600" dirty="0" err="1" smtClean="0">
                <a:solidFill>
                  <a:srgbClr val="0000FF"/>
                </a:solidFill>
              </a:rPr>
              <a:t>tissue</a:t>
            </a:r>
            <a:r>
              <a:rPr lang="it-IT" sz="1600" dirty="0" smtClean="0">
                <a:solidFill>
                  <a:srgbClr val="0000FF"/>
                </a:solidFill>
              </a:rPr>
              <a:t> </a:t>
            </a:r>
            <a:r>
              <a:rPr lang="it-IT" sz="1600" dirty="0" smtClean="0"/>
              <a:t>(34 </a:t>
            </a:r>
            <a:r>
              <a:rPr lang="it-IT" sz="1600" dirty="0" err="1" smtClean="0"/>
              <a:t>studies</a:t>
            </a:r>
            <a:r>
              <a:rPr lang="it-IT" sz="1600" dirty="0" smtClean="0"/>
              <a:t>) or </a:t>
            </a:r>
            <a:r>
              <a:rPr lang="it-IT" sz="1600" dirty="0" err="1" smtClean="0">
                <a:solidFill>
                  <a:srgbClr val="0000FF"/>
                </a:solidFill>
              </a:rPr>
              <a:t>bone</a:t>
            </a:r>
            <a:r>
              <a:rPr lang="it-IT" sz="1600" dirty="0" smtClean="0">
                <a:solidFill>
                  <a:srgbClr val="0000FF"/>
                </a:solidFill>
              </a:rPr>
              <a:t> </a:t>
            </a:r>
            <a:r>
              <a:rPr lang="it-IT" sz="1600" dirty="0" err="1" smtClean="0">
                <a:solidFill>
                  <a:srgbClr val="0000FF"/>
                </a:solidFill>
              </a:rPr>
              <a:t>marrow</a:t>
            </a:r>
            <a:r>
              <a:rPr lang="it-IT" sz="1600" dirty="0" smtClean="0">
                <a:solidFill>
                  <a:srgbClr val="0000FF"/>
                </a:solidFill>
              </a:rPr>
              <a:t> </a:t>
            </a:r>
            <a:r>
              <a:rPr lang="it-IT" sz="1600" dirty="0" smtClean="0"/>
              <a:t>(</a:t>
            </a:r>
            <a:r>
              <a:rPr lang="it-IT" sz="1600" dirty="0" err="1" smtClean="0"/>
              <a:t>6</a:t>
            </a:r>
            <a:r>
              <a:rPr lang="it-IT" sz="1600" dirty="0" smtClean="0"/>
              <a:t> </a:t>
            </a:r>
            <a:r>
              <a:rPr lang="it-IT" sz="1600" dirty="0" err="1" smtClean="0"/>
              <a:t>studies</a:t>
            </a:r>
            <a:r>
              <a:rPr lang="it-IT" sz="1600" dirty="0" smtClean="0"/>
              <a:t>). </a:t>
            </a:r>
          </a:p>
          <a:p>
            <a:endParaRPr lang="it-IT" sz="300" dirty="0" smtClean="0"/>
          </a:p>
          <a:p>
            <a:r>
              <a:rPr lang="it-IT" sz="1600" dirty="0" err="1" smtClean="0"/>
              <a:t>Median</a:t>
            </a:r>
            <a:r>
              <a:rPr lang="it-IT" sz="1600" dirty="0" smtClean="0"/>
              <a:t> </a:t>
            </a:r>
            <a:r>
              <a:rPr lang="it-IT" sz="1600" dirty="0" err="1" smtClean="0"/>
              <a:t>f.u.</a:t>
            </a:r>
            <a:r>
              <a:rPr lang="it-IT" sz="1600" dirty="0" smtClean="0"/>
              <a:t> 12 </a:t>
            </a:r>
            <a:r>
              <a:rPr lang="it-IT" sz="1600" dirty="0" err="1" smtClean="0"/>
              <a:t>months</a:t>
            </a:r>
            <a:endParaRPr lang="it-IT" sz="1600" dirty="0" smtClean="0"/>
          </a:p>
          <a:p>
            <a:endParaRPr lang="it-IT" sz="1600" dirty="0" smtClean="0"/>
          </a:p>
          <a:p>
            <a:r>
              <a:rPr lang="it-IT" sz="1600" b="1" dirty="0" smtClean="0">
                <a:solidFill>
                  <a:srgbClr val="9D37BB"/>
                </a:solidFill>
              </a:rPr>
              <a:t>COMBINED</a:t>
            </a:r>
            <a:r>
              <a:rPr lang="it-IT" sz="1600" dirty="0" smtClean="0"/>
              <a:t> </a:t>
            </a:r>
            <a:r>
              <a:rPr lang="it-IT" sz="1600" dirty="0" err="1" smtClean="0"/>
              <a:t>remission</a:t>
            </a:r>
            <a:r>
              <a:rPr lang="it-IT" sz="1600" dirty="0" smtClean="0"/>
              <a:t> in 24 </a:t>
            </a:r>
            <a:r>
              <a:rPr lang="it-IT" sz="1600" dirty="0" err="1" smtClean="0"/>
              <a:t>studies</a:t>
            </a:r>
            <a:r>
              <a:rPr lang="it-IT" sz="1600" b="1" dirty="0" smtClean="0">
                <a:solidFill>
                  <a:srgbClr val="9D37BB"/>
                </a:solidFill>
              </a:rPr>
              <a:t>, CLINCAL </a:t>
            </a:r>
            <a:r>
              <a:rPr lang="it-IT" sz="1600" dirty="0" err="1" smtClean="0"/>
              <a:t>remission</a:t>
            </a:r>
            <a:r>
              <a:rPr lang="it-IT" sz="1600" dirty="0" smtClean="0"/>
              <a:t> in 19 </a:t>
            </a:r>
            <a:r>
              <a:rPr lang="it-IT" sz="1600" dirty="0" err="1" smtClean="0"/>
              <a:t>studies</a:t>
            </a:r>
            <a:endParaRPr lang="it-IT" sz="1600" dirty="0" smtClean="0"/>
          </a:p>
          <a:p>
            <a:endParaRPr lang="it-IT" sz="1600" dirty="0" smtClean="0"/>
          </a:p>
          <a:p>
            <a:r>
              <a:rPr lang="it-IT" sz="1600" b="1" dirty="0" err="1" smtClean="0">
                <a:solidFill>
                  <a:srgbClr val="660066"/>
                </a:solidFill>
              </a:rPr>
              <a:t>Closure</a:t>
            </a:r>
            <a:r>
              <a:rPr lang="it-IT" sz="1600" b="1" dirty="0" smtClean="0">
                <a:solidFill>
                  <a:srgbClr val="660066"/>
                </a:solidFill>
              </a:rPr>
              <a:t> </a:t>
            </a:r>
            <a:r>
              <a:rPr lang="it-IT" sz="1600" b="1" dirty="0" err="1" smtClean="0">
                <a:solidFill>
                  <a:srgbClr val="660066"/>
                </a:solidFill>
              </a:rPr>
              <a:t>of</a:t>
            </a:r>
            <a:r>
              <a:rPr lang="it-IT" sz="1600" b="1" dirty="0" smtClean="0">
                <a:solidFill>
                  <a:srgbClr val="660066"/>
                </a:solidFill>
              </a:rPr>
              <a:t> the </a:t>
            </a:r>
            <a:r>
              <a:rPr lang="it-IT" sz="1600" b="1" dirty="0" err="1" smtClean="0">
                <a:solidFill>
                  <a:srgbClr val="660066"/>
                </a:solidFill>
              </a:rPr>
              <a:t>internal</a:t>
            </a:r>
            <a:r>
              <a:rPr lang="it-IT" sz="1600" b="1" dirty="0" smtClean="0">
                <a:solidFill>
                  <a:srgbClr val="660066"/>
                </a:solidFill>
              </a:rPr>
              <a:t> </a:t>
            </a:r>
            <a:r>
              <a:rPr lang="it-IT" sz="1600" b="1" dirty="0" err="1" smtClean="0">
                <a:solidFill>
                  <a:srgbClr val="660066"/>
                </a:solidFill>
              </a:rPr>
              <a:t>fistula</a:t>
            </a:r>
            <a:r>
              <a:rPr lang="it-IT" sz="1600" b="1" dirty="0" smtClean="0">
                <a:solidFill>
                  <a:srgbClr val="660066"/>
                </a:solidFill>
              </a:rPr>
              <a:t> </a:t>
            </a:r>
            <a:r>
              <a:rPr lang="it-IT" sz="1600" b="1" dirty="0" err="1" smtClean="0">
                <a:solidFill>
                  <a:srgbClr val="660066"/>
                </a:solidFill>
              </a:rPr>
              <a:t>orifice</a:t>
            </a:r>
            <a:r>
              <a:rPr lang="it-IT" sz="1600" b="1" dirty="0" smtClean="0">
                <a:solidFill>
                  <a:srgbClr val="660066"/>
                </a:solidFill>
              </a:rPr>
              <a:t> </a:t>
            </a:r>
            <a:r>
              <a:rPr lang="it-IT" sz="1600" dirty="0" err="1" smtClean="0"/>
              <a:t>was</a:t>
            </a:r>
            <a:r>
              <a:rPr lang="it-IT" sz="1600" dirty="0" smtClean="0"/>
              <a:t> </a:t>
            </a:r>
            <a:r>
              <a:rPr lang="it-IT" sz="1600" dirty="0" err="1" smtClean="0"/>
              <a:t>performed</a:t>
            </a:r>
            <a:r>
              <a:rPr lang="it-IT" sz="1600" dirty="0" smtClean="0"/>
              <a:t> in 32 </a:t>
            </a:r>
            <a:r>
              <a:rPr lang="it-IT" sz="1600" dirty="0" err="1" smtClean="0"/>
              <a:t>studies</a:t>
            </a:r>
            <a:r>
              <a:rPr lang="it-IT" sz="1600" dirty="0" smtClean="0"/>
              <a:t> and </a:t>
            </a:r>
            <a:r>
              <a:rPr lang="it-IT" sz="1600" dirty="0" err="1" smtClean="0"/>
              <a:t>was</a:t>
            </a:r>
            <a:r>
              <a:rPr lang="it-IT" sz="1600" dirty="0" smtClean="0"/>
              <a:t> </a:t>
            </a:r>
            <a:r>
              <a:rPr lang="it-IT" sz="1600" dirty="0" err="1" smtClean="0"/>
              <a:t>associated</a:t>
            </a:r>
            <a:r>
              <a:rPr lang="it-IT" sz="1600" dirty="0" smtClean="0"/>
              <a:t> </a:t>
            </a:r>
            <a:r>
              <a:rPr lang="it-IT" sz="1600" dirty="0" err="1" smtClean="0"/>
              <a:t>with</a:t>
            </a:r>
            <a:r>
              <a:rPr lang="it-IT" sz="1600" dirty="0" smtClean="0"/>
              <a:t> a </a:t>
            </a:r>
            <a:r>
              <a:rPr lang="it-IT" sz="1600" dirty="0" err="1" smtClean="0"/>
              <a:t>pooled</a:t>
            </a:r>
            <a:r>
              <a:rPr lang="it-IT" sz="1600" dirty="0" smtClean="0"/>
              <a:t> </a:t>
            </a:r>
            <a:r>
              <a:rPr lang="it-IT" sz="1600" dirty="0" err="1" smtClean="0"/>
              <a:t>healing</a:t>
            </a:r>
            <a:r>
              <a:rPr lang="it-IT" sz="1600" dirty="0" smtClean="0"/>
              <a:t> rate </a:t>
            </a:r>
            <a:r>
              <a:rPr lang="it-IT" sz="1600" dirty="0" err="1" smtClean="0"/>
              <a:t>of</a:t>
            </a:r>
            <a:r>
              <a:rPr lang="it-IT" sz="1600" dirty="0" smtClean="0"/>
              <a:t> 57.1% 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4953587" y="1222458"/>
            <a:ext cx="24318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200" dirty="0" err="1" smtClean="0"/>
              <a:t>Techniques</a:t>
            </a:r>
            <a:r>
              <a:rPr lang="it-IT" sz="1200" dirty="0" smtClean="0"/>
              <a:t> in </a:t>
            </a:r>
            <a:r>
              <a:rPr lang="it-IT" sz="1200" dirty="0" err="1" smtClean="0"/>
              <a:t>Coloproctology</a:t>
            </a:r>
            <a:r>
              <a:rPr lang="it-IT" sz="1200" dirty="0" smtClean="0"/>
              <a:t>, 2025</a:t>
            </a:r>
            <a:endParaRPr lang="it-IT" sz="1200" dirty="0"/>
          </a:p>
        </p:txBody>
      </p:sp>
      <p:grpSp>
        <p:nvGrpSpPr>
          <p:cNvPr id="15" name="Gruppo 14"/>
          <p:cNvGrpSpPr/>
          <p:nvPr/>
        </p:nvGrpSpPr>
        <p:grpSpPr>
          <a:xfrm>
            <a:off x="123943" y="4017453"/>
            <a:ext cx="8721258" cy="945419"/>
            <a:chOff x="123943" y="3997765"/>
            <a:chExt cx="8721258" cy="945419"/>
          </a:xfrm>
        </p:grpSpPr>
        <p:sp>
          <p:nvSpPr>
            <p:cNvPr id="13" name="Rettangolo 12"/>
            <p:cNvSpPr/>
            <p:nvPr/>
          </p:nvSpPr>
          <p:spPr>
            <a:xfrm>
              <a:off x="123943" y="4419964"/>
              <a:ext cx="872125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sz="2800" b="1" dirty="0" err="1" smtClean="0"/>
                <a:t>Overall</a:t>
              </a:r>
              <a:r>
                <a:rPr lang="it-IT" sz="2800" dirty="0" smtClean="0"/>
                <a:t> </a:t>
              </a:r>
              <a:r>
                <a:rPr lang="it-IT" sz="2400" i="1" dirty="0" smtClean="0"/>
                <a:t>(</a:t>
              </a:r>
              <a:r>
                <a:rPr lang="it-IT" sz="2400" i="1" dirty="0" err="1" smtClean="0"/>
                <a:t>combined</a:t>
              </a:r>
              <a:r>
                <a:rPr lang="it-IT" sz="2400" i="1" dirty="0" smtClean="0"/>
                <a:t> and </a:t>
              </a:r>
              <a:r>
                <a:rPr lang="it-IT" sz="2400" i="1" dirty="0" err="1" smtClean="0"/>
                <a:t>clinical</a:t>
              </a:r>
              <a:r>
                <a:rPr lang="it-IT" sz="2400" i="1" dirty="0" smtClean="0"/>
                <a:t>)</a:t>
              </a:r>
              <a:r>
                <a:rPr lang="it-IT" sz="2800" dirty="0" smtClean="0"/>
                <a:t> </a:t>
              </a:r>
              <a:r>
                <a:rPr lang="it-IT" sz="2800" dirty="0" err="1" smtClean="0"/>
                <a:t>pooled</a:t>
              </a:r>
              <a:r>
                <a:rPr lang="it-IT" sz="2800" dirty="0" smtClean="0"/>
                <a:t> </a:t>
              </a:r>
              <a:r>
                <a:rPr lang="it-IT" sz="2800" b="1" dirty="0" err="1" smtClean="0"/>
                <a:t>healing</a:t>
              </a:r>
              <a:r>
                <a:rPr lang="it-IT" sz="2800" dirty="0" smtClean="0"/>
                <a:t> rate </a:t>
              </a:r>
              <a:r>
                <a:rPr lang="it-IT" sz="2800" dirty="0" err="1" smtClean="0"/>
                <a:t>was</a:t>
              </a:r>
              <a:r>
                <a:rPr lang="it-IT" sz="2800" dirty="0" smtClean="0"/>
                <a:t> </a:t>
              </a:r>
              <a:r>
                <a:rPr lang="it-IT" sz="2800" b="1" dirty="0" smtClean="0">
                  <a:solidFill>
                    <a:srgbClr val="3366FF"/>
                  </a:solidFill>
                </a:rPr>
                <a:t>58.1%</a:t>
              </a:r>
              <a:r>
                <a:rPr lang="it-IT" sz="2800" dirty="0" smtClean="0"/>
                <a:t> </a:t>
              </a:r>
              <a:endParaRPr lang="it-IT" sz="2800" dirty="0"/>
            </a:p>
          </p:txBody>
        </p:sp>
        <p:sp>
          <p:nvSpPr>
            <p:cNvPr id="14" name="Freccia giù 13"/>
            <p:cNvSpPr/>
            <p:nvPr/>
          </p:nvSpPr>
          <p:spPr>
            <a:xfrm>
              <a:off x="4621533" y="3997765"/>
              <a:ext cx="210070" cy="484105"/>
            </a:xfrm>
            <a:prstGeom prst="downArrow">
              <a:avLst/>
            </a:prstGeom>
            <a:solidFill>
              <a:srgbClr val="FF742A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21279</TotalTime>
  <Words>4750</Words>
  <Application>Microsoft Macintosh PowerPoint</Application>
  <PresentationFormat>Presentazione su schermo (16:9)</PresentationFormat>
  <Paragraphs>589</Paragraphs>
  <Slides>39</Slides>
  <Notes>13</Notes>
  <HiddenSlides>0</HiddenSlides>
  <MMClips>2</MMClips>
  <ScaleCrop>false</ScaleCrop>
  <HeadingPairs>
    <vt:vector size="6" baseType="variant">
      <vt:variant>
        <vt:lpstr>Modello struttura</vt:lpstr>
      </vt:variant>
      <vt:variant>
        <vt:i4>1</vt:i4>
      </vt:variant>
      <vt:variant>
        <vt:lpstr>Collegamenti</vt:lpstr>
      </vt:variant>
      <vt:variant>
        <vt:i4>1</vt:i4>
      </vt:variant>
      <vt:variant>
        <vt:lpstr>Titoli diapositive</vt:lpstr>
      </vt:variant>
      <vt:variant>
        <vt:i4>39</vt:i4>
      </vt:variant>
    </vt:vector>
  </HeadingPairs>
  <TitlesOfParts>
    <vt:vector size="41" baseType="lpstr">
      <vt:lpstr>Tema di Office</vt:lpstr>
      <vt:lpstr>???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Flaws OF MSCs Cell Therapies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  <vt:lpstr>Diapositiva 31</vt:lpstr>
      <vt:lpstr>Diapositiva 32</vt:lpstr>
      <vt:lpstr>Personal Experience (2016 – 2024)</vt:lpstr>
      <vt:lpstr>Diapositiva 34</vt:lpstr>
      <vt:lpstr>Advanced Regenerative Medicine Strategies </vt:lpstr>
      <vt:lpstr>Advanced Regenerative Medicine Strategies </vt:lpstr>
      <vt:lpstr>Diapositiva 37</vt:lpstr>
      <vt:lpstr>Diapositiva 38</vt:lpstr>
      <vt:lpstr>Diapositiva 39</vt:lpstr>
    </vt:vector>
  </TitlesOfParts>
  <Company>Laureti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Silvio laureti</dc:creator>
  <cp:lastModifiedBy>Silvio laureti</cp:lastModifiedBy>
  <cp:revision>182</cp:revision>
  <dcterms:created xsi:type="dcterms:W3CDTF">2026-05-11T04:35:19Z</dcterms:created>
  <dcterms:modified xsi:type="dcterms:W3CDTF">2026-05-11T04:37:37Z</dcterms:modified>
</cp:coreProperties>
</file>